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0"/>
            <a:ext cx="12185903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" y="5721096"/>
            <a:ext cx="11544300" cy="92659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291" y="5975603"/>
            <a:ext cx="1956816" cy="5181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245" y="434085"/>
            <a:ext cx="1141150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D3041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D3041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64909" y="2730778"/>
            <a:ext cx="5394325" cy="347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D3041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273" y="382346"/>
            <a:ext cx="11471452" cy="81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D3041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1990" y="1647634"/>
            <a:ext cx="9336405" cy="4496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9506" y="6391757"/>
            <a:ext cx="3744595" cy="21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41886" y="6391757"/>
            <a:ext cx="269240" cy="21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slide" Target="slide3.xml"/><Relationship Id="rId4" Type="http://schemas.openxmlformats.org/officeDocument/2006/relationships/image" Target="../media/image6.png"/><Relationship Id="rId5" Type="http://schemas.openxmlformats.org/officeDocument/2006/relationships/slide" Target="slide53.xml"/><Relationship Id="rId6" Type="http://schemas.openxmlformats.org/officeDocument/2006/relationships/image" Target="../media/image7.png"/><Relationship Id="rId7" Type="http://schemas.openxmlformats.org/officeDocument/2006/relationships/slide" Target="slide58.xml"/><Relationship Id="rId8" Type="http://schemas.openxmlformats.org/officeDocument/2006/relationships/image" Target="../media/image8.png"/><Relationship Id="rId9" Type="http://schemas.openxmlformats.org/officeDocument/2006/relationships/slide" Target="slide21.xml"/><Relationship Id="rId10" Type="http://schemas.openxmlformats.org/officeDocument/2006/relationships/image" Target="../media/image9.png"/><Relationship Id="rId11" Type="http://schemas.openxmlformats.org/officeDocument/2006/relationships/slide" Target="slide43.xml"/><Relationship Id="rId12" Type="http://schemas.openxmlformats.org/officeDocument/2006/relationships/image" Target="../media/image10.png"/><Relationship Id="rId13" Type="http://schemas.openxmlformats.org/officeDocument/2006/relationships/slide" Target="slide33.xml"/><Relationship Id="rId14" Type="http://schemas.openxmlformats.org/officeDocument/2006/relationships/image" Target="../media/image11.png"/><Relationship Id="rId15" Type="http://schemas.openxmlformats.org/officeDocument/2006/relationships/slide" Target="slide50.xml"/><Relationship Id="rId16" Type="http://schemas.openxmlformats.org/officeDocument/2006/relationships/image" Target="../media/image12.png"/><Relationship Id="rId17" Type="http://schemas.openxmlformats.org/officeDocument/2006/relationships/slide" Target="slide37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slide" Target="slide3.xml"/><Relationship Id="rId4" Type="http://schemas.openxmlformats.org/officeDocument/2006/relationships/image" Target="../media/image6.png"/><Relationship Id="rId5" Type="http://schemas.openxmlformats.org/officeDocument/2006/relationships/slide" Target="slide53.xml"/><Relationship Id="rId6" Type="http://schemas.openxmlformats.org/officeDocument/2006/relationships/image" Target="../media/image7.png"/><Relationship Id="rId7" Type="http://schemas.openxmlformats.org/officeDocument/2006/relationships/slide" Target="slide58.xml"/><Relationship Id="rId8" Type="http://schemas.openxmlformats.org/officeDocument/2006/relationships/image" Target="../media/image8.png"/><Relationship Id="rId9" Type="http://schemas.openxmlformats.org/officeDocument/2006/relationships/slide" Target="slide21.xml"/><Relationship Id="rId10" Type="http://schemas.openxmlformats.org/officeDocument/2006/relationships/image" Target="../media/image9.png"/><Relationship Id="rId11" Type="http://schemas.openxmlformats.org/officeDocument/2006/relationships/slide" Target="slide43.xml"/><Relationship Id="rId12" Type="http://schemas.openxmlformats.org/officeDocument/2006/relationships/image" Target="../media/image10.png"/><Relationship Id="rId13" Type="http://schemas.openxmlformats.org/officeDocument/2006/relationships/slide" Target="slide33.xml"/><Relationship Id="rId14" Type="http://schemas.openxmlformats.org/officeDocument/2006/relationships/image" Target="../media/image11.png"/><Relationship Id="rId15" Type="http://schemas.openxmlformats.org/officeDocument/2006/relationships/slide" Target="slide50.xml"/><Relationship Id="rId16" Type="http://schemas.openxmlformats.org/officeDocument/2006/relationships/image" Target="../media/image12.png"/><Relationship Id="rId17" Type="http://schemas.openxmlformats.org/officeDocument/2006/relationships/slide" Target="slide37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slide" Target="slide3.xml"/><Relationship Id="rId4" Type="http://schemas.openxmlformats.org/officeDocument/2006/relationships/image" Target="../media/image6.png"/><Relationship Id="rId5" Type="http://schemas.openxmlformats.org/officeDocument/2006/relationships/slide" Target="slide53.xml"/><Relationship Id="rId6" Type="http://schemas.openxmlformats.org/officeDocument/2006/relationships/image" Target="../media/image7.png"/><Relationship Id="rId7" Type="http://schemas.openxmlformats.org/officeDocument/2006/relationships/slide" Target="slide58.xml"/><Relationship Id="rId8" Type="http://schemas.openxmlformats.org/officeDocument/2006/relationships/image" Target="../media/image8.png"/><Relationship Id="rId9" Type="http://schemas.openxmlformats.org/officeDocument/2006/relationships/slide" Target="slide21.xml"/><Relationship Id="rId10" Type="http://schemas.openxmlformats.org/officeDocument/2006/relationships/image" Target="../media/image9.png"/><Relationship Id="rId11" Type="http://schemas.openxmlformats.org/officeDocument/2006/relationships/slide" Target="slide43.xml"/><Relationship Id="rId12" Type="http://schemas.openxmlformats.org/officeDocument/2006/relationships/image" Target="../media/image10.png"/><Relationship Id="rId13" Type="http://schemas.openxmlformats.org/officeDocument/2006/relationships/slide" Target="slide33.xml"/><Relationship Id="rId14" Type="http://schemas.openxmlformats.org/officeDocument/2006/relationships/image" Target="../media/image11.png"/><Relationship Id="rId15" Type="http://schemas.openxmlformats.org/officeDocument/2006/relationships/slide" Target="slide50.xml"/><Relationship Id="rId16" Type="http://schemas.openxmlformats.org/officeDocument/2006/relationships/image" Target="../media/image12.png"/><Relationship Id="rId17" Type="http://schemas.openxmlformats.org/officeDocument/2006/relationships/slide" Target="slide37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Relationship Id="rId3" Type="http://schemas.openxmlformats.org/officeDocument/2006/relationships/image" Target="../media/image11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jpg"/><Relationship Id="rId6" Type="http://schemas.openxmlformats.org/officeDocument/2006/relationships/image" Target="../media/image14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33" Type="http://schemas.openxmlformats.org/officeDocument/2006/relationships/image" Target="../media/image44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Relationship Id="rId36" Type="http://schemas.openxmlformats.org/officeDocument/2006/relationships/image" Target="../media/image47.png"/><Relationship Id="rId37" Type="http://schemas.openxmlformats.org/officeDocument/2006/relationships/image" Target="../media/image48.png"/><Relationship Id="rId38" Type="http://schemas.openxmlformats.org/officeDocument/2006/relationships/image" Target="../media/image49.png"/><Relationship Id="rId39" Type="http://schemas.openxmlformats.org/officeDocument/2006/relationships/image" Target="../media/image50.png"/><Relationship Id="rId40" Type="http://schemas.openxmlformats.org/officeDocument/2006/relationships/image" Target="../media/image51.png"/><Relationship Id="rId41" Type="http://schemas.openxmlformats.org/officeDocument/2006/relationships/image" Target="../media/image5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04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53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51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jpg"/><Relationship Id="rId3" Type="http://schemas.openxmlformats.org/officeDocument/2006/relationships/image" Target="../media/image18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Relationship Id="rId27" Type="http://schemas.openxmlformats.org/officeDocument/2006/relationships/image" Target="../media/image213.png"/><Relationship Id="rId28" Type="http://schemas.openxmlformats.org/officeDocument/2006/relationships/image" Target="../media/image2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Relationship Id="rId19" Type="http://schemas.openxmlformats.org/officeDocument/2006/relationships/image" Target="../media/image249.jpg"/><Relationship Id="rId20" Type="http://schemas.openxmlformats.org/officeDocument/2006/relationships/image" Target="../media/image25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153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151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jpg"/><Relationship Id="rId3" Type="http://schemas.openxmlformats.org/officeDocument/2006/relationships/image" Target="../media/image18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jp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jp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jpg"/><Relationship Id="rId3" Type="http://schemas.openxmlformats.org/officeDocument/2006/relationships/image" Target="../media/image279.png"/><Relationship Id="rId4" Type="http://schemas.openxmlformats.org/officeDocument/2006/relationships/image" Target="../media/image28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153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151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10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jpg"/><Relationship Id="rId3" Type="http://schemas.openxmlformats.org/officeDocument/2006/relationships/image" Target="../media/image29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jpg"/><Relationship Id="rId3" Type="http://schemas.openxmlformats.org/officeDocument/2006/relationships/image" Target="../media/image31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153.png"/><Relationship Id="rId5" Type="http://schemas.openxmlformats.org/officeDocument/2006/relationships/image" Target="../media/image318.png"/><Relationship Id="rId6" Type="http://schemas.openxmlformats.org/officeDocument/2006/relationships/image" Target="../media/image151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slide" Target="slide3.xml"/><Relationship Id="rId4" Type="http://schemas.openxmlformats.org/officeDocument/2006/relationships/image" Target="../media/image6.png"/><Relationship Id="rId5" Type="http://schemas.openxmlformats.org/officeDocument/2006/relationships/slide" Target="slide53.xml"/><Relationship Id="rId6" Type="http://schemas.openxmlformats.org/officeDocument/2006/relationships/image" Target="../media/image7.png"/><Relationship Id="rId7" Type="http://schemas.openxmlformats.org/officeDocument/2006/relationships/slide" Target="slide58.xml"/><Relationship Id="rId8" Type="http://schemas.openxmlformats.org/officeDocument/2006/relationships/image" Target="../media/image8.png"/><Relationship Id="rId9" Type="http://schemas.openxmlformats.org/officeDocument/2006/relationships/slide" Target="slide21.xml"/><Relationship Id="rId10" Type="http://schemas.openxmlformats.org/officeDocument/2006/relationships/image" Target="../media/image9.png"/><Relationship Id="rId11" Type="http://schemas.openxmlformats.org/officeDocument/2006/relationships/slide" Target="slide43.xml"/><Relationship Id="rId12" Type="http://schemas.openxmlformats.org/officeDocument/2006/relationships/image" Target="../media/image10.png"/><Relationship Id="rId13" Type="http://schemas.openxmlformats.org/officeDocument/2006/relationships/slide" Target="slide33.xml"/><Relationship Id="rId14" Type="http://schemas.openxmlformats.org/officeDocument/2006/relationships/image" Target="../media/image11.png"/><Relationship Id="rId15" Type="http://schemas.openxmlformats.org/officeDocument/2006/relationships/slide" Target="slide50.xml"/><Relationship Id="rId16" Type="http://schemas.openxmlformats.org/officeDocument/2006/relationships/image" Target="../media/image12.png"/><Relationship Id="rId17" Type="http://schemas.openxmlformats.org/officeDocument/2006/relationships/slide" Target="slide37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jpg"/><Relationship Id="rId3" Type="http://schemas.openxmlformats.org/officeDocument/2006/relationships/image" Target="../media/image328.jpg"/><Relationship Id="rId4" Type="http://schemas.openxmlformats.org/officeDocument/2006/relationships/image" Target="../media/image329.jpg"/><Relationship Id="rId5" Type="http://schemas.openxmlformats.org/officeDocument/2006/relationships/image" Target="../media/image330.jpg"/><Relationship Id="rId6" Type="http://schemas.openxmlformats.org/officeDocument/2006/relationships/image" Target="../media/image331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.ziegenbalg@dhl.com" TargetMode="External"/><Relationship Id="rId3" Type="http://schemas.openxmlformats.org/officeDocument/2006/relationships/hyperlink" Target="mailto:robert.schneider@dhl.com" TargetMode="External"/><Relationship Id="rId4" Type="http://schemas.openxmlformats.org/officeDocument/2006/relationships/hyperlink" Target="mailto:sebastian.slania@dhl.com" TargetMode="External"/><Relationship Id="rId5" Type="http://schemas.openxmlformats.org/officeDocument/2006/relationships/hyperlink" Target="mailto:a.putri@dhl.com" TargetMode="External"/><Relationship Id="rId6" Type="http://schemas.openxmlformats.org/officeDocument/2006/relationships/hyperlink" Target="mailto:s.horn@dhl.com" TargetMode="External"/><Relationship Id="rId7" Type="http://schemas.openxmlformats.org/officeDocument/2006/relationships/image" Target="../media/image334.jpg"/><Relationship Id="rId8" Type="http://schemas.openxmlformats.org/officeDocument/2006/relationships/image" Target="../media/image335.jpg"/><Relationship Id="rId9" Type="http://schemas.openxmlformats.org/officeDocument/2006/relationships/image" Target="../media/image336.jpg"/><Relationship Id="rId10" Type="http://schemas.openxmlformats.org/officeDocument/2006/relationships/image" Target="../media/image337.jpg"/><Relationship Id="rId11" Type="http://schemas.openxmlformats.org/officeDocument/2006/relationships/image" Target="../media/image338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245" y="434085"/>
            <a:ext cx="92513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355" b="1">
                <a:solidFill>
                  <a:srgbClr val="D30411"/>
                </a:solidFill>
                <a:latin typeface="Calibri"/>
                <a:cs typeface="Calibri"/>
              </a:rPr>
              <a:t>INVESTOR</a:t>
            </a:r>
            <a:r>
              <a:rPr dirty="0" sz="6000" spc="-16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6000" spc="360" b="1">
                <a:solidFill>
                  <a:srgbClr val="D30411"/>
                </a:solidFill>
                <a:latin typeface="Calibri"/>
                <a:cs typeface="Calibri"/>
              </a:rPr>
              <a:t>PRESENTATION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12800" y="1690877"/>
            <a:ext cx="4024629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140" b="1">
                <a:latin typeface="Calibri"/>
                <a:cs typeface="Calibri"/>
              </a:rPr>
              <a:t>DHL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85" b="1">
                <a:latin typeface="Calibri"/>
                <a:cs typeface="Calibri"/>
              </a:rPr>
              <a:t>GROUP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spc="114" b="1">
                <a:latin typeface="Calibri"/>
                <a:cs typeface="Calibri"/>
              </a:rPr>
              <a:t>INVESTOR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120" b="1">
                <a:latin typeface="Calibri"/>
                <a:cs typeface="Calibri"/>
              </a:rPr>
              <a:t>RELATIONS </a:t>
            </a:r>
            <a:r>
              <a:rPr dirty="0" sz="2000" spc="100" b="1">
                <a:latin typeface="Calibri"/>
                <a:cs typeface="Calibri"/>
              </a:rPr>
              <a:t>MARCH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140" b="1">
                <a:latin typeface="Calibri"/>
                <a:cs typeface="Calibri"/>
              </a:rPr>
              <a:t>2025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1292" y="1537728"/>
              <a:ext cx="11459210" cy="4709160"/>
            </a:xfrm>
            <a:custGeom>
              <a:avLst/>
              <a:gdLst/>
              <a:ahLst/>
              <a:cxnLst/>
              <a:rect l="l" t="t" r="r" b="b"/>
              <a:pathLst>
                <a:path w="11459210" h="4709160">
                  <a:moveTo>
                    <a:pt x="5664708" y="0"/>
                  </a:moveTo>
                  <a:lnTo>
                    <a:pt x="0" y="0"/>
                  </a:lnTo>
                  <a:lnTo>
                    <a:pt x="0" y="4698479"/>
                  </a:lnTo>
                  <a:lnTo>
                    <a:pt x="5664708" y="4698479"/>
                  </a:lnTo>
                  <a:lnTo>
                    <a:pt x="5664708" y="0"/>
                  </a:lnTo>
                  <a:close/>
                </a:path>
                <a:path w="11459210" h="4709160">
                  <a:moveTo>
                    <a:pt x="11458956" y="9131"/>
                  </a:moveTo>
                  <a:lnTo>
                    <a:pt x="5792724" y="9131"/>
                  </a:lnTo>
                  <a:lnTo>
                    <a:pt x="5792724" y="4709147"/>
                  </a:lnTo>
                  <a:lnTo>
                    <a:pt x="11458956" y="4709147"/>
                  </a:lnTo>
                  <a:lnTo>
                    <a:pt x="11458956" y="9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11658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/>
              <a:t>Strong</a:t>
            </a:r>
            <a:r>
              <a:rPr dirty="0" sz="2400" spc="-35"/>
              <a:t> </a:t>
            </a:r>
            <a:r>
              <a:rPr dirty="0" sz="2400" spc="95"/>
              <a:t>commitment</a:t>
            </a:r>
            <a:r>
              <a:rPr dirty="0" sz="2400" spc="-45"/>
              <a:t> </a:t>
            </a:r>
            <a:r>
              <a:rPr dirty="0" sz="2400" spc="60"/>
              <a:t>to</a:t>
            </a:r>
            <a:r>
              <a:rPr dirty="0" sz="2400" spc="-45"/>
              <a:t> </a:t>
            </a:r>
            <a:r>
              <a:rPr dirty="0" sz="2400" spc="105"/>
              <a:t>shareholders</a:t>
            </a:r>
            <a:r>
              <a:rPr dirty="0" sz="2400" spc="-10"/>
              <a:t> </a:t>
            </a:r>
            <a:r>
              <a:rPr dirty="0" sz="2400" spc="90"/>
              <a:t>returns</a:t>
            </a:r>
            <a:r>
              <a:rPr dirty="0" sz="2400" spc="-45"/>
              <a:t> </a:t>
            </a:r>
            <a:r>
              <a:rPr dirty="0" sz="2400" spc="100"/>
              <a:t>through</a:t>
            </a:r>
            <a:r>
              <a:rPr dirty="0" sz="2400" spc="-35"/>
              <a:t> </a:t>
            </a:r>
            <a:r>
              <a:rPr dirty="0" sz="2400" spc="90"/>
              <a:t>dividend</a:t>
            </a:r>
            <a:r>
              <a:rPr dirty="0" sz="2400" spc="-15"/>
              <a:t> </a:t>
            </a:r>
            <a:r>
              <a:rPr dirty="0" sz="2400" spc="85"/>
              <a:t>and</a:t>
            </a:r>
            <a:r>
              <a:rPr dirty="0" sz="2400" spc="-45"/>
              <a:t> </a:t>
            </a:r>
            <a:r>
              <a:rPr dirty="0" sz="2400" spc="100"/>
              <a:t>share</a:t>
            </a:r>
            <a:r>
              <a:rPr dirty="0" sz="2400" spc="-35"/>
              <a:t> </a:t>
            </a:r>
            <a:r>
              <a:rPr dirty="0" sz="2400" spc="95"/>
              <a:t>buyback</a:t>
            </a:r>
            <a:endParaRPr sz="2400"/>
          </a:p>
        </p:txBody>
      </p:sp>
      <p:grpSp>
        <p:nvGrpSpPr>
          <p:cNvPr id="6" name="object 6" descr=""/>
          <p:cNvGrpSpPr/>
          <p:nvPr/>
        </p:nvGrpSpPr>
        <p:grpSpPr>
          <a:xfrm>
            <a:off x="853249" y="3329940"/>
            <a:ext cx="4893945" cy="2542540"/>
            <a:chOff x="853249" y="3329940"/>
            <a:chExt cx="4893945" cy="2542540"/>
          </a:xfrm>
        </p:grpSpPr>
        <p:sp>
          <p:nvSpPr>
            <p:cNvPr id="7" name="object 7" descr=""/>
            <p:cNvSpPr/>
            <p:nvPr/>
          </p:nvSpPr>
          <p:spPr>
            <a:xfrm>
              <a:off x="899160" y="3329939"/>
              <a:ext cx="4802505" cy="2537460"/>
            </a:xfrm>
            <a:custGeom>
              <a:avLst/>
              <a:gdLst/>
              <a:ahLst/>
              <a:cxnLst/>
              <a:rect l="l" t="t" r="r" b="b"/>
              <a:pathLst>
                <a:path w="4802505" h="2537460">
                  <a:moveTo>
                    <a:pt x="204216" y="1714500"/>
                  </a:moveTo>
                  <a:lnTo>
                    <a:pt x="0" y="1714500"/>
                  </a:lnTo>
                  <a:lnTo>
                    <a:pt x="0" y="2537460"/>
                  </a:lnTo>
                  <a:lnTo>
                    <a:pt x="204216" y="2537460"/>
                  </a:lnTo>
                  <a:lnTo>
                    <a:pt x="204216" y="1714500"/>
                  </a:lnTo>
                  <a:close/>
                </a:path>
                <a:path w="4802505" h="2537460">
                  <a:moveTo>
                    <a:pt x="492252" y="1714500"/>
                  </a:moveTo>
                  <a:lnTo>
                    <a:pt x="286512" y="1714500"/>
                  </a:lnTo>
                  <a:lnTo>
                    <a:pt x="286512" y="2537460"/>
                  </a:lnTo>
                  <a:lnTo>
                    <a:pt x="492252" y="2537460"/>
                  </a:lnTo>
                  <a:lnTo>
                    <a:pt x="492252" y="1714500"/>
                  </a:lnTo>
                  <a:close/>
                </a:path>
                <a:path w="4802505" h="2537460">
                  <a:moveTo>
                    <a:pt x="778764" y="1645920"/>
                  </a:moveTo>
                  <a:lnTo>
                    <a:pt x="574548" y="1645920"/>
                  </a:lnTo>
                  <a:lnTo>
                    <a:pt x="574548" y="2537460"/>
                  </a:lnTo>
                  <a:lnTo>
                    <a:pt x="778764" y="2537460"/>
                  </a:lnTo>
                  <a:lnTo>
                    <a:pt x="778764" y="1645920"/>
                  </a:lnTo>
                  <a:close/>
                </a:path>
                <a:path w="4802505" h="2537460">
                  <a:moveTo>
                    <a:pt x="1066800" y="1577340"/>
                  </a:moveTo>
                  <a:lnTo>
                    <a:pt x="861060" y="1577340"/>
                  </a:lnTo>
                  <a:lnTo>
                    <a:pt x="861060" y="2537460"/>
                  </a:lnTo>
                  <a:lnTo>
                    <a:pt x="1066800" y="2537460"/>
                  </a:lnTo>
                  <a:lnTo>
                    <a:pt x="1066800" y="1577340"/>
                  </a:lnTo>
                  <a:close/>
                </a:path>
                <a:path w="4802505" h="2537460">
                  <a:moveTo>
                    <a:pt x="1354836" y="1577340"/>
                  </a:moveTo>
                  <a:lnTo>
                    <a:pt x="1149096" y="1577340"/>
                  </a:lnTo>
                  <a:lnTo>
                    <a:pt x="1149096" y="2537460"/>
                  </a:lnTo>
                  <a:lnTo>
                    <a:pt x="1354836" y="2537460"/>
                  </a:lnTo>
                  <a:lnTo>
                    <a:pt x="1354836" y="1577340"/>
                  </a:lnTo>
                  <a:close/>
                </a:path>
                <a:path w="4802505" h="2537460">
                  <a:moveTo>
                    <a:pt x="1641348" y="1440180"/>
                  </a:moveTo>
                  <a:lnTo>
                    <a:pt x="1435608" y="1440180"/>
                  </a:lnTo>
                  <a:lnTo>
                    <a:pt x="1435608" y="2537460"/>
                  </a:lnTo>
                  <a:lnTo>
                    <a:pt x="1641348" y="2537460"/>
                  </a:lnTo>
                  <a:lnTo>
                    <a:pt x="1641348" y="1440180"/>
                  </a:lnTo>
                  <a:close/>
                </a:path>
                <a:path w="4802505" h="2537460">
                  <a:moveTo>
                    <a:pt x="1929384" y="1371600"/>
                  </a:moveTo>
                  <a:lnTo>
                    <a:pt x="1723644" y="1371600"/>
                  </a:lnTo>
                  <a:lnTo>
                    <a:pt x="1723644" y="2537460"/>
                  </a:lnTo>
                  <a:lnTo>
                    <a:pt x="1929384" y="2537460"/>
                  </a:lnTo>
                  <a:lnTo>
                    <a:pt x="1929384" y="1371600"/>
                  </a:lnTo>
                  <a:close/>
                </a:path>
                <a:path w="4802505" h="2537460">
                  <a:moveTo>
                    <a:pt x="2215896" y="1371600"/>
                  </a:moveTo>
                  <a:lnTo>
                    <a:pt x="2010156" y="1371600"/>
                  </a:lnTo>
                  <a:lnTo>
                    <a:pt x="2010156" y="2537460"/>
                  </a:lnTo>
                  <a:lnTo>
                    <a:pt x="2215896" y="2537460"/>
                  </a:lnTo>
                  <a:lnTo>
                    <a:pt x="2215896" y="1371600"/>
                  </a:lnTo>
                  <a:close/>
                </a:path>
                <a:path w="4802505" h="2537460">
                  <a:moveTo>
                    <a:pt x="2503932" y="1097280"/>
                  </a:moveTo>
                  <a:lnTo>
                    <a:pt x="2298192" y="1097280"/>
                  </a:lnTo>
                  <a:lnTo>
                    <a:pt x="2298192" y="2537460"/>
                  </a:lnTo>
                  <a:lnTo>
                    <a:pt x="2503932" y="2537460"/>
                  </a:lnTo>
                  <a:lnTo>
                    <a:pt x="2503932" y="1097280"/>
                  </a:lnTo>
                  <a:close/>
                </a:path>
                <a:path w="4802505" h="2537460">
                  <a:moveTo>
                    <a:pt x="2790444" y="960120"/>
                  </a:moveTo>
                  <a:lnTo>
                    <a:pt x="2586228" y="960120"/>
                  </a:lnTo>
                  <a:lnTo>
                    <a:pt x="2586228" y="2537460"/>
                  </a:lnTo>
                  <a:lnTo>
                    <a:pt x="2790444" y="2537460"/>
                  </a:lnTo>
                  <a:lnTo>
                    <a:pt x="2790444" y="960120"/>
                  </a:lnTo>
                  <a:close/>
                </a:path>
                <a:path w="4802505" h="2537460">
                  <a:moveTo>
                    <a:pt x="3078480" y="960120"/>
                  </a:moveTo>
                  <a:lnTo>
                    <a:pt x="2872740" y="960120"/>
                  </a:lnTo>
                  <a:lnTo>
                    <a:pt x="2872740" y="2537460"/>
                  </a:lnTo>
                  <a:lnTo>
                    <a:pt x="3078480" y="2537460"/>
                  </a:lnTo>
                  <a:lnTo>
                    <a:pt x="3078480" y="960120"/>
                  </a:lnTo>
                  <a:close/>
                </a:path>
                <a:path w="4802505" h="2537460">
                  <a:moveTo>
                    <a:pt x="3364992" y="960120"/>
                  </a:moveTo>
                  <a:lnTo>
                    <a:pt x="3160776" y="960120"/>
                  </a:lnTo>
                  <a:lnTo>
                    <a:pt x="3160776" y="2537460"/>
                  </a:lnTo>
                  <a:lnTo>
                    <a:pt x="3364992" y="2537460"/>
                  </a:lnTo>
                  <a:lnTo>
                    <a:pt x="3364992" y="960120"/>
                  </a:lnTo>
                  <a:close/>
                </a:path>
                <a:path w="4802505" h="2537460">
                  <a:moveTo>
                    <a:pt x="3653028" y="685800"/>
                  </a:moveTo>
                  <a:lnTo>
                    <a:pt x="3447288" y="685800"/>
                  </a:lnTo>
                  <a:lnTo>
                    <a:pt x="3447288" y="2537460"/>
                  </a:lnTo>
                  <a:lnTo>
                    <a:pt x="3653028" y="2537460"/>
                  </a:lnTo>
                  <a:lnTo>
                    <a:pt x="3653028" y="685800"/>
                  </a:lnTo>
                  <a:close/>
                </a:path>
                <a:path w="4802505" h="2537460">
                  <a:moveTo>
                    <a:pt x="3939540" y="68580"/>
                  </a:moveTo>
                  <a:lnTo>
                    <a:pt x="3735324" y="68580"/>
                  </a:lnTo>
                  <a:lnTo>
                    <a:pt x="3735324" y="2537460"/>
                  </a:lnTo>
                  <a:lnTo>
                    <a:pt x="3939540" y="2537460"/>
                  </a:lnTo>
                  <a:lnTo>
                    <a:pt x="3939540" y="68580"/>
                  </a:lnTo>
                  <a:close/>
                </a:path>
                <a:path w="4802505" h="2537460">
                  <a:moveTo>
                    <a:pt x="4227576" y="0"/>
                  </a:moveTo>
                  <a:lnTo>
                    <a:pt x="4021836" y="0"/>
                  </a:lnTo>
                  <a:lnTo>
                    <a:pt x="4021836" y="2537460"/>
                  </a:lnTo>
                  <a:lnTo>
                    <a:pt x="4227576" y="2537460"/>
                  </a:lnTo>
                  <a:lnTo>
                    <a:pt x="4227576" y="0"/>
                  </a:lnTo>
                  <a:close/>
                </a:path>
                <a:path w="4802505" h="2537460">
                  <a:moveTo>
                    <a:pt x="4514088" y="0"/>
                  </a:moveTo>
                  <a:lnTo>
                    <a:pt x="4309872" y="0"/>
                  </a:lnTo>
                  <a:lnTo>
                    <a:pt x="4309872" y="2537460"/>
                  </a:lnTo>
                  <a:lnTo>
                    <a:pt x="4514088" y="2537460"/>
                  </a:lnTo>
                  <a:lnTo>
                    <a:pt x="4514088" y="0"/>
                  </a:lnTo>
                  <a:close/>
                </a:path>
                <a:path w="4802505" h="2537460">
                  <a:moveTo>
                    <a:pt x="4802124" y="0"/>
                  </a:moveTo>
                  <a:lnTo>
                    <a:pt x="4596384" y="0"/>
                  </a:lnTo>
                  <a:lnTo>
                    <a:pt x="4596384" y="2537460"/>
                  </a:lnTo>
                  <a:lnTo>
                    <a:pt x="4802124" y="2537460"/>
                  </a:lnTo>
                  <a:lnTo>
                    <a:pt x="480212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58011" y="5867400"/>
              <a:ext cx="4884420" cy="0"/>
            </a:xfrm>
            <a:custGeom>
              <a:avLst/>
              <a:gdLst/>
              <a:ahLst/>
              <a:cxnLst/>
              <a:rect l="l" t="t" r="r" b="b"/>
              <a:pathLst>
                <a:path w="4884420" h="0">
                  <a:moveTo>
                    <a:pt x="0" y="0"/>
                  </a:moveTo>
                  <a:lnTo>
                    <a:pt x="488442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76577" y="4988814"/>
              <a:ext cx="4022090" cy="317500"/>
            </a:xfrm>
            <a:custGeom>
              <a:avLst/>
              <a:gdLst/>
              <a:ahLst/>
              <a:cxnLst/>
              <a:rect l="l" t="t" r="r" b="b"/>
              <a:pathLst>
                <a:path w="4022090" h="317500">
                  <a:moveTo>
                    <a:pt x="0" y="70104"/>
                  </a:moveTo>
                  <a:lnTo>
                    <a:pt x="286511" y="83819"/>
                  </a:lnTo>
                  <a:lnTo>
                    <a:pt x="574547" y="152400"/>
                  </a:lnTo>
                  <a:lnTo>
                    <a:pt x="861060" y="207263"/>
                  </a:lnTo>
                  <a:lnTo>
                    <a:pt x="1149096" y="193548"/>
                  </a:lnTo>
                  <a:lnTo>
                    <a:pt x="1435608" y="248412"/>
                  </a:lnTo>
                  <a:lnTo>
                    <a:pt x="1723644" y="220980"/>
                  </a:lnTo>
                  <a:lnTo>
                    <a:pt x="2010156" y="166116"/>
                  </a:lnTo>
                  <a:lnTo>
                    <a:pt x="2298192" y="131063"/>
                  </a:lnTo>
                  <a:lnTo>
                    <a:pt x="2584704" y="124968"/>
                  </a:lnTo>
                  <a:lnTo>
                    <a:pt x="2872740" y="207263"/>
                  </a:lnTo>
                  <a:lnTo>
                    <a:pt x="3160776" y="289560"/>
                  </a:lnTo>
                  <a:lnTo>
                    <a:pt x="3447288" y="316992"/>
                  </a:lnTo>
                  <a:lnTo>
                    <a:pt x="3735324" y="70104"/>
                  </a:lnTo>
                  <a:lnTo>
                    <a:pt x="4021836" y="0"/>
                  </a:lnTo>
                </a:path>
              </a:pathLst>
            </a:custGeom>
            <a:ln w="28575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22" y="5021643"/>
              <a:ext cx="73533" cy="735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6958" y="5035359"/>
              <a:ext cx="73533" cy="735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470" y="5103939"/>
              <a:ext cx="73533" cy="7353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1506" y="5158803"/>
              <a:ext cx="73532" cy="735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8018" y="5145087"/>
              <a:ext cx="73532" cy="735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6054" y="5199951"/>
              <a:ext cx="73532" cy="7353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2566" y="5172519"/>
              <a:ext cx="73533" cy="7353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0602" y="5117655"/>
              <a:ext cx="73533" cy="735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7114" y="5084127"/>
              <a:ext cx="73533" cy="7353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5150" y="5076507"/>
              <a:ext cx="73533" cy="735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3186" y="5158803"/>
              <a:ext cx="73533" cy="735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9698" y="5241099"/>
              <a:ext cx="73533" cy="735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7734" y="5268531"/>
              <a:ext cx="73532" cy="7353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4246" y="5021643"/>
              <a:ext cx="73532" cy="7353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2282" y="4953063"/>
              <a:ext cx="73532" cy="73532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812596" y="4801361"/>
            <a:ext cx="3905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0" b="1">
                <a:solidFill>
                  <a:srgbClr val="404040"/>
                </a:solidFill>
                <a:latin typeface="Calibri"/>
                <a:cs typeface="Calibri"/>
              </a:rPr>
              <a:t>€</a:t>
            </a:r>
            <a:r>
              <a:rPr dirty="0" sz="105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404040"/>
                </a:solidFill>
                <a:latin typeface="Calibri"/>
                <a:cs typeface="Calibri"/>
              </a:rPr>
              <a:t>0.60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410834" y="3086480"/>
            <a:ext cx="3905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0" b="1">
                <a:solidFill>
                  <a:srgbClr val="404040"/>
                </a:solidFill>
                <a:latin typeface="Calibri"/>
                <a:cs typeface="Calibri"/>
              </a:rPr>
              <a:t>€</a:t>
            </a:r>
            <a:r>
              <a:rPr dirty="0" sz="105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404040"/>
                </a:solidFill>
                <a:latin typeface="Calibri"/>
                <a:cs typeface="Calibri"/>
              </a:rPr>
              <a:t>1.85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465698" y="4706492"/>
            <a:ext cx="2787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D30411"/>
                </a:solidFill>
                <a:latin typeface="Calibri"/>
                <a:cs typeface="Calibri"/>
              </a:rPr>
              <a:t>64%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78510" y="5790996"/>
            <a:ext cx="20827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50">
                <a:latin typeface="Calibri"/>
                <a:cs typeface="Calibri"/>
              </a:rPr>
              <a:t>€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0.0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8510" y="4419091"/>
            <a:ext cx="20827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50">
                <a:latin typeface="Calibri"/>
                <a:cs typeface="Calibri"/>
              </a:rPr>
              <a:t>€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1.0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8510" y="3047492"/>
            <a:ext cx="20827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50">
                <a:latin typeface="Calibri"/>
                <a:cs typeface="Calibri"/>
              </a:rPr>
              <a:t>€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2.0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81481" y="5913831"/>
            <a:ext cx="48514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55">
                <a:latin typeface="Calibri"/>
                <a:cs typeface="Calibri"/>
              </a:rPr>
              <a:t>2008</a:t>
            </a:r>
            <a:r>
              <a:rPr dirty="0" sz="800" spc="204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2009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2010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2011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2012</a:t>
            </a:r>
            <a:r>
              <a:rPr dirty="0" sz="800" spc="204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2013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2014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2015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2016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2017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2018</a:t>
            </a:r>
            <a:r>
              <a:rPr dirty="0" sz="800" spc="2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2019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2020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2021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2022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2023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783079" y="2973133"/>
            <a:ext cx="1786889" cy="74930"/>
            <a:chOff x="1783079" y="2973133"/>
            <a:chExt cx="1786889" cy="74930"/>
          </a:xfrm>
        </p:grpSpPr>
        <p:sp>
          <p:nvSpPr>
            <p:cNvPr id="33" name="object 33" descr=""/>
            <p:cNvSpPr/>
            <p:nvPr/>
          </p:nvSpPr>
          <p:spPr>
            <a:xfrm>
              <a:off x="1783079" y="2973323"/>
              <a:ext cx="243840" cy="74930"/>
            </a:xfrm>
            <a:custGeom>
              <a:avLst/>
              <a:gdLst/>
              <a:ahLst/>
              <a:cxnLst/>
              <a:rect l="l" t="t" r="r" b="b"/>
              <a:pathLst>
                <a:path w="243839" h="74930">
                  <a:moveTo>
                    <a:pt x="243839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243839" y="74675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6129" y="2973133"/>
              <a:ext cx="243840" cy="73532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2052827" y="2525014"/>
            <a:ext cx="2657475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latin typeface="Calibri"/>
                <a:cs typeface="Calibri"/>
              </a:rPr>
              <a:t>Dividend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75" b="1">
                <a:latin typeface="Calibri"/>
                <a:cs typeface="Calibri"/>
              </a:rPr>
              <a:t>track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60" b="1"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  <a:tabLst>
                <a:tab pos="1543685" algn="l"/>
              </a:tabLst>
            </a:pPr>
            <a:r>
              <a:rPr dirty="0" sz="1050" b="1">
                <a:latin typeface="Calibri"/>
                <a:cs typeface="Calibri"/>
              </a:rPr>
              <a:t>Dividend</a:t>
            </a:r>
            <a:r>
              <a:rPr dirty="0" sz="1050" spc="18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per</a:t>
            </a:r>
            <a:r>
              <a:rPr dirty="0" sz="1050" spc="200" b="1">
                <a:latin typeface="Calibri"/>
                <a:cs typeface="Calibri"/>
              </a:rPr>
              <a:t> </a:t>
            </a:r>
            <a:r>
              <a:rPr dirty="0" sz="1050" spc="-20" b="1">
                <a:latin typeface="Calibri"/>
                <a:cs typeface="Calibri"/>
              </a:rPr>
              <a:t>share</a:t>
            </a:r>
            <a:r>
              <a:rPr dirty="0" sz="1050" b="1">
                <a:latin typeface="Calibri"/>
                <a:cs typeface="Calibri"/>
              </a:rPr>
              <a:t>	(Adj.)</a:t>
            </a:r>
            <a:r>
              <a:rPr dirty="0" sz="1050" spc="23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Payout</a:t>
            </a:r>
            <a:r>
              <a:rPr dirty="0" sz="1050" spc="204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ratio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9308" y="1623060"/>
            <a:ext cx="5302250" cy="72390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 marL="344805" marR="340995">
              <a:lnSpc>
                <a:spcPct val="100000"/>
              </a:lnSpc>
              <a:spcBef>
                <a:spcPts val="204"/>
              </a:spcBef>
            </a:pP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exceed</a:t>
            </a:r>
            <a:r>
              <a:rPr dirty="0" sz="14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ratio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corridor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propose</a:t>
            </a:r>
            <a:r>
              <a:rPr dirty="0" sz="1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dirty="0" sz="1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dividend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5" b="1">
                <a:solidFill>
                  <a:srgbClr val="FFFFFF"/>
                </a:solidFill>
                <a:latin typeface="Calibri"/>
                <a:cs typeface="Calibri"/>
              </a:rPr>
              <a:t>€1.85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commitment</a:t>
            </a:r>
            <a:r>
              <a:rPr dirty="0" sz="14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dividend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continuity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451091" y="1623060"/>
            <a:ext cx="5309870" cy="72390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26034" rIns="0" bIns="0" rtlCol="0" vert="horz">
            <a:spAutoFit/>
          </a:bodyPr>
          <a:lstStyle/>
          <a:p>
            <a:pPr marL="504190" marR="490220" indent="379730">
              <a:lnSpc>
                <a:spcPct val="100000"/>
              </a:lnSpc>
              <a:spcBef>
                <a:spcPts val="204"/>
              </a:spcBef>
            </a:pP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40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r>
              <a:rPr dirty="0" sz="14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accelerate </a:t>
            </a: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buyback</a:t>
            </a:r>
            <a:r>
              <a:rPr dirty="0" sz="14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0" b="1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reflects</a:t>
            </a: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dirty="0" sz="14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valuation</a:t>
            </a:r>
            <a:r>
              <a:rPr dirty="0" sz="1400" spc="25" b="1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endParaRPr sz="1400">
              <a:latin typeface="Calibri"/>
              <a:cs typeface="Calibri"/>
            </a:endParaRPr>
          </a:p>
          <a:p>
            <a:pPr marL="1030605">
              <a:lnSpc>
                <a:spcPct val="100000"/>
              </a:lnSpc>
            </a:pP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dirty="0" sz="1400" spc="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reward</a:t>
            </a:r>
            <a:r>
              <a:rPr dirty="0" sz="1400" spc="1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1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shareholders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664261" y="3976115"/>
            <a:ext cx="4961255" cy="1798955"/>
            <a:chOff x="6664261" y="3976115"/>
            <a:chExt cx="4961255" cy="1798955"/>
          </a:xfrm>
        </p:grpSpPr>
        <p:sp>
          <p:nvSpPr>
            <p:cNvPr id="39" name="object 39" descr=""/>
            <p:cNvSpPr/>
            <p:nvPr/>
          </p:nvSpPr>
          <p:spPr>
            <a:xfrm>
              <a:off x="10617708" y="3976115"/>
              <a:ext cx="768350" cy="1793875"/>
            </a:xfrm>
            <a:custGeom>
              <a:avLst/>
              <a:gdLst/>
              <a:ahLst/>
              <a:cxnLst/>
              <a:rect l="l" t="t" r="r" b="b"/>
              <a:pathLst>
                <a:path w="768350" h="1793875">
                  <a:moveTo>
                    <a:pt x="768096" y="0"/>
                  </a:moveTo>
                  <a:lnTo>
                    <a:pt x="0" y="0"/>
                  </a:lnTo>
                  <a:lnTo>
                    <a:pt x="0" y="873252"/>
                  </a:lnTo>
                  <a:lnTo>
                    <a:pt x="0" y="1793748"/>
                  </a:lnTo>
                  <a:lnTo>
                    <a:pt x="768096" y="1793748"/>
                  </a:lnTo>
                  <a:lnTo>
                    <a:pt x="768096" y="8732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669023" y="5769863"/>
              <a:ext cx="4951730" cy="0"/>
            </a:xfrm>
            <a:custGeom>
              <a:avLst/>
              <a:gdLst/>
              <a:ahLst/>
              <a:cxnLst/>
              <a:rect l="l" t="t" r="r" b="b"/>
              <a:pathLst>
                <a:path w="4951730" h="0">
                  <a:moveTo>
                    <a:pt x="0" y="0"/>
                  </a:moveTo>
                  <a:lnTo>
                    <a:pt x="49514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6903719" y="4849367"/>
            <a:ext cx="769620" cy="91630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4953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9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1.0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141207" y="4942332"/>
            <a:ext cx="769620" cy="8229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4889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85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0.9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380219" y="4849367"/>
            <a:ext cx="789940" cy="91630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49530" rIns="0" bIns="0" rtlCol="0" vert="horz">
            <a:spAutoFit/>
          </a:bodyPr>
          <a:lstStyle/>
          <a:p>
            <a:pPr algn="ctr" marR="11430">
              <a:lnSpc>
                <a:spcPct val="100000"/>
              </a:lnSpc>
              <a:spcBef>
                <a:spcPts val="39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1.0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522211" y="5694070"/>
            <a:ext cx="781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5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522211" y="4773295"/>
            <a:ext cx="781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5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22211" y="3852798"/>
            <a:ext cx="781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5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22211" y="2931922"/>
            <a:ext cx="781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5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097394" y="5845555"/>
            <a:ext cx="385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 b="1">
                <a:latin typeface="Calibri"/>
                <a:cs typeface="Calibri"/>
              </a:rPr>
              <a:t>2022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335136" y="5845555"/>
            <a:ext cx="385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 b="1"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573006" y="5845555"/>
            <a:ext cx="386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 b="1"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03483" y="5845555"/>
            <a:ext cx="800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 b="1">
                <a:latin typeface="Calibri"/>
                <a:cs typeface="Calibri"/>
              </a:rPr>
              <a:t>2025-</a:t>
            </a:r>
            <a:r>
              <a:rPr dirty="0" sz="1200" spc="80" b="1">
                <a:latin typeface="Calibri"/>
                <a:cs typeface="Calibri"/>
              </a:rPr>
              <a:t>2026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501508" y="2529966"/>
            <a:ext cx="33007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 b="1">
                <a:latin typeface="Calibri"/>
                <a:cs typeface="Calibri"/>
              </a:rPr>
              <a:t>Current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80" b="1">
                <a:latin typeface="Calibri"/>
                <a:cs typeface="Calibri"/>
              </a:rPr>
              <a:t>share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80" b="1">
                <a:latin typeface="Calibri"/>
                <a:cs typeface="Calibri"/>
              </a:rPr>
              <a:t>buyback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75" b="1"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0190988" y="3544823"/>
            <a:ext cx="1685925" cy="431800"/>
          </a:xfrm>
          <a:custGeom>
            <a:avLst/>
            <a:gdLst/>
            <a:ahLst/>
            <a:cxnLst/>
            <a:rect l="l" t="t" r="r" b="b"/>
            <a:pathLst>
              <a:path w="1685925" h="431800">
                <a:moveTo>
                  <a:pt x="1685544" y="0"/>
                </a:moveTo>
                <a:lnTo>
                  <a:pt x="0" y="0"/>
                </a:lnTo>
                <a:lnTo>
                  <a:pt x="0" y="431292"/>
                </a:lnTo>
                <a:lnTo>
                  <a:pt x="1685544" y="431292"/>
                </a:lnTo>
                <a:lnTo>
                  <a:pt x="1685544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0169652" y="3544823"/>
            <a:ext cx="1720850" cy="21653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968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155"/>
              </a:spcBef>
            </a:pP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RAISED</a:t>
            </a:r>
            <a:r>
              <a:rPr dirty="0" sz="12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85" b="1">
                <a:solidFill>
                  <a:srgbClr val="FFFFFF"/>
                </a:solidFill>
                <a:latin typeface="Calibri"/>
                <a:cs typeface="Calibri"/>
              </a:rPr>
              <a:t>€2BN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9" name="object 5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55" name="object 55" descr=""/>
          <p:cNvSpPr txBox="1"/>
          <p:nvPr/>
        </p:nvSpPr>
        <p:spPr>
          <a:xfrm>
            <a:off x="10169652" y="3761253"/>
            <a:ext cx="1720850" cy="21526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0" rIns="0" bIns="0" rtlCol="0" vert="horz">
            <a:spAutoFit/>
          </a:bodyPr>
          <a:lstStyle/>
          <a:p>
            <a:pPr marL="176530">
              <a:lnSpc>
                <a:spcPts val="1335"/>
              </a:lnSpc>
            </a:pPr>
            <a:r>
              <a:rPr dirty="0" sz="1200" spc="80" b="1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2026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617707" y="3008376"/>
            <a:ext cx="768350" cy="53657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72390" rIns="0" bIns="0" rtlCol="0" vert="horz">
            <a:spAutoFit/>
          </a:bodyPr>
          <a:lstStyle/>
          <a:p>
            <a:pPr algn="ctr" marL="66675">
              <a:lnSpc>
                <a:spcPct val="100000"/>
              </a:lnSpc>
              <a:spcBef>
                <a:spcPts val="570"/>
              </a:spcBef>
            </a:pPr>
            <a:r>
              <a:rPr dirty="0" sz="1200" spc="60" b="1">
                <a:latin typeface="Calibri"/>
                <a:cs typeface="Calibri"/>
              </a:rPr>
              <a:t>UP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25" b="1"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algn="ctr" marL="64769">
              <a:lnSpc>
                <a:spcPct val="100000"/>
              </a:lnSpc>
            </a:pPr>
            <a:r>
              <a:rPr dirty="0" sz="1200" spc="40" b="1">
                <a:latin typeface="Calibri"/>
                <a:cs typeface="Calibri"/>
              </a:rPr>
              <a:t>3.0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511797" y="2432050"/>
            <a:ext cx="3022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i="1">
                <a:latin typeface="Calibri"/>
                <a:cs typeface="Calibri"/>
              </a:rPr>
              <a:t>In</a:t>
            </a:r>
            <a:r>
              <a:rPr dirty="0" sz="800" spc="10" i="1">
                <a:latin typeface="Calibri"/>
                <a:cs typeface="Calibri"/>
              </a:rPr>
              <a:t> </a:t>
            </a:r>
            <a:r>
              <a:rPr dirty="0" sz="800" spc="-25" i="1">
                <a:latin typeface="Calibri"/>
                <a:cs typeface="Calibri"/>
              </a:rPr>
              <a:t>€bn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03035" y="0"/>
            <a:ext cx="6175375" cy="6858000"/>
            <a:chOff x="6003035" y="0"/>
            <a:chExt cx="617537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543" y="0"/>
              <a:ext cx="4777740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3035" y="0"/>
              <a:ext cx="6170675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107759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90"/>
              <a:t>Profitability</a:t>
            </a:r>
            <a:r>
              <a:rPr dirty="0" sz="2400" spc="-10"/>
              <a:t> </a:t>
            </a:r>
            <a:r>
              <a:rPr dirty="0" sz="2400" spc="85"/>
              <a:t>Accelerators:</a:t>
            </a:r>
            <a:r>
              <a:rPr dirty="0" sz="2400" spc="-30"/>
              <a:t> </a:t>
            </a:r>
            <a:r>
              <a:rPr dirty="0" sz="2400" spc="85"/>
              <a:t>Group-</a:t>
            </a:r>
            <a:r>
              <a:rPr dirty="0" sz="2400" spc="95"/>
              <a:t>wide</a:t>
            </a:r>
            <a:r>
              <a:rPr dirty="0" sz="2400" spc="-15"/>
              <a:t> </a:t>
            </a:r>
            <a:r>
              <a:rPr dirty="0" sz="2400" spc="110"/>
              <a:t>cost</a:t>
            </a:r>
            <a:r>
              <a:rPr dirty="0" sz="2400" spc="-50"/>
              <a:t> </a:t>
            </a:r>
            <a:r>
              <a:rPr dirty="0" sz="2400" spc="120"/>
              <a:t>program</a:t>
            </a:r>
            <a:r>
              <a:rPr dirty="0" sz="2400" spc="-25"/>
              <a:t> </a:t>
            </a:r>
            <a:r>
              <a:rPr dirty="0" sz="2400" spc="95"/>
              <a:t>“Fit</a:t>
            </a:r>
            <a:r>
              <a:rPr dirty="0" sz="2400" spc="-60"/>
              <a:t> </a:t>
            </a:r>
            <a:r>
              <a:rPr dirty="0" sz="2400" spc="95"/>
              <a:t>for</a:t>
            </a:r>
            <a:r>
              <a:rPr dirty="0" sz="2400" spc="-45"/>
              <a:t> </a:t>
            </a:r>
            <a:r>
              <a:rPr dirty="0" sz="2400" spc="75"/>
              <a:t>Growth”</a:t>
            </a:r>
            <a:r>
              <a:rPr dirty="0" sz="2400" spc="-50"/>
              <a:t> </a:t>
            </a:r>
            <a:r>
              <a:rPr dirty="0" sz="2400" spc="95"/>
              <a:t>targeting </a:t>
            </a:r>
            <a:r>
              <a:rPr dirty="0" sz="2400" spc="110"/>
              <a:t>cost</a:t>
            </a:r>
            <a:r>
              <a:rPr dirty="0" sz="2400" spc="-55"/>
              <a:t> </a:t>
            </a:r>
            <a:r>
              <a:rPr dirty="0" sz="2400" spc="140"/>
              <a:t>savings</a:t>
            </a:r>
            <a:r>
              <a:rPr dirty="0" sz="2400" spc="-55"/>
              <a:t> </a:t>
            </a:r>
            <a:r>
              <a:rPr dirty="0" sz="2400" spc="90"/>
              <a:t>with</a:t>
            </a:r>
            <a:r>
              <a:rPr dirty="0" sz="2400" spc="-50"/>
              <a:t> </a:t>
            </a:r>
            <a:r>
              <a:rPr dirty="0" sz="2400" spc="85"/>
              <a:t>end</a:t>
            </a:r>
            <a:r>
              <a:rPr dirty="0" sz="2400" spc="-55"/>
              <a:t> </a:t>
            </a:r>
            <a:r>
              <a:rPr dirty="0" sz="2400" spc="100"/>
              <a:t>of</a:t>
            </a:r>
            <a:r>
              <a:rPr dirty="0" sz="2400" spc="-40"/>
              <a:t> </a:t>
            </a:r>
            <a:r>
              <a:rPr dirty="0" sz="2400" spc="190"/>
              <a:t>2026</a:t>
            </a:r>
            <a:r>
              <a:rPr dirty="0" sz="2400" spc="-50"/>
              <a:t> </a:t>
            </a:r>
            <a:r>
              <a:rPr dirty="0" sz="2400" spc="80"/>
              <a:t>run</a:t>
            </a:r>
            <a:r>
              <a:rPr dirty="0" sz="2400" spc="-45"/>
              <a:t> </a:t>
            </a:r>
            <a:r>
              <a:rPr dirty="0" sz="2400" spc="70"/>
              <a:t>rate</a:t>
            </a:r>
            <a:r>
              <a:rPr dirty="0" sz="2400" spc="-50"/>
              <a:t> </a:t>
            </a:r>
            <a:r>
              <a:rPr dirty="0" sz="2400" spc="100"/>
              <a:t>of</a:t>
            </a:r>
            <a:r>
              <a:rPr dirty="0" sz="2400" spc="-40"/>
              <a:t> </a:t>
            </a:r>
            <a:r>
              <a:rPr dirty="0" sz="2400" spc="150"/>
              <a:t>&gt;€1bn</a:t>
            </a:r>
            <a:endParaRPr sz="2400"/>
          </a:p>
        </p:txBody>
      </p:sp>
      <p:sp>
        <p:nvSpPr>
          <p:cNvPr id="6" name="object 6" descr=""/>
          <p:cNvSpPr/>
          <p:nvPr/>
        </p:nvSpPr>
        <p:spPr>
          <a:xfrm>
            <a:off x="2217420" y="1685544"/>
            <a:ext cx="1675130" cy="1411605"/>
          </a:xfrm>
          <a:custGeom>
            <a:avLst/>
            <a:gdLst/>
            <a:ahLst/>
            <a:cxnLst/>
            <a:rect l="l" t="t" r="r" b="b"/>
            <a:pathLst>
              <a:path w="1675129" h="1411605">
                <a:moveTo>
                  <a:pt x="1674876" y="0"/>
                </a:moveTo>
                <a:lnTo>
                  <a:pt x="0" y="0"/>
                </a:lnTo>
                <a:lnTo>
                  <a:pt x="0" y="1411224"/>
                </a:lnTo>
                <a:lnTo>
                  <a:pt x="1674876" y="1411224"/>
                </a:lnTo>
                <a:lnTo>
                  <a:pt x="1674876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458592" y="2168778"/>
            <a:ext cx="11912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5" b="1">
                <a:latin typeface="Calibri"/>
                <a:cs typeface="Calibri"/>
              </a:rPr>
              <a:t>&gt;€400m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291" y="1685544"/>
            <a:ext cx="2017776" cy="141122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05078" y="2486913"/>
            <a:ext cx="9963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95"/>
              </a:spcBef>
            </a:pPr>
            <a:r>
              <a:rPr dirty="0" sz="1600" spc="50" b="1">
                <a:latin typeface="Calibri"/>
                <a:cs typeface="Calibri"/>
              </a:rPr>
              <a:t>Aviation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50" b="1">
                <a:latin typeface="Calibri"/>
                <a:cs typeface="Calibri"/>
              </a:rPr>
              <a:t>&amp;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50" b="1">
                <a:latin typeface="Calibri"/>
                <a:cs typeface="Calibri"/>
              </a:rPr>
              <a:t>Air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Freight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16863" y="1688592"/>
            <a:ext cx="8950960" cy="1411605"/>
            <a:chOff x="816863" y="1688592"/>
            <a:chExt cx="8950960" cy="1411605"/>
          </a:xfrm>
        </p:grpSpPr>
        <p:sp>
          <p:nvSpPr>
            <p:cNvPr id="11" name="object 11" descr=""/>
            <p:cNvSpPr/>
            <p:nvPr/>
          </p:nvSpPr>
          <p:spPr>
            <a:xfrm>
              <a:off x="816851" y="1900427"/>
              <a:ext cx="1068705" cy="487680"/>
            </a:xfrm>
            <a:custGeom>
              <a:avLst/>
              <a:gdLst/>
              <a:ahLst/>
              <a:cxnLst/>
              <a:rect l="l" t="t" r="r" b="b"/>
              <a:pathLst>
                <a:path w="1068705" h="487680">
                  <a:moveTo>
                    <a:pt x="986459" y="163436"/>
                  </a:moveTo>
                  <a:lnTo>
                    <a:pt x="985037" y="149479"/>
                  </a:lnTo>
                  <a:lnTo>
                    <a:pt x="983881" y="138049"/>
                  </a:lnTo>
                  <a:lnTo>
                    <a:pt x="983881" y="132207"/>
                  </a:lnTo>
                  <a:lnTo>
                    <a:pt x="974928" y="112115"/>
                  </a:lnTo>
                  <a:lnTo>
                    <a:pt x="958570" y="96316"/>
                  </a:lnTo>
                  <a:lnTo>
                    <a:pt x="937971" y="86969"/>
                  </a:lnTo>
                  <a:lnTo>
                    <a:pt x="916317" y="86233"/>
                  </a:lnTo>
                  <a:lnTo>
                    <a:pt x="674255" y="149479"/>
                  </a:lnTo>
                  <a:lnTo>
                    <a:pt x="404114" y="0"/>
                  </a:lnTo>
                  <a:lnTo>
                    <a:pt x="325297" y="17272"/>
                  </a:lnTo>
                  <a:lnTo>
                    <a:pt x="482866" y="195453"/>
                  </a:lnTo>
                  <a:lnTo>
                    <a:pt x="263372" y="247269"/>
                  </a:lnTo>
                  <a:lnTo>
                    <a:pt x="145161" y="184023"/>
                  </a:lnTo>
                  <a:lnTo>
                    <a:pt x="94500" y="195453"/>
                  </a:lnTo>
                  <a:lnTo>
                    <a:pt x="218338" y="344932"/>
                  </a:lnTo>
                  <a:lnTo>
                    <a:pt x="218338" y="350774"/>
                  </a:lnTo>
                  <a:lnTo>
                    <a:pt x="235229" y="362204"/>
                  </a:lnTo>
                  <a:lnTo>
                    <a:pt x="244640" y="369697"/>
                  </a:lnTo>
                  <a:lnTo>
                    <a:pt x="255625" y="374459"/>
                  </a:lnTo>
                  <a:lnTo>
                    <a:pt x="267677" y="375996"/>
                  </a:lnTo>
                  <a:lnTo>
                    <a:pt x="280263" y="373761"/>
                  </a:lnTo>
                  <a:lnTo>
                    <a:pt x="802017" y="247269"/>
                  </a:lnTo>
                  <a:lnTo>
                    <a:pt x="944511" y="212725"/>
                  </a:lnTo>
                  <a:lnTo>
                    <a:pt x="964145" y="203492"/>
                  </a:lnTo>
                  <a:lnTo>
                    <a:pt x="979004" y="186156"/>
                  </a:lnTo>
                  <a:lnTo>
                    <a:pt x="986459" y="163436"/>
                  </a:lnTo>
                  <a:close/>
                </a:path>
                <a:path w="1068705" h="487680">
                  <a:moveTo>
                    <a:pt x="1068336" y="464820"/>
                  </a:moveTo>
                  <a:lnTo>
                    <a:pt x="1066393" y="456438"/>
                  </a:lnTo>
                  <a:lnTo>
                    <a:pt x="1061288" y="449110"/>
                  </a:lnTo>
                  <a:lnTo>
                    <a:pt x="1054074" y="443928"/>
                  </a:lnTo>
                  <a:lnTo>
                    <a:pt x="1045857" y="441960"/>
                  </a:lnTo>
                  <a:lnTo>
                    <a:pt x="28130" y="441960"/>
                  </a:lnTo>
                  <a:lnTo>
                    <a:pt x="16611" y="443928"/>
                  </a:lnTo>
                  <a:lnTo>
                    <a:pt x="7734" y="449110"/>
                  </a:lnTo>
                  <a:lnTo>
                    <a:pt x="2032" y="456438"/>
                  </a:lnTo>
                  <a:lnTo>
                    <a:pt x="0" y="464820"/>
                  </a:lnTo>
                  <a:lnTo>
                    <a:pt x="2032" y="475627"/>
                  </a:lnTo>
                  <a:lnTo>
                    <a:pt x="7734" y="482688"/>
                  </a:lnTo>
                  <a:lnTo>
                    <a:pt x="16611" y="486524"/>
                  </a:lnTo>
                  <a:lnTo>
                    <a:pt x="28130" y="487680"/>
                  </a:lnTo>
                  <a:lnTo>
                    <a:pt x="1045857" y="487680"/>
                  </a:lnTo>
                  <a:lnTo>
                    <a:pt x="1054074" y="486524"/>
                  </a:lnTo>
                  <a:lnTo>
                    <a:pt x="1061288" y="482688"/>
                  </a:lnTo>
                  <a:lnTo>
                    <a:pt x="1066393" y="475627"/>
                  </a:lnTo>
                  <a:lnTo>
                    <a:pt x="1068336" y="464820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87724" y="1688592"/>
              <a:ext cx="5880100" cy="1411605"/>
            </a:xfrm>
            <a:custGeom>
              <a:avLst/>
              <a:gdLst/>
              <a:ahLst/>
              <a:cxnLst/>
              <a:rect l="l" t="t" r="r" b="b"/>
              <a:pathLst>
                <a:path w="5880100" h="1411605">
                  <a:moveTo>
                    <a:pt x="5879591" y="0"/>
                  </a:moveTo>
                  <a:lnTo>
                    <a:pt x="0" y="0"/>
                  </a:lnTo>
                  <a:lnTo>
                    <a:pt x="0" y="1411224"/>
                  </a:lnTo>
                  <a:lnTo>
                    <a:pt x="5879591" y="1411224"/>
                  </a:lnTo>
                  <a:lnTo>
                    <a:pt x="587959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892296" y="1688592"/>
            <a:ext cx="5875020" cy="1411605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320040" indent="-229235">
              <a:lnSpc>
                <a:spcPct val="100000"/>
              </a:lnSpc>
              <a:spcBef>
                <a:spcPts val="1235"/>
              </a:spcBef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Partner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airline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optimization,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early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exit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Polar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95">
                <a:latin typeface="Calibri"/>
                <a:cs typeface="Calibri"/>
              </a:rPr>
              <a:t>JV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Fleet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replacement,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by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110">
                <a:latin typeface="Calibri"/>
                <a:cs typeface="Calibri"/>
              </a:rPr>
              <a:t>6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new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110">
                <a:latin typeface="Calibri"/>
                <a:cs typeface="Calibri"/>
              </a:rPr>
              <a:t>B777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deliveries</a:t>
            </a:r>
            <a:endParaRPr sz="1400">
              <a:latin typeface="Calibri"/>
              <a:cs typeface="Calibri"/>
            </a:endParaRPr>
          </a:p>
          <a:p>
            <a:pPr marL="320040" marR="405130" indent="-22860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Structural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network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reset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Express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(Europe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USA),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network </a:t>
            </a:r>
            <a:r>
              <a:rPr dirty="0" sz="1400">
                <a:latin typeface="Calibri"/>
                <a:cs typeface="Calibri"/>
              </a:rPr>
              <a:t>redesign,</a:t>
            </a:r>
            <a:r>
              <a:rPr dirty="0" sz="1400" spc="16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air-to-</a:t>
            </a:r>
            <a:r>
              <a:rPr dirty="0" sz="1400" spc="-20">
                <a:latin typeface="Calibri"/>
                <a:cs typeface="Calibri"/>
              </a:rPr>
              <a:t>truck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Air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Freight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handling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footprint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productivity,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mainly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USA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217420" y="3325367"/>
            <a:ext cx="1675130" cy="1411605"/>
          </a:xfrm>
          <a:custGeom>
            <a:avLst/>
            <a:gdLst/>
            <a:ahLst/>
            <a:cxnLst/>
            <a:rect l="l" t="t" r="r" b="b"/>
            <a:pathLst>
              <a:path w="1675129" h="1411604">
                <a:moveTo>
                  <a:pt x="1674876" y="0"/>
                </a:moveTo>
                <a:lnTo>
                  <a:pt x="0" y="0"/>
                </a:lnTo>
                <a:lnTo>
                  <a:pt x="0" y="1411223"/>
                </a:lnTo>
                <a:lnTo>
                  <a:pt x="1674876" y="1411223"/>
                </a:lnTo>
                <a:lnTo>
                  <a:pt x="1674876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458592" y="3808298"/>
            <a:ext cx="11918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0" b="1">
                <a:latin typeface="Calibri"/>
                <a:cs typeface="Calibri"/>
              </a:rPr>
              <a:t>&gt;€500m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92296" y="3328415"/>
            <a:ext cx="5875020" cy="140398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46355" rIns="0" bIns="0" rtlCol="0" vert="horz">
            <a:spAutoFit/>
          </a:bodyPr>
          <a:lstStyle/>
          <a:p>
            <a:pPr marL="320040" marR="155575" indent="-228600">
              <a:lnSpc>
                <a:spcPct val="100000"/>
              </a:lnSpc>
              <a:spcBef>
                <a:spcPts val="365"/>
              </a:spcBef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Optimization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Express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ground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operations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(Europe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USA),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e.g. </a:t>
            </a:r>
            <a:r>
              <a:rPr dirty="0" sz="1400">
                <a:latin typeface="Calibri"/>
                <a:cs typeface="Calibri"/>
              </a:rPr>
              <a:t>delivery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consolidation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low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density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areas,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service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partner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adjustment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Standardization,</a:t>
            </a:r>
            <a:r>
              <a:rPr dirty="0" sz="1400" spc="2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automation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3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robotics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Linehaul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efficiencies,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IT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steering,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service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partners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spcBef>
                <a:spcPts val="5"/>
              </a:spcBef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 spc="60">
                <a:latin typeface="Calibri"/>
                <a:cs typeface="Calibri"/>
              </a:rPr>
              <a:t>P&amp;P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sortation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delivery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(A/B,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joint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delivery,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Ready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To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Go)</a:t>
            </a:r>
            <a:endParaRPr sz="1400">
              <a:latin typeface="Calibri"/>
              <a:cs typeface="Calibri"/>
            </a:endParaRPr>
          </a:p>
          <a:p>
            <a:pPr marL="320040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0040" algn="l"/>
                <a:tab pos="320675" algn="l"/>
              </a:tabLst>
            </a:pPr>
            <a:r>
              <a:rPr dirty="0" sz="1400">
                <a:latin typeface="Calibri"/>
                <a:cs typeface="Calibri"/>
              </a:rPr>
              <a:t>Workforce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management,</a:t>
            </a:r>
            <a:r>
              <a:rPr dirty="0" sz="1400" spc="1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flexible</a:t>
            </a:r>
            <a:r>
              <a:rPr dirty="0" sz="1400" spc="2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labor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91" y="3325367"/>
            <a:ext cx="2017776" cy="140970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22554" y="4126484"/>
            <a:ext cx="17621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</a:pPr>
            <a:r>
              <a:rPr dirty="0" sz="1600" spc="50" b="1">
                <a:latin typeface="Calibri"/>
                <a:cs typeface="Calibri"/>
              </a:rPr>
              <a:t>Ground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40" b="1">
                <a:latin typeface="Calibri"/>
                <a:cs typeface="Calibri"/>
              </a:rPr>
              <a:t>Operations </a:t>
            </a:r>
            <a:r>
              <a:rPr dirty="0" sz="1600" spc="-85" b="1">
                <a:latin typeface="Calibri"/>
                <a:cs typeface="Calibri"/>
              </a:rPr>
              <a:t>&amp;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Warehouse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03148" y="3415284"/>
            <a:ext cx="3077210" cy="2967355"/>
            <a:chOff x="803148" y="3415284"/>
            <a:chExt cx="3077210" cy="2967355"/>
          </a:xfrm>
        </p:grpSpPr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568" y="4043172"/>
              <a:ext cx="77723" cy="7772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348" y="4043172"/>
              <a:ext cx="77724" cy="7772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244" y="4043172"/>
              <a:ext cx="76200" cy="7772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03148" y="3573780"/>
              <a:ext cx="891540" cy="492759"/>
            </a:xfrm>
            <a:custGeom>
              <a:avLst/>
              <a:gdLst/>
              <a:ahLst/>
              <a:cxnLst/>
              <a:rect l="l" t="t" r="r" b="b"/>
              <a:pathLst>
                <a:path w="891539" h="492760">
                  <a:moveTo>
                    <a:pt x="891540" y="400050"/>
                  </a:moveTo>
                  <a:lnTo>
                    <a:pt x="887857" y="396367"/>
                  </a:lnTo>
                  <a:lnTo>
                    <a:pt x="884809" y="389001"/>
                  </a:lnTo>
                  <a:lnTo>
                    <a:pt x="852258" y="310248"/>
                  </a:lnTo>
                  <a:lnTo>
                    <a:pt x="852258" y="381647"/>
                  </a:lnTo>
                  <a:lnTo>
                    <a:pt x="850379" y="386702"/>
                  </a:lnTo>
                  <a:lnTo>
                    <a:pt x="842899" y="389001"/>
                  </a:lnTo>
                  <a:lnTo>
                    <a:pt x="749427" y="389001"/>
                  </a:lnTo>
                  <a:lnTo>
                    <a:pt x="749427" y="307848"/>
                  </a:lnTo>
                  <a:lnTo>
                    <a:pt x="824217" y="307848"/>
                  </a:lnTo>
                  <a:lnTo>
                    <a:pt x="831710" y="318897"/>
                  </a:lnTo>
                  <a:lnTo>
                    <a:pt x="850379" y="374269"/>
                  </a:lnTo>
                  <a:lnTo>
                    <a:pt x="851319" y="376580"/>
                  </a:lnTo>
                  <a:lnTo>
                    <a:pt x="852258" y="381647"/>
                  </a:lnTo>
                  <a:lnTo>
                    <a:pt x="852258" y="310248"/>
                  </a:lnTo>
                  <a:lnTo>
                    <a:pt x="851268" y="307848"/>
                  </a:lnTo>
                  <a:lnTo>
                    <a:pt x="846709" y="296799"/>
                  </a:lnTo>
                  <a:lnTo>
                    <a:pt x="845235" y="293903"/>
                  </a:lnTo>
                  <a:lnTo>
                    <a:pt x="840625" y="287528"/>
                  </a:lnTo>
                  <a:lnTo>
                    <a:pt x="832510" y="281165"/>
                  </a:lnTo>
                  <a:lnTo>
                    <a:pt x="820547" y="278257"/>
                  </a:lnTo>
                  <a:lnTo>
                    <a:pt x="738251" y="278257"/>
                  </a:lnTo>
                  <a:lnTo>
                    <a:pt x="738251" y="241427"/>
                  </a:lnTo>
                  <a:lnTo>
                    <a:pt x="730758" y="237744"/>
                  </a:lnTo>
                  <a:lnTo>
                    <a:pt x="577596" y="237744"/>
                  </a:lnTo>
                  <a:lnTo>
                    <a:pt x="577596" y="0"/>
                  </a:lnTo>
                  <a:lnTo>
                    <a:pt x="492252" y="0"/>
                  </a:lnTo>
                  <a:lnTo>
                    <a:pt x="492252" y="237744"/>
                  </a:lnTo>
                  <a:lnTo>
                    <a:pt x="466344" y="237744"/>
                  </a:lnTo>
                  <a:lnTo>
                    <a:pt x="466344" y="210058"/>
                  </a:lnTo>
                  <a:lnTo>
                    <a:pt x="466344" y="172847"/>
                  </a:lnTo>
                  <a:lnTo>
                    <a:pt x="466344" y="130810"/>
                  </a:lnTo>
                  <a:lnTo>
                    <a:pt x="466344" y="88900"/>
                  </a:lnTo>
                  <a:lnTo>
                    <a:pt x="465569" y="77381"/>
                  </a:lnTo>
                  <a:lnTo>
                    <a:pt x="462800" y="70218"/>
                  </a:lnTo>
                  <a:lnTo>
                    <a:pt x="457390" y="66560"/>
                  </a:lnTo>
                  <a:lnTo>
                    <a:pt x="448678" y="65532"/>
                  </a:lnTo>
                  <a:lnTo>
                    <a:pt x="438086" y="65532"/>
                  </a:lnTo>
                  <a:lnTo>
                    <a:pt x="438086" y="130810"/>
                  </a:lnTo>
                  <a:lnTo>
                    <a:pt x="438086" y="172847"/>
                  </a:lnTo>
                  <a:lnTo>
                    <a:pt x="438086" y="210058"/>
                  </a:lnTo>
                  <a:lnTo>
                    <a:pt x="438086" y="237744"/>
                  </a:lnTo>
                  <a:lnTo>
                    <a:pt x="431012" y="237744"/>
                  </a:lnTo>
                  <a:lnTo>
                    <a:pt x="431012" y="224028"/>
                  </a:lnTo>
                  <a:lnTo>
                    <a:pt x="349758" y="224028"/>
                  </a:lnTo>
                  <a:lnTo>
                    <a:pt x="349758" y="237744"/>
                  </a:lnTo>
                  <a:lnTo>
                    <a:pt x="339153" y="237744"/>
                  </a:lnTo>
                  <a:lnTo>
                    <a:pt x="339153" y="210058"/>
                  </a:lnTo>
                  <a:lnTo>
                    <a:pt x="438086" y="210058"/>
                  </a:lnTo>
                  <a:lnTo>
                    <a:pt x="438086" y="172847"/>
                  </a:lnTo>
                  <a:lnTo>
                    <a:pt x="402755" y="172847"/>
                  </a:lnTo>
                  <a:lnTo>
                    <a:pt x="402755" y="130810"/>
                  </a:lnTo>
                  <a:lnTo>
                    <a:pt x="438086" y="130810"/>
                  </a:lnTo>
                  <a:lnTo>
                    <a:pt x="438086" y="65532"/>
                  </a:lnTo>
                  <a:lnTo>
                    <a:pt x="378015" y="65532"/>
                  </a:lnTo>
                  <a:lnTo>
                    <a:pt x="378015" y="130810"/>
                  </a:lnTo>
                  <a:lnTo>
                    <a:pt x="378015" y="172847"/>
                  </a:lnTo>
                  <a:lnTo>
                    <a:pt x="339153" y="172847"/>
                  </a:lnTo>
                  <a:lnTo>
                    <a:pt x="339153" y="130810"/>
                  </a:lnTo>
                  <a:lnTo>
                    <a:pt x="378015" y="130810"/>
                  </a:lnTo>
                  <a:lnTo>
                    <a:pt x="378015" y="65532"/>
                  </a:lnTo>
                  <a:lnTo>
                    <a:pt x="317957" y="65532"/>
                  </a:lnTo>
                  <a:lnTo>
                    <a:pt x="317957" y="130810"/>
                  </a:lnTo>
                  <a:lnTo>
                    <a:pt x="317957" y="172847"/>
                  </a:lnTo>
                  <a:lnTo>
                    <a:pt x="317957" y="210058"/>
                  </a:lnTo>
                  <a:lnTo>
                    <a:pt x="317957" y="237744"/>
                  </a:lnTo>
                  <a:lnTo>
                    <a:pt x="279095" y="237744"/>
                  </a:lnTo>
                  <a:lnTo>
                    <a:pt x="279095" y="210058"/>
                  </a:lnTo>
                  <a:lnTo>
                    <a:pt x="317957" y="210058"/>
                  </a:lnTo>
                  <a:lnTo>
                    <a:pt x="317957" y="172847"/>
                  </a:lnTo>
                  <a:lnTo>
                    <a:pt x="279095" y="172847"/>
                  </a:lnTo>
                  <a:lnTo>
                    <a:pt x="279095" y="130810"/>
                  </a:lnTo>
                  <a:lnTo>
                    <a:pt x="317957" y="130810"/>
                  </a:lnTo>
                  <a:lnTo>
                    <a:pt x="317957" y="65532"/>
                  </a:lnTo>
                  <a:lnTo>
                    <a:pt x="254368" y="65532"/>
                  </a:lnTo>
                  <a:lnTo>
                    <a:pt x="254368" y="130810"/>
                  </a:lnTo>
                  <a:lnTo>
                    <a:pt x="254368" y="172847"/>
                  </a:lnTo>
                  <a:lnTo>
                    <a:pt x="254368" y="210058"/>
                  </a:lnTo>
                  <a:lnTo>
                    <a:pt x="254368" y="252095"/>
                  </a:lnTo>
                  <a:lnTo>
                    <a:pt x="215506" y="252095"/>
                  </a:lnTo>
                  <a:lnTo>
                    <a:pt x="215506" y="210058"/>
                  </a:lnTo>
                  <a:lnTo>
                    <a:pt x="254368" y="210058"/>
                  </a:lnTo>
                  <a:lnTo>
                    <a:pt x="254368" y="172847"/>
                  </a:lnTo>
                  <a:lnTo>
                    <a:pt x="215506" y="172847"/>
                  </a:lnTo>
                  <a:lnTo>
                    <a:pt x="215506" y="130810"/>
                  </a:lnTo>
                  <a:lnTo>
                    <a:pt x="254368" y="130810"/>
                  </a:lnTo>
                  <a:lnTo>
                    <a:pt x="254368" y="65532"/>
                  </a:lnTo>
                  <a:lnTo>
                    <a:pt x="194310" y="65532"/>
                  </a:lnTo>
                  <a:lnTo>
                    <a:pt x="194310" y="130810"/>
                  </a:lnTo>
                  <a:lnTo>
                    <a:pt x="194310" y="172847"/>
                  </a:lnTo>
                  <a:lnTo>
                    <a:pt x="194310" y="210058"/>
                  </a:lnTo>
                  <a:lnTo>
                    <a:pt x="194310" y="252095"/>
                  </a:lnTo>
                  <a:lnTo>
                    <a:pt x="155448" y="252095"/>
                  </a:lnTo>
                  <a:lnTo>
                    <a:pt x="155448" y="210058"/>
                  </a:lnTo>
                  <a:lnTo>
                    <a:pt x="194310" y="210058"/>
                  </a:lnTo>
                  <a:lnTo>
                    <a:pt x="194310" y="172847"/>
                  </a:lnTo>
                  <a:lnTo>
                    <a:pt x="155448" y="172847"/>
                  </a:lnTo>
                  <a:lnTo>
                    <a:pt x="155448" y="130810"/>
                  </a:lnTo>
                  <a:lnTo>
                    <a:pt x="194310" y="130810"/>
                  </a:lnTo>
                  <a:lnTo>
                    <a:pt x="194310" y="65532"/>
                  </a:lnTo>
                  <a:lnTo>
                    <a:pt x="130721" y="65532"/>
                  </a:lnTo>
                  <a:lnTo>
                    <a:pt x="130721" y="130810"/>
                  </a:lnTo>
                  <a:lnTo>
                    <a:pt x="130721" y="172847"/>
                  </a:lnTo>
                  <a:lnTo>
                    <a:pt x="130721" y="210058"/>
                  </a:lnTo>
                  <a:lnTo>
                    <a:pt x="130721" y="252095"/>
                  </a:lnTo>
                  <a:lnTo>
                    <a:pt x="95389" y="252095"/>
                  </a:lnTo>
                  <a:lnTo>
                    <a:pt x="95389" y="210058"/>
                  </a:lnTo>
                  <a:lnTo>
                    <a:pt x="130721" y="210058"/>
                  </a:lnTo>
                  <a:lnTo>
                    <a:pt x="130721" y="172847"/>
                  </a:lnTo>
                  <a:lnTo>
                    <a:pt x="95389" y="172847"/>
                  </a:lnTo>
                  <a:lnTo>
                    <a:pt x="95389" y="130810"/>
                  </a:lnTo>
                  <a:lnTo>
                    <a:pt x="130721" y="130810"/>
                  </a:lnTo>
                  <a:lnTo>
                    <a:pt x="130721" y="65532"/>
                  </a:lnTo>
                  <a:lnTo>
                    <a:pt x="70662" y="65532"/>
                  </a:lnTo>
                  <a:lnTo>
                    <a:pt x="70662" y="130810"/>
                  </a:lnTo>
                  <a:lnTo>
                    <a:pt x="70662" y="172847"/>
                  </a:lnTo>
                  <a:lnTo>
                    <a:pt x="70662" y="210058"/>
                  </a:lnTo>
                  <a:lnTo>
                    <a:pt x="70662" y="252095"/>
                  </a:lnTo>
                  <a:lnTo>
                    <a:pt x="31800" y="252095"/>
                  </a:lnTo>
                  <a:lnTo>
                    <a:pt x="31800" y="210058"/>
                  </a:lnTo>
                  <a:lnTo>
                    <a:pt x="70662" y="210058"/>
                  </a:lnTo>
                  <a:lnTo>
                    <a:pt x="70662" y="172847"/>
                  </a:lnTo>
                  <a:lnTo>
                    <a:pt x="31800" y="172847"/>
                  </a:lnTo>
                  <a:lnTo>
                    <a:pt x="31800" y="130810"/>
                  </a:lnTo>
                  <a:lnTo>
                    <a:pt x="70662" y="130810"/>
                  </a:lnTo>
                  <a:lnTo>
                    <a:pt x="70662" y="65532"/>
                  </a:lnTo>
                  <a:lnTo>
                    <a:pt x="21196" y="65532"/>
                  </a:lnTo>
                  <a:lnTo>
                    <a:pt x="8940" y="67208"/>
                  </a:lnTo>
                  <a:lnTo>
                    <a:pt x="2641" y="71932"/>
                  </a:lnTo>
                  <a:lnTo>
                    <a:pt x="330" y="79311"/>
                  </a:lnTo>
                  <a:lnTo>
                    <a:pt x="0" y="88900"/>
                  </a:lnTo>
                  <a:lnTo>
                    <a:pt x="0" y="280035"/>
                  </a:lnTo>
                  <a:lnTo>
                    <a:pt x="762" y="288848"/>
                  </a:lnTo>
                  <a:lnTo>
                    <a:pt x="3530" y="294614"/>
                  </a:lnTo>
                  <a:lnTo>
                    <a:pt x="8940" y="297751"/>
                  </a:lnTo>
                  <a:lnTo>
                    <a:pt x="17665" y="298704"/>
                  </a:lnTo>
                  <a:lnTo>
                    <a:pt x="256032" y="298704"/>
                  </a:lnTo>
                  <a:lnTo>
                    <a:pt x="256032" y="484886"/>
                  </a:lnTo>
                  <a:lnTo>
                    <a:pt x="263512" y="492252"/>
                  </a:lnTo>
                  <a:lnTo>
                    <a:pt x="293420" y="492252"/>
                  </a:lnTo>
                  <a:lnTo>
                    <a:pt x="300126" y="473875"/>
                  </a:lnTo>
                  <a:lnTo>
                    <a:pt x="313499" y="458584"/>
                  </a:lnTo>
                  <a:lnTo>
                    <a:pt x="331787" y="448132"/>
                  </a:lnTo>
                  <a:lnTo>
                    <a:pt x="353225" y="444246"/>
                  </a:lnTo>
                  <a:lnTo>
                    <a:pt x="374078" y="448132"/>
                  </a:lnTo>
                  <a:lnTo>
                    <a:pt x="391071" y="458584"/>
                  </a:lnTo>
                  <a:lnTo>
                    <a:pt x="403161" y="473875"/>
                  </a:lnTo>
                  <a:lnTo>
                    <a:pt x="409295" y="492252"/>
                  </a:lnTo>
                  <a:lnTo>
                    <a:pt x="439204" y="492252"/>
                  </a:lnTo>
                  <a:lnTo>
                    <a:pt x="445922" y="473875"/>
                  </a:lnTo>
                  <a:lnTo>
                    <a:pt x="459295" y="458584"/>
                  </a:lnTo>
                  <a:lnTo>
                    <a:pt x="477570" y="448132"/>
                  </a:lnTo>
                  <a:lnTo>
                    <a:pt x="498983" y="444246"/>
                  </a:lnTo>
                  <a:lnTo>
                    <a:pt x="518248" y="448132"/>
                  </a:lnTo>
                  <a:lnTo>
                    <a:pt x="535432" y="458584"/>
                  </a:lnTo>
                  <a:lnTo>
                    <a:pt x="548411" y="473875"/>
                  </a:lnTo>
                  <a:lnTo>
                    <a:pt x="555117" y="492252"/>
                  </a:lnTo>
                  <a:lnTo>
                    <a:pt x="749427" y="492252"/>
                  </a:lnTo>
                  <a:lnTo>
                    <a:pt x="757732" y="473875"/>
                  </a:lnTo>
                  <a:lnTo>
                    <a:pt x="770953" y="458584"/>
                  </a:lnTo>
                  <a:lnTo>
                    <a:pt x="788352" y="448132"/>
                  </a:lnTo>
                  <a:lnTo>
                    <a:pt x="809244" y="444246"/>
                  </a:lnTo>
                  <a:lnTo>
                    <a:pt x="832319" y="448132"/>
                  </a:lnTo>
                  <a:lnTo>
                    <a:pt x="850861" y="458584"/>
                  </a:lnTo>
                  <a:lnTo>
                    <a:pt x="864489" y="473875"/>
                  </a:lnTo>
                  <a:lnTo>
                    <a:pt x="872871" y="492252"/>
                  </a:lnTo>
                  <a:lnTo>
                    <a:pt x="891540" y="492252"/>
                  </a:lnTo>
                  <a:lnTo>
                    <a:pt x="891540" y="444246"/>
                  </a:lnTo>
                  <a:lnTo>
                    <a:pt x="891540" y="400050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296" y="3415284"/>
              <a:ext cx="222503" cy="14477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205228" y="4971288"/>
              <a:ext cx="1675130" cy="1411605"/>
            </a:xfrm>
            <a:custGeom>
              <a:avLst/>
              <a:gdLst/>
              <a:ahLst/>
              <a:cxnLst/>
              <a:rect l="l" t="t" r="r" b="b"/>
              <a:pathLst>
                <a:path w="1675129" h="1411604">
                  <a:moveTo>
                    <a:pt x="1674876" y="0"/>
                  </a:moveTo>
                  <a:lnTo>
                    <a:pt x="0" y="0"/>
                  </a:lnTo>
                  <a:lnTo>
                    <a:pt x="0" y="1411224"/>
                  </a:lnTo>
                  <a:lnTo>
                    <a:pt x="1674876" y="1411224"/>
                  </a:lnTo>
                  <a:lnTo>
                    <a:pt x="1674876" y="0"/>
                  </a:lnTo>
                  <a:close/>
                </a:path>
              </a:pathLst>
            </a:custGeom>
            <a:solidFill>
              <a:srgbClr val="FFEB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446401" y="5454802"/>
            <a:ext cx="11918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0" b="1">
                <a:latin typeface="Calibri"/>
                <a:cs typeface="Calibri"/>
              </a:rPr>
              <a:t>&gt;€200m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80103" y="4968240"/>
            <a:ext cx="5880100" cy="140398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45720" rIns="0" bIns="0" rtlCol="0" vert="horz">
            <a:spAutoFit/>
          </a:bodyPr>
          <a:lstStyle/>
          <a:p>
            <a:pPr marL="324485" indent="-229235">
              <a:lnSpc>
                <a:spcPct val="100000"/>
              </a:lnSpc>
              <a:spcBef>
                <a:spcPts val="360"/>
              </a:spcBef>
              <a:buClr>
                <a:srgbClr val="D30411"/>
              </a:buClr>
              <a:buFont typeface="Wingdings"/>
              <a:buChar char=""/>
              <a:tabLst>
                <a:tab pos="324485" algn="l"/>
                <a:tab pos="325120" algn="l"/>
              </a:tabLst>
            </a:pPr>
            <a:r>
              <a:rPr dirty="0" sz="1400">
                <a:latin typeface="Calibri"/>
                <a:cs typeface="Calibri"/>
              </a:rPr>
              <a:t>Further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rollout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 spc="70">
                <a:latin typeface="Calibri"/>
                <a:cs typeface="Calibri"/>
              </a:rPr>
              <a:t>DGF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“Global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Target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Operating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Model”</a:t>
            </a:r>
            <a:endParaRPr sz="1400">
              <a:latin typeface="Calibri"/>
              <a:cs typeface="Calibri"/>
            </a:endParaRPr>
          </a:p>
          <a:p>
            <a:pPr marL="324485" indent="-229235">
              <a:lnSpc>
                <a:spcPct val="100000"/>
              </a:lnSpc>
              <a:spcBef>
                <a:spcPts val="5"/>
              </a:spcBef>
              <a:buClr>
                <a:srgbClr val="D30411"/>
              </a:buClr>
              <a:buFont typeface="Wingdings"/>
              <a:buChar char=""/>
              <a:tabLst>
                <a:tab pos="324485" algn="l"/>
                <a:tab pos="325120" algn="l"/>
              </a:tabLst>
            </a:pPr>
            <a:r>
              <a:rPr dirty="0" sz="1400">
                <a:latin typeface="Calibri"/>
                <a:cs typeface="Calibri"/>
              </a:rPr>
              <a:t>Further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build-out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shared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service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center</a:t>
            </a:r>
            <a:r>
              <a:rPr dirty="0" sz="1400" spc="19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structures</a:t>
            </a:r>
            <a:endParaRPr sz="1400">
              <a:latin typeface="Calibri"/>
              <a:cs typeface="Calibri"/>
            </a:endParaRPr>
          </a:p>
          <a:p>
            <a:pPr marL="324485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4485" algn="l"/>
                <a:tab pos="325120" algn="l"/>
              </a:tabLst>
            </a:pPr>
            <a:r>
              <a:rPr dirty="0" sz="1400">
                <a:latin typeface="Calibri"/>
                <a:cs typeface="Calibri"/>
              </a:rPr>
              <a:t>AI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customer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services</a:t>
            </a:r>
            <a:endParaRPr sz="1400">
              <a:latin typeface="Calibri"/>
              <a:cs typeface="Calibri"/>
            </a:endParaRPr>
          </a:p>
          <a:p>
            <a:pPr marL="324485" indent="-22923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4485" algn="l"/>
                <a:tab pos="325120" algn="l"/>
              </a:tabLst>
            </a:pPr>
            <a:r>
              <a:rPr dirty="0" sz="1400">
                <a:latin typeface="Calibri"/>
                <a:cs typeface="Calibri"/>
              </a:rPr>
              <a:t>Further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digitalization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across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back-</a:t>
            </a:r>
            <a:r>
              <a:rPr dirty="0" sz="1400">
                <a:latin typeface="Calibri"/>
                <a:cs typeface="Calibri"/>
              </a:rPr>
              <a:t>office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processes</a:t>
            </a:r>
            <a:endParaRPr sz="1400">
              <a:latin typeface="Calibri"/>
              <a:cs typeface="Calibri"/>
            </a:endParaRPr>
          </a:p>
          <a:p>
            <a:pPr marL="324485" marR="594995" indent="-22860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24485" algn="l"/>
                <a:tab pos="325120" algn="l"/>
              </a:tabLst>
            </a:pPr>
            <a:r>
              <a:rPr dirty="0" sz="1400" spc="60">
                <a:latin typeface="Calibri"/>
                <a:cs typeface="Calibri"/>
              </a:rPr>
              <a:t>Lean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overhead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simplification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e.g.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control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tower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realignment, </a:t>
            </a:r>
            <a:r>
              <a:rPr dirty="0" sz="1400">
                <a:latin typeface="Calibri"/>
                <a:cs typeface="Calibri"/>
              </a:rPr>
              <a:t>country</a:t>
            </a:r>
            <a:r>
              <a:rPr dirty="0" sz="1400" spc="190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clustering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1291" y="4960620"/>
            <a:ext cx="2017776" cy="141122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840130" y="5762955"/>
            <a:ext cx="9271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95"/>
              </a:spcBef>
            </a:pPr>
            <a:r>
              <a:rPr dirty="0" sz="1600" spc="60" b="1">
                <a:latin typeface="Calibri"/>
                <a:cs typeface="Calibri"/>
              </a:rPr>
              <a:t>Support Functions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17576" y="1295400"/>
            <a:ext cx="9349740" cy="4453255"/>
            <a:chOff x="417576" y="1295400"/>
            <a:chExt cx="9349740" cy="4453255"/>
          </a:xfrm>
        </p:grpSpPr>
        <p:sp>
          <p:nvSpPr>
            <p:cNvPr id="31" name="object 31" descr=""/>
            <p:cNvSpPr/>
            <p:nvPr/>
          </p:nvSpPr>
          <p:spPr>
            <a:xfrm>
              <a:off x="969263" y="5122164"/>
              <a:ext cx="647700" cy="441959"/>
            </a:xfrm>
            <a:custGeom>
              <a:avLst/>
              <a:gdLst/>
              <a:ahLst/>
              <a:cxnLst/>
              <a:rect l="l" t="t" r="r" b="b"/>
              <a:pathLst>
                <a:path w="647700" h="441960">
                  <a:moveTo>
                    <a:pt x="588772" y="0"/>
                  </a:moveTo>
                  <a:lnTo>
                    <a:pt x="58877" y="0"/>
                  </a:lnTo>
                  <a:lnTo>
                    <a:pt x="37258" y="3301"/>
                  </a:lnTo>
                  <a:lnTo>
                    <a:pt x="18399" y="15081"/>
                  </a:lnTo>
                  <a:lnTo>
                    <a:pt x="5059" y="38147"/>
                  </a:lnTo>
                  <a:lnTo>
                    <a:pt x="0" y="75311"/>
                  </a:lnTo>
                  <a:lnTo>
                    <a:pt x="0" y="366649"/>
                  </a:lnTo>
                  <a:lnTo>
                    <a:pt x="7359" y="408045"/>
                  </a:lnTo>
                  <a:lnTo>
                    <a:pt x="25758" y="430641"/>
                  </a:lnTo>
                  <a:lnTo>
                    <a:pt x="49677" y="440068"/>
                  </a:lnTo>
                  <a:lnTo>
                    <a:pt x="73596" y="441960"/>
                  </a:lnTo>
                  <a:lnTo>
                    <a:pt x="569214" y="441960"/>
                  </a:lnTo>
                  <a:lnTo>
                    <a:pt x="600122" y="438195"/>
                  </a:lnTo>
                  <a:lnTo>
                    <a:pt x="625030" y="426894"/>
                  </a:lnTo>
                  <a:lnTo>
                    <a:pt x="641651" y="408045"/>
                  </a:lnTo>
                  <a:lnTo>
                    <a:pt x="646536" y="386715"/>
                  </a:lnTo>
                  <a:lnTo>
                    <a:pt x="73596" y="386715"/>
                  </a:lnTo>
                  <a:lnTo>
                    <a:pt x="62252" y="385687"/>
                  </a:lnTo>
                  <a:lnTo>
                    <a:pt x="56427" y="382301"/>
                  </a:lnTo>
                  <a:lnTo>
                    <a:pt x="54281" y="376106"/>
                  </a:lnTo>
                  <a:lnTo>
                    <a:pt x="53975" y="366649"/>
                  </a:lnTo>
                  <a:lnTo>
                    <a:pt x="53975" y="55244"/>
                  </a:lnTo>
                  <a:lnTo>
                    <a:pt x="58877" y="50165"/>
                  </a:lnTo>
                  <a:lnTo>
                    <a:pt x="646155" y="50165"/>
                  </a:lnTo>
                  <a:lnTo>
                    <a:pt x="644011" y="36058"/>
                  </a:lnTo>
                  <a:lnTo>
                    <a:pt x="632952" y="16970"/>
                  </a:lnTo>
                  <a:lnTo>
                    <a:pt x="614535" y="4478"/>
                  </a:lnTo>
                  <a:lnTo>
                    <a:pt x="588772" y="0"/>
                  </a:lnTo>
                  <a:close/>
                </a:path>
                <a:path w="647700" h="441960">
                  <a:moveTo>
                    <a:pt x="646155" y="50165"/>
                  </a:moveTo>
                  <a:lnTo>
                    <a:pt x="569214" y="50165"/>
                  </a:lnTo>
                  <a:lnTo>
                    <a:pt x="583384" y="51909"/>
                  </a:lnTo>
                  <a:lnTo>
                    <a:pt x="590661" y="56499"/>
                  </a:lnTo>
                  <a:lnTo>
                    <a:pt x="593342" y="62970"/>
                  </a:lnTo>
                  <a:lnTo>
                    <a:pt x="593725" y="70358"/>
                  </a:lnTo>
                  <a:lnTo>
                    <a:pt x="593725" y="366649"/>
                  </a:lnTo>
                  <a:lnTo>
                    <a:pt x="592720" y="376106"/>
                  </a:lnTo>
                  <a:lnTo>
                    <a:pt x="589407" y="382301"/>
                  </a:lnTo>
                  <a:lnTo>
                    <a:pt x="583330" y="385687"/>
                  </a:lnTo>
                  <a:lnTo>
                    <a:pt x="574040" y="386715"/>
                  </a:lnTo>
                  <a:lnTo>
                    <a:pt x="646536" y="386715"/>
                  </a:lnTo>
                  <a:lnTo>
                    <a:pt x="647700" y="381635"/>
                  </a:lnTo>
                  <a:lnTo>
                    <a:pt x="647700" y="60325"/>
                  </a:lnTo>
                  <a:lnTo>
                    <a:pt x="646155" y="50165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704" y="5218176"/>
              <a:ext cx="215696" cy="21975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958595" y="5605271"/>
              <a:ext cx="658495" cy="143510"/>
            </a:xfrm>
            <a:custGeom>
              <a:avLst/>
              <a:gdLst/>
              <a:ahLst/>
              <a:cxnLst/>
              <a:rect l="l" t="t" r="r" b="b"/>
              <a:pathLst>
                <a:path w="658494" h="143510">
                  <a:moveTo>
                    <a:pt x="604266" y="0"/>
                  </a:moveTo>
                  <a:lnTo>
                    <a:pt x="58953" y="0"/>
                  </a:lnTo>
                  <a:lnTo>
                    <a:pt x="41453" y="3241"/>
                  </a:lnTo>
                  <a:lnTo>
                    <a:pt x="22109" y="14819"/>
                  </a:lnTo>
                  <a:lnTo>
                    <a:pt x="6448" y="37510"/>
                  </a:lnTo>
                  <a:lnTo>
                    <a:pt x="0" y="74091"/>
                  </a:lnTo>
                  <a:lnTo>
                    <a:pt x="6448" y="105740"/>
                  </a:lnTo>
                  <a:lnTo>
                    <a:pt x="22109" y="127200"/>
                  </a:lnTo>
                  <a:lnTo>
                    <a:pt x="41453" y="139396"/>
                  </a:lnTo>
                  <a:lnTo>
                    <a:pt x="58953" y="143255"/>
                  </a:lnTo>
                  <a:lnTo>
                    <a:pt x="599440" y="143255"/>
                  </a:lnTo>
                  <a:lnTo>
                    <a:pt x="618988" y="139396"/>
                  </a:lnTo>
                  <a:lnTo>
                    <a:pt x="638095" y="127200"/>
                  </a:lnTo>
                  <a:lnTo>
                    <a:pt x="652607" y="105740"/>
                  </a:lnTo>
                  <a:lnTo>
                    <a:pt x="655670" y="88912"/>
                  </a:lnTo>
                  <a:lnTo>
                    <a:pt x="402844" y="88912"/>
                  </a:lnTo>
                  <a:lnTo>
                    <a:pt x="395662" y="87214"/>
                  </a:lnTo>
                  <a:lnTo>
                    <a:pt x="389397" y="82738"/>
                  </a:lnTo>
                  <a:lnTo>
                    <a:pt x="384966" y="76412"/>
                  </a:lnTo>
                  <a:lnTo>
                    <a:pt x="383285" y="69164"/>
                  </a:lnTo>
                  <a:lnTo>
                    <a:pt x="384966" y="61908"/>
                  </a:lnTo>
                  <a:lnTo>
                    <a:pt x="389397" y="55578"/>
                  </a:lnTo>
                  <a:lnTo>
                    <a:pt x="395662" y="51101"/>
                  </a:lnTo>
                  <a:lnTo>
                    <a:pt x="402844" y="49402"/>
                  </a:lnTo>
                  <a:lnTo>
                    <a:pt x="655615" y="49402"/>
                  </a:lnTo>
                  <a:lnTo>
                    <a:pt x="654754" y="41678"/>
                  </a:lnTo>
                  <a:lnTo>
                    <a:pt x="644223" y="18524"/>
                  </a:lnTo>
                  <a:lnTo>
                    <a:pt x="627239" y="4631"/>
                  </a:lnTo>
                  <a:lnTo>
                    <a:pt x="604266" y="0"/>
                  </a:lnTo>
                  <a:close/>
                </a:path>
                <a:path w="658494" h="143510">
                  <a:moveTo>
                    <a:pt x="655615" y="49402"/>
                  </a:moveTo>
                  <a:lnTo>
                    <a:pt x="584707" y="49402"/>
                  </a:lnTo>
                  <a:lnTo>
                    <a:pt x="591889" y="51101"/>
                  </a:lnTo>
                  <a:lnTo>
                    <a:pt x="598154" y="55578"/>
                  </a:lnTo>
                  <a:lnTo>
                    <a:pt x="602585" y="61908"/>
                  </a:lnTo>
                  <a:lnTo>
                    <a:pt x="604266" y="69164"/>
                  </a:lnTo>
                  <a:lnTo>
                    <a:pt x="602585" y="76412"/>
                  </a:lnTo>
                  <a:lnTo>
                    <a:pt x="598154" y="82738"/>
                  </a:lnTo>
                  <a:lnTo>
                    <a:pt x="591889" y="87214"/>
                  </a:lnTo>
                  <a:lnTo>
                    <a:pt x="584707" y="88912"/>
                  </a:lnTo>
                  <a:lnTo>
                    <a:pt x="655670" y="88912"/>
                  </a:lnTo>
                  <a:lnTo>
                    <a:pt x="658367" y="74091"/>
                  </a:lnTo>
                  <a:lnTo>
                    <a:pt x="655615" y="49402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17576" y="1295400"/>
              <a:ext cx="9349740" cy="317500"/>
            </a:xfrm>
            <a:custGeom>
              <a:avLst/>
              <a:gdLst/>
              <a:ahLst/>
              <a:cxnLst/>
              <a:rect l="l" t="t" r="r" b="b"/>
              <a:pathLst>
                <a:path w="9349740" h="317500">
                  <a:moveTo>
                    <a:pt x="9349740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9349740" y="316991"/>
                  </a:lnTo>
                  <a:lnTo>
                    <a:pt x="93497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3299586" y="1276350"/>
            <a:ext cx="3585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EXECUTION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50" b="1">
                <a:latin typeface="Calibri"/>
                <a:cs typeface="Calibri"/>
              </a:rPr>
              <a:t>STARTED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Q4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spc="50" b="1">
                <a:latin typeface="Calibri"/>
                <a:cs typeface="Calibri"/>
              </a:rPr>
              <a:t>2024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078214" y="1155572"/>
            <a:ext cx="1494155" cy="596900"/>
            <a:chOff x="9078214" y="1155572"/>
            <a:chExt cx="1494155" cy="596900"/>
          </a:xfrm>
        </p:grpSpPr>
        <p:sp>
          <p:nvSpPr>
            <p:cNvPr id="37" name="object 37" descr=""/>
            <p:cNvSpPr/>
            <p:nvPr/>
          </p:nvSpPr>
          <p:spPr>
            <a:xfrm>
              <a:off x="9078214" y="1155572"/>
              <a:ext cx="1494155" cy="596900"/>
            </a:xfrm>
            <a:custGeom>
              <a:avLst/>
              <a:gdLst/>
              <a:ahLst/>
              <a:cxnLst/>
              <a:rect l="l" t="t" r="r" b="b"/>
              <a:pathLst>
                <a:path w="1494154" h="596900">
                  <a:moveTo>
                    <a:pt x="61975" y="0"/>
                  </a:moveTo>
                  <a:lnTo>
                    <a:pt x="0" y="282448"/>
                  </a:lnTo>
                  <a:lnTo>
                    <a:pt x="1431925" y="596646"/>
                  </a:lnTo>
                  <a:lnTo>
                    <a:pt x="1493901" y="314198"/>
                  </a:lnTo>
                  <a:lnTo>
                    <a:pt x="61975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386062" y="1307083"/>
              <a:ext cx="878205" cy="297180"/>
            </a:xfrm>
            <a:custGeom>
              <a:avLst/>
              <a:gdLst/>
              <a:ahLst/>
              <a:cxnLst/>
              <a:rect l="l" t="t" r="r" b="b"/>
              <a:pathLst>
                <a:path w="878204" h="297180">
                  <a:moveTo>
                    <a:pt x="305731" y="141858"/>
                  </a:moveTo>
                  <a:lnTo>
                    <a:pt x="239649" y="141858"/>
                  </a:lnTo>
                  <a:lnTo>
                    <a:pt x="279781" y="150621"/>
                  </a:lnTo>
                  <a:lnTo>
                    <a:pt x="281178" y="176656"/>
                  </a:lnTo>
                  <a:lnTo>
                    <a:pt x="308610" y="182625"/>
                  </a:lnTo>
                  <a:lnTo>
                    <a:pt x="305731" y="141858"/>
                  </a:lnTo>
                  <a:close/>
                </a:path>
                <a:path w="878204" h="297180">
                  <a:moveTo>
                    <a:pt x="260604" y="51688"/>
                  </a:moveTo>
                  <a:lnTo>
                    <a:pt x="201422" y="159130"/>
                  </a:lnTo>
                  <a:lnTo>
                    <a:pt x="227457" y="164845"/>
                  </a:lnTo>
                  <a:lnTo>
                    <a:pt x="239649" y="141858"/>
                  </a:lnTo>
                  <a:lnTo>
                    <a:pt x="305731" y="141858"/>
                  </a:lnTo>
                  <a:lnTo>
                    <a:pt x="304762" y="128142"/>
                  </a:lnTo>
                  <a:lnTo>
                    <a:pt x="278638" y="128142"/>
                  </a:lnTo>
                  <a:lnTo>
                    <a:pt x="250063" y="121792"/>
                  </a:lnTo>
                  <a:lnTo>
                    <a:pt x="272542" y="79120"/>
                  </a:lnTo>
                  <a:lnTo>
                    <a:pt x="301301" y="79120"/>
                  </a:lnTo>
                  <a:lnTo>
                    <a:pt x="299974" y="60325"/>
                  </a:lnTo>
                  <a:lnTo>
                    <a:pt x="260604" y="51688"/>
                  </a:lnTo>
                  <a:close/>
                </a:path>
                <a:path w="878204" h="297180">
                  <a:moveTo>
                    <a:pt x="180155" y="107695"/>
                  </a:moveTo>
                  <a:lnTo>
                    <a:pt x="149987" y="107695"/>
                  </a:lnTo>
                  <a:lnTo>
                    <a:pt x="153543" y="108457"/>
                  </a:lnTo>
                  <a:lnTo>
                    <a:pt x="168148" y="151891"/>
                  </a:lnTo>
                  <a:lnTo>
                    <a:pt x="198628" y="158495"/>
                  </a:lnTo>
                  <a:lnTo>
                    <a:pt x="180155" y="107695"/>
                  </a:lnTo>
                  <a:close/>
                </a:path>
                <a:path w="878204" h="297180">
                  <a:moveTo>
                    <a:pt x="116840" y="20065"/>
                  </a:moveTo>
                  <a:lnTo>
                    <a:pt x="139954" y="83819"/>
                  </a:lnTo>
                  <a:lnTo>
                    <a:pt x="89789" y="134619"/>
                  </a:lnTo>
                  <a:lnTo>
                    <a:pt x="118618" y="140969"/>
                  </a:lnTo>
                  <a:lnTo>
                    <a:pt x="149987" y="107695"/>
                  </a:lnTo>
                  <a:lnTo>
                    <a:pt x="180155" y="107695"/>
                  </a:lnTo>
                  <a:lnTo>
                    <a:pt x="174244" y="91439"/>
                  </a:lnTo>
                  <a:lnTo>
                    <a:pt x="196677" y="68706"/>
                  </a:lnTo>
                  <a:lnTo>
                    <a:pt x="163830" y="68706"/>
                  </a:lnTo>
                  <a:lnTo>
                    <a:pt x="160401" y="67944"/>
                  </a:lnTo>
                  <a:lnTo>
                    <a:pt x="147320" y="26796"/>
                  </a:lnTo>
                  <a:lnTo>
                    <a:pt x="116840" y="20065"/>
                  </a:lnTo>
                  <a:close/>
                </a:path>
                <a:path w="878204" h="297180">
                  <a:moveTo>
                    <a:pt x="25273" y="0"/>
                  </a:moveTo>
                  <a:lnTo>
                    <a:pt x="0" y="114935"/>
                  </a:lnTo>
                  <a:lnTo>
                    <a:pt x="78359" y="132206"/>
                  </a:lnTo>
                  <a:lnTo>
                    <a:pt x="83312" y="109727"/>
                  </a:lnTo>
                  <a:lnTo>
                    <a:pt x="31115" y="98170"/>
                  </a:lnTo>
                  <a:lnTo>
                    <a:pt x="36576" y="73278"/>
                  </a:lnTo>
                  <a:lnTo>
                    <a:pt x="83958" y="73278"/>
                  </a:lnTo>
                  <a:lnTo>
                    <a:pt x="86487" y="61594"/>
                  </a:lnTo>
                  <a:lnTo>
                    <a:pt x="41275" y="51688"/>
                  </a:lnTo>
                  <a:lnTo>
                    <a:pt x="46482" y="28193"/>
                  </a:lnTo>
                  <a:lnTo>
                    <a:pt x="99335" y="28193"/>
                  </a:lnTo>
                  <a:lnTo>
                    <a:pt x="101854" y="16763"/>
                  </a:lnTo>
                  <a:lnTo>
                    <a:pt x="25273" y="0"/>
                  </a:lnTo>
                  <a:close/>
                </a:path>
                <a:path w="878204" h="297180">
                  <a:moveTo>
                    <a:pt x="301301" y="79120"/>
                  </a:moveTo>
                  <a:lnTo>
                    <a:pt x="272542" y="79120"/>
                  </a:lnTo>
                  <a:lnTo>
                    <a:pt x="276098" y="79882"/>
                  </a:lnTo>
                  <a:lnTo>
                    <a:pt x="278638" y="128142"/>
                  </a:lnTo>
                  <a:lnTo>
                    <a:pt x="304762" y="128142"/>
                  </a:lnTo>
                  <a:lnTo>
                    <a:pt x="301301" y="79120"/>
                  </a:lnTo>
                  <a:close/>
                </a:path>
                <a:path w="878204" h="297180">
                  <a:moveTo>
                    <a:pt x="83958" y="73278"/>
                  </a:moveTo>
                  <a:lnTo>
                    <a:pt x="36576" y="73278"/>
                  </a:lnTo>
                  <a:lnTo>
                    <a:pt x="81788" y="83312"/>
                  </a:lnTo>
                  <a:lnTo>
                    <a:pt x="83958" y="73278"/>
                  </a:lnTo>
                  <a:close/>
                </a:path>
                <a:path w="878204" h="297180">
                  <a:moveTo>
                    <a:pt x="193040" y="36829"/>
                  </a:moveTo>
                  <a:lnTo>
                    <a:pt x="163830" y="68706"/>
                  </a:lnTo>
                  <a:lnTo>
                    <a:pt x="196677" y="68706"/>
                  </a:lnTo>
                  <a:lnTo>
                    <a:pt x="221869" y="43179"/>
                  </a:lnTo>
                  <a:lnTo>
                    <a:pt x="193040" y="36829"/>
                  </a:lnTo>
                  <a:close/>
                </a:path>
                <a:path w="878204" h="297180">
                  <a:moveTo>
                    <a:pt x="99335" y="28193"/>
                  </a:moveTo>
                  <a:lnTo>
                    <a:pt x="46482" y="28193"/>
                  </a:lnTo>
                  <a:lnTo>
                    <a:pt x="96901" y="39242"/>
                  </a:lnTo>
                  <a:lnTo>
                    <a:pt x="99335" y="28193"/>
                  </a:lnTo>
                  <a:close/>
                </a:path>
                <a:path w="878204" h="297180">
                  <a:moveTo>
                    <a:pt x="465658" y="124713"/>
                  </a:moveTo>
                  <a:lnTo>
                    <a:pt x="436499" y="124713"/>
                  </a:lnTo>
                  <a:lnTo>
                    <a:pt x="439547" y="125475"/>
                  </a:lnTo>
                  <a:lnTo>
                    <a:pt x="421640" y="207517"/>
                  </a:lnTo>
                  <a:lnTo>
                    <a:pt x="446278" y="212851"/>
                  </a:lnTo>
                  <a:lnTo>
                    <a:pt x="465658" y="124713"/>
                  </a:lnTo>
                  <a:close/>
                </a:path>
                <a:path w="878204" h="297180">
                  <a:moveTo>
                    <a:pt x="348234" y="70865"/>
                  </a:moveTo>
                  <a:lnTo>
                    <a:pt x="323088" y="185800"/>
                  </a:lnTo>
                  <a:lnTo>
                    <a:pt x="347726" y="191262"/>
                  </a:lnTo>
                  <a:lnTo>
                    <a:pt x="365760" y="109219"/>
                  </a:lnTo>
                  <a:lnTo>
                    <a:pt x="389906" y="109219"/>
                  </a:lnTo>
                  <a:lnTo>
                    <a:pt x="386969" y="79375"/>
                  </a:lnTo>
                  <a:lnTo>
                    <a:pt x="348234" y="70865"/>
                  </a:lnTo>
                  <a:close/>
                </a:path>
                <a:path w="878204" h="297180">
                  <a:moveTo>
                    <a:pt x="389906" y="109219"/>
                  </a:moveTo>
                  <a:lnTo>
                    <a:pt x="365760" y="109219"/>
                  </a:lnTo>
                  <a:lnTo>
                    <a:pt x="368935" y="109854"/>
                  </a:lnTo>
                  <a:lnTo>
                    <a:pt x="376174" y="182117"/>
                  </a:lnTo>
                  <a:lnTo>
                    <a:pt x="399542" y="187325"/>
                  </a:lnTo>
                  <a:lnTo>
                    <a:pt x="420156" y="152400"/>
                  </a:lnTo>
                  <a:lnTo>
                    <a:pt x="397510" y="152400"/>
                  </a:lnTo>
                  <a:lnTo>
                    <a:pt x="394081" y="151637"/>
                  </a:lnTo>
                  <a:lnTo>
                    <a:pt x="389906" y="109219"/>
                  </a:lnTo>
                  <a:close/>
                </a:path>
                <a:path w="878204" h="297180">
                  <a:moveTo>
                    <a:pt x="434340" y="89788"/>
                  </a:moveTo>
                  <a:lnTo>
                    <a:pt x="397510" y="152400"/>
                  </a:lnTo>
                  <a:lnTo>
                    <a:pt x="420156" y="152400"/>
                  </a:lnTo>
                  <a:lnTo>
                    <a:pt x="436499" y="124713"/>
                  </a:lnTo>
                  <a:lnTo>
                    <a:pt x="465658" y="124713"/>
                  </a:lnTo>
                  <a:lnTo>
                    <a:pt x="471551" y="97916"/>
                  </a:lnTo>
                  <a:lnTo>
                    <a:pt x="434340" y="89788"/>
                  </a:lnTo>
                  <a:close/>
                </a:path>
                <a:path w="878204" h="297180">
                  <a:moveTo>
                    <a:pt x="605790" y="127380"/>
                  </a:moveTo>
                  <a:lnTo>
                    <a:pt x="580517" y="242315"/>
                  </a:lnTo>
                  <a:lnTo>
                    <a:pt x="654939" y="258699"/>
                  </a:lnTo>
                  <a:lnTo>
                    <a:pt x="659892" y="235965"/>
                  </a:lnTo>
                  <a:lnTo>
                    <a:pt x="611759" y="225425"/>
                  </a:lnTo>
                  <a:lnTo>
                    <a:pt x="632079" y="133095"/>
                  </a:lnTo>
                  <a:lnTo>
                    <a:pt x="605790" y="127380"/>
                  </a:lnTo>
                  <a:close/>
                </a:path>
                <a:path w="878204" h="297180">
                  <a:moveTo>
                    <a:pt x="498602" y="103886"/>
                  </a:moveTo>
                  <a:lnTo>
                    <a:pt x="473329" y="218820"/>
                  </a:lnTo>
                  <a:lnTo>
                    <a:pt x="499618" y="224536"/>
                  </a:lnTo>
                  <a:lnTo>
                    <a:pt x="508000" y="186436"/>
                  </a:lnTo>
                  <a:lnTo>
                    <a:pt x="562936" y="186436"/>
                  </a:lnTo>
                  <a:lnTo>
                    <a:pt x="567437" y="183544"/>
                  </a:lnTo>
                  <a:lnTo>
                    <a:pt x="572595" y="178133"/>
                  </a:lnTo>
                  <a:lnTo>
                    <a:pt x="576443" y="171507"/>
                  </a:lnTo>
                  <a:lnTo>
                    <a:pt x="576876" y="170179"/>
                  </a:lnTo>
                  <a:lnTo>
                    <a:pt x="536448" y="170179"/>
                  </a:lnTo>
                  <a:lnTo>
                    <a:pt x="530352" y="168910"/>
                  </a:lnTo>
                  <a:lnTo>
                    <a:pt x="512699" y="164973"/>
                  </a:lnTo>
                  <a:lnTo>
                    <a:pt x="520192" y="131063"/>
                  </a:lnTo>
                  <a:lnTo>
                    <a:pt x="573728" y="131063"/>
                  </a:lnTo>
                  <a:lnTo>
                    <a:pt x="573405" y="130555"/>
                  </a:lnTo>
                  <a:lnTo>
                    <a:pt x="567690" y="124842"/>
                  </a:lnTo>
                  <a:lnTo>
                    <a:pt x="560641" y="120094"/>
                  </a:lnTo>
                  <a:lnTo>
                    <a:pt x="552259" y="116322"/>
                  </a:lnTo>
                  <a:lnTo>
                    <a:pt x="542544" y="113537"/>
                  </a:lnTo>
                  <a:lnTo>
                    <a:pt x="498602" y="103886"/>
                  </a:lnTo>
                  <a:close/>
                </a:path>
                <a:path w="878204" h="297180">
                  <a:moveTo>
                    <a:pt x="562936" y="186436"/>
                  </a:moveTo>
                  <a:lnTo>
                    <a:pt x="508000" y="186436"/>
                  </a:lnTo>
                  <a:lnTo>
                    <a:pt x="525653" y="190245"/>
                  </a:lnTo>
                  <a:lnTo>
                    <a:pt x="535723" y="191867"/>
                  </a:lnTo>
                  <a:lnTo>
                    <a:pt x="544972" y="191976"/>
                  </a:lnTo>
                  <a:lnTo>
                    <a:pt x="553388" y="190585"/>
                  </a:lnTo>
                  <a:lnTo>
                    <a:pt x="560959" y="187705"/>
                  </a:lnTo>
                  <a:lnTo>
                    <a:pt x="562936" y="186436"/>
                  </a:lnTo>
                  <a:close/>
                </a:path>
                <a:path w="878204" h="297180">
                  <a:moveTo>
                    <a:pt x="573728" y="131063"/>
                  </a:moveTo>
                  <a:lnTo>
                    <a:pt x="520192" y="131063"/>
                  </a:lnTo>
                  <a:lnTo>
                    <a:pt x="537845" y="134874"/>
                  </a:lnTo>
                  <a:lnTo>
                    <a:pt x="543941" y="136270"/>
                  </a:lnTo>
                  <a:lnTo>
                    <a:pt x="548386" y="138683"/>
                  </a:lnTo>
                  <a:lnTo>
                    <a:pt x="551053" y="141986"/>
                  </a:lnTo>
                  <a:lnTo>
                    <a:pt x="553720" y="145414"/>
                  </a:lnTo>
                  <a:lnTo>
                    <a:pt x="554482" y="149605"/>
                  </a:lnTo>
                  <a:lnTo>
                    <a:pt x="553339" y="154812"/>
                  </a:lnTo>
                  <a:lnTo>
                    <a:pt x="552704" y="157352"/>
                  </a:lnTo>
                  <a:lnTo>
                    <a:pt x="551688" y="162305"/>
                  </a:lnTo>
                  <a:lnTo>
                    <a:pt x="549148" y="165862"/>
                  </a:lnTo>
                  <a:lnTo>
                    <a:pt x="541528" y="169925"/>
                  </a:lnTo>
                  <a:lnTo>
                    <a:pt x="536448" y="170179"/>
                  </a:lnTo>
                  <a:lnTo>
                    <a:pt x="576876" y="170179"/>
                  </a:lnTo>
                  <a:lnTo>
                    <a:pt x="578993" y="163702"/>
                  </a:lnTo>
                  <a:lnTo>
                    <a:pt x="579755" y="160019"/>
                  </a:lnTo>
                  <a:lnTo>
                    <a:pt x="580727" y="151826"/>
                  </a:lnTo>
                  <a:lnTo>
                    <a:pt x="580009" y="144192"/>
                  </a:lnTo>
                  <a:lnTo>
                    <a:pt x="577576" y="137106"/>
                  </a:lnTo>
                  <a:lnTo>
                    <a:pt x="573728" y="131063"/>
                  </a:lnTo>
                  <a:close/>
                </a:path>
                <a:path w="878204" h="297180">
                  <a:moveTo>
                    <a:pt x="783971" y="255524"/>
                  </a:moveTo>
                  <a:lnTo>
                    <a:pt x="767715" y="271525"/>
                  </a:lnTo>
                  <a:lnTo>
                    <a:pt x="772541" y="277113"/>
                  </a:lnTo>
                  <a:lnTo>
                    <a:pt x="778256" y="281939"/>
                  </a:lnTo>
                  <a:lnTo>
                    <a:pt x="784987" y="286003"/>
                  </a:lnTo>
                  <a:lnTo>
                    <a:pt x="791591" y="290067"/>
                  </a:lnTo>
                  <a:lnTo>
                    <a:pt x="799211" y="292988"/>
                  </a:lnTo>
                  <a:lnTo>
                    <a:pt x="807847" y="294893"/>
                  </a:lnTo>
                  <a:lnTo>
                    <a:pt x="818419" y="296634"/>
                  </a:lnTo>
                  <a:lnTo>
                    <a:pt x="828040" y="296910"/>
                  </a:lnTo>
                  <a:lnTo>
                    <a:pt x="836707" y="295733"/>
                  </a:lnTo>
                  <a:lnTo>
                    <a:pt x="861145" y="274065"/>
                  </a:lnTo>
                  <a:lnTo>
                    <a:pt x="823849" y="274065"/>
                  </a:lnTo>
                  <a:lnTo>
                    <a:pt x="818769" y="273938"/>
                  </a:lnTo>
                  <a:lnTo>
                    <a:pt x="812927" y="272668"/>
                  </a:lnTo>
                  <a:lnTo>
                    <a:pt x="804759" y="270240"/>
                  </a:lnTo>
                  <a:lnTo>
                    <a:pt x="797210" y="266572"/>
                  </a:lnTo>
                  <a:lnTo>
                    <a:pt x="790281" y="261667"/>
                  </a:lnTo>
                  <a:lnTo>
                    <a:pt x="783971" y="255524"/>
                  </a:lnTo>
                  <a:close/>
                </a:path>
                <a:path w="878204" h="297180">
                  <a:moveTo>
                    <a:pt x="698119" y="147574"/>
                  </a:moveTo>
                  <a:lnTo>
                    <a:pt x="672846" y="262636"/>
                  </a:lnTo>
                  <a:lnTo>
                    <a:pt x="751205" y="279780"/>
                  </a:lnTo>
                  <a:lnTo>
                    <a:pt x="756158" y="257301"/>
                  </a:lnTo>
                  <a:lnTo>
                    <a:pt x="703961" y="245871"/>
                  </a:lnTo>
                  <a:lnTo>
                    <a:pt x="709422" y="220979"/>
                  </a:lnTo>
                  <a:lnTo>
                    <a:pt x="756790" y="220979"/>
                  </a:lnTo>
                  <a:lnTo>
                    <a:pt x="759333" y="209295"/>
                  </a:lnTo>
                  <a:lnTo>
                    <a:pt x="714121" y="199389"/>
                  </a:lnTo>
                  <a:lnTo>
                    <a:pt x="719201" y="175894"/>
                  </a:lnTo>
                  <a:lnTo>
                    <a:pt x="772181" y="175894"/>
                  </a:lnTo>
                  <a:lnTo>
                    <a:pt x="774700" y="164464"/>
                  </a:lnTo>
                  <a:lnTo>
                    <a:pt x="698119" y="147574"/>
                  </a:lnTo>
                  <a:close/>
                </a:path>
                <a:path w="878204" h="297180">
                  <a:moveTo>
                    <a:pt x="821785" y="174466"/>
                  </a:moveTo>
                  <a:lnTo>
                    <a:pt x="788543" y="201549"/>
                  </a:lnTo>
                  <a:lnTo>
                    <a:pt x="786511" y="210438"/>
                  </a:lnTo>
                  <a:lnTo>
                    <a:pt x="787527" y="218186"/>
                  </a:lnTo>
                  <a:lnTo>
                    <a:pt x="824865" y="249046"/>
                  </a:lnTo>
                  <a:lnTo>
                    <a:pt x="833501" y="253364"/>
                  </a:lnTo>
                  <a:lnTo>
                    <a:pt x="837184" y="258571"/>
                  </a:lnTo>
                  <a:lnTo>
                    <a:pt x="835787" y="264794"/>
                  </a:lnTo>
                  <a:lnTo>
                    <a:pt x="834898" y="268986"/>
                  </a:lnTo>
                  <a:lnTo>
                    <a:pt x="832231" y="271779"/>
                  </a:lnTo>
                  <a:lnTo>
                    <a:pt x="823849" y="274065"/>
                  </a:lnTo>
                  <a:lnTo>
                    <a:pt x="861145" y="274065"/>
                  </a:lnTo>
                  <a:lnTo>
                    <a:pt x="862711" y="269239"/>
                  </a:lnTo>
                  <a:lnTo>
                    <a:pt x="864743" y="260223"/>
                  </a:lnTo>
                  <a:lnTo>
                    <a:pt x="863600" y="252349"/>
                  </a:lnTo>
                  <a:lnTo>
                    <a:pt x="826135" y="221361"/>
                  </a:lnTo>
                  <a:lnTo>
                    <a:pt x="821944" y="219075"/>
                  </a:lnTo>
                  <a:lnTo>
                    <a:pt x="818769" y="216788"/>
                  </a:lnTo>
                  <a:lnTo>
                    <a:pt x="816991" y="214502"/>
                  </a:lnTo>
                  <a:lnTo>
                    <a:pt x="815086" y="212216"/>
                  </a:lnTo>
                  <a:lnTo>
                    <a:pt x="814451" y="209550"/>
                  </a:lnTo>
                  <a:lnTo>
                    <a:pt x="815213" y="206375"/>
                  </a:lnTo>
                  <a:lnTo>
                    <a:pt x="816102" y="201929"/>
                  </a:lnTo>
                  <a:lnTo>
                    <a:pt x="818642" y="199262"/>
                  </a:lnTo>
                  <a:lnTo>
                    <a:pt x="826897" y="197485"/>
                  </a:lnTo>
                  <a:lnTo>
                    <a:pt x="877573" y="197485"/>
                  </a:lnTo>
                  <a:lnTo>
                    <a:pt x="877824" y="197230"/>
                  </a:lnTo>
                  <a:lnTo>
                    <a:pt x="840740" y="176149"/>
                  </a:lnTo>
                  <a:lnTo>
                    <a:pt x="830857" y="174628"/>
                  </a:lnTo>
                  <a:lnTo>
                    <a:pt x="821785" y="174466"/>
                  </a:lnTo>
                  <a:close/>
                </a:path>
                <a:path w="878204" h="297180">
                  <a:moveTo>
                    <a:pt x="756790" y="220979"/>
                  </a:moveTo>
                  <a:lnTo>
                    <a:pt x="709422" y="220979"/>
                  </a:lnTo>
                  <a:lnTo>
                    <a:pt x="754634" y="230886"/>
                  </a:lnTo>
                  <a:lnTo>
                    <a:pt x="756790" y="220979"/>
                  </a:lnTo>
                  <a:close/>
                </a:path>
                <a:path w="878204" h="297180">
                  <a:moveTo>
                    <a:pt x="877573" y="197485"/>
                  </a:moveTo>
                  <a:lnTo>
                    <a:pt x="831469" y="197485"/>
                  </a:lnTo>
                  <a:lnTo>
                    <a:pt x="836422" y="198627"/>
                  </a:lnTo>
                  <a:lnTo>
                    <a:pt x="843641" y="200771"/>
                  </a:lnTo>
                  <a:lnTo>
                    <a:pt x="850265" y="203962"/>
                  </a:lnTo>
                  <a:lnTo>
                    <a:pt x="856317" y="208200"/>
                  </a:lnTo>
                  <a:lnTo>
                    <a:pt x="861822" y="213487"/>
                  </a:lnTo>
                  <a:lnTo>
                    <a:pt x="877573" y="197485"/>
                  </a:lnTo>
                  <a:close/>
                </a:path>
                <a:path w="878204" h="297180">
                  <a:moveTo>
                    <a:pt x="772181" y="175894"/>
                  </a:moveTo>
                  <a:lnTo>
                    <a:pt x="719201" y="175894"/>
                  </a:lnTo>
                  <a:lnTo>
                    <a:pt x="769747" y="186943"/>
                  </a:lnTo>
                  <a:lnTo>
                    <a:pt x="772181" y="1758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0" name="object 4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82511" y="0"/>
            <a:ext cx="5809615" cy="6858000"/>
            <a:chOff x="6382511" y="0"/>
            <a:chExt cx="580961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659" y="0"/>
              <a:ext cx="5768340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511" y="0"/>
              <a:ext cx="578358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87845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5"/>
              <a:t>Introducing</a:t>
            </a:r>
            <a:r>
              <a:rPr dirty="0" sz="2400" spc="-30"/>
              <a:t> </a:t>
            </a:r>
            <a:r>
              <a:rPr dirty="0" sz="2400" spc="220"/>
              <a:t>FY</a:t>
            </a:r>
            <a:r>
              <a:rPr dirty="0" sz="2400" spc="-40"/>
              <a:t> </a:t>
            </a:r>
            <a:r>
              <a:rPr dirty="0" sz="2400" spc="190"/>
              <a:t>2025</a:t>
            </a:r>
            <a:r>
              <a:rPr dirty="0" sz="2400" spc="-65"/>
              <a:t> </a:t>
            </a:r>
            <a:r>
              <a:rPr dirty="0" sz="2400" spc="95"/>
              <a:t>guidance</a:t>
            </a:r>
            <a:r>
              <a:rPr dirty="0" sz="2400" spc="-20"/>
              <a:t> </a:t>
            </a:r>
            <a:r>
              <a:rPr dirty="0" sz="2400" spc="85"/>
              <a:t>and</a:t>
            </a:r>
            <a:r>
              <a:rPr dirty="0" sz="2400" spc="-35"/>
              <a:t> </a:t>
            </a:r>
            <a:r>
              <a:rPr dirty="0" sz="2400" spc="100"/>
              <a:t>new</a:t>
            </a:r>
            <a:r>
              <a:rPr dirty="0" sz="2400" spc="-35"/>
              <a:t> </a:t>
            </a:r>
            <a:r>
              <a:rPr dirty="0" sz="2400" spc="110"/>
              <a:t>mid-</a:t>
            </a:r>
            <a:r>
              <a:rPr dirty="0" sz="2400" spc="80"/>
              <a:t>term</a:t>
            </a:r>
            <a:r>
              <a:rPr dirty="0" sz="2400" spc="-20"/>
              <a:t> </a:t>
            </a:r>
            <a:r>
              <a:rPr dirty="0" sz="2400" spc="95"/>
              <a:t>guidance</a:t>
            </a:r>
            <a:r>
              <a:rPr dirty="0" sz="2400" spc="-25"/>
              <a:t> </a:t>
            </a:r>
            <a:r>
              <a:rPr dirty="0" sz="2400" spc="110"/>
              <a:t>logic</a:t>
            </a:r>
            <a:endParaRPr sz="2400"/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58723" y="1623060"/>
          <a:ext cx="7139940" cy="159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035"/>
                <a:gridCol w="1112519"/>
                <a:gridCol w="157480"/>
                <a:gridCol w="1122680"/>
                <a:gridCol w="1725930"/>
                <a:gridCol w="2103754"/>
              </a:tblGrid>
              <a:tr h="433705">
                <a:tc gridSpan="3"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6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2025</a:t>
                      </a:r>
                      <a:r>
                        <a:rPr dirty="0" sz="160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30411">
                        <a:alpha val="799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 b="1" i="1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400" spc="6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55" b="1" i="1">
                          <a:latin typeface="Calibri"/>
                          <a:cs typeface="Calibri"/>
                        </a:rPr>
                        <a:t>€bn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55575"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7855">
                <a:tc gridSpan="4"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600" spc="70" b="1">
                          <a:latin typeface="Calibri"/>
                          <a:cs typeface="Calibri"/>
                        </a:rPr>
                        <a:t>≥6.0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R="120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12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50">
                          <a:latin typeface="Calibri"/>
                          <a:cs typeface="Calibri"/>
                        </a:rPr>
                        <a:t>EBIT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6835"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600" spc="75" b="1">
                          <a:latin typeface="Calibri"/>
                          <a:cs typeface="Calibri"/>
                        </a:rPr>
                        <a:t>~3.0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 spc="80">
                          <a:latin typeface="Calibri"/>
                          <a:cs typeface="Calibri"/>
                        </a:rPr>
                        <a:t>FCF</a:t>
                      </a:r>
                      <a:r>
                        <a:rPr dirty="0" sz="12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excl.</a:t>
                      </a:r>
                      <a:r>
                        <a:rPr dirty="0" sz="12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2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M&amp;A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6835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600" spc="80" b="1">
                          <a:latin typeface="Calibri"/>
                          <a:cs typeface="Calibri"/>
                        </a:rPr>
                        <a:t>3.0-</a:t>
                      </a:r>
                      <a:r>
                        <a:rPr dirty="0" sz="1600" spc="55" b="1">
                          <a:latin typeface="Calibri"/>
                          <a:cs typeface="Calibri"/>
                        </a:rPr>
                        <a:t>3.3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Gross</a:t>
                      </a:r>
                      <a:r>
                        <a:rPr dirty="0" sz="12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Capex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excl.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leases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FFFFFF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600" spc="70" b="1">
                          <a:latin typeface="Calibri"/>
                          <a:cs typeface="Calibri"/>
                        </a:rPr>
                        <a:t>≥5.5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R="5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 spc="65">
                          <a:latin typeface="Calibri"/>
                          <a:cs typeface="Calibri"/>
                        </a:rPr>
                        <a:t>DHL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R w="28575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70" b="1">
                          <a:latin typeface="Calibri"/>
                          <a:cs typeface="Calibri"/>
                        </a:rPr>
                        <a:t>~1.0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200" spc="50">
                          <a:latin typeface="Calibri"/>
                          <a:cs typeface="Calibri"/>
                        </a:rPr>
                        <a:t>P&amp;P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Germany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F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600" spc="114" b="1">
                          <a:latin typeface="Calibri"/>
                          <a:cs typeface="Calibri"/>
                        </a:rPr>
                        <a:t>~-</a:t>
                      </a:r>
                      <a:r>
                        <a:rPr dirty="0" sz="1600" spc="50" b="1">
                          <a:latin typeface="Calibri"/>
                          <a:cs typeface="Calibri"/>
                        </a:rPr>
                        <a:t>0.4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12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Functions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FCC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600" spc="110" b="1">
                          <a:latin typeface="Calibri"/>
                          <a:cs typeface="Calibri"/>
                        </a:rPr>
                        <a:t>28-</a:t>
                      </a:r>
                      <a:r>
                        <a:rPr dirty="0" sz="1600" spc="45" b="1">
                          <a:latin typeface="Calibri"/>
                          <a:cs typeface="Calibri"/>
                        </a:rPr>
                        <a:t>30%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 spc="50">
                          <a:latin typeface="Calibri"/>
                          <a:cs typeface="Calibri"/>
                        </a:rPr>
                        <a:t>Tax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Rate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L w="57150">
                      <a:solidFill>
                        <a:srgbClr val="FFFFFF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/>
          <p:nvPr/>
        </p:nvSpPr>
        <p:spPr>
          <a:xfrm>
            <a:off x="423672" y="4012691"/>
            <a:ext cx="9966960" cy="45720"/>
          </a:xfrm>
          <a:custGeom>
            <a:avLst/>
            <a:gdLst/>
            <a:ahLst/>
            <a:cxnLst/>
            <a:rect l="l" t="t" r="r" b="b"/>
            <a:pathLst>
              <a:path w="9966960" h="45720">
                <a:moveTo>
                  <a:pt x="9966960" y="0"/>
                </a:moveTo>
                <a:lnTo>
                  <a:pt x="0" y="0"/>
                </a:lnTo>
                <a:lnTo>
                  <a:pt x="0" y="45719"/>
                </a:lnTo>
                <a:lnTo>
                  <a:pt x="9966960" y="45719"/>
                </a:lnTo>
                <a:lnTo>
                  <a:pt x="9966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91134" y="5403341"/>
            <a:ext cx="9711055" cy="619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D30411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300" spc="55">
                <a:latin typeface="Calibri"/>
                <a:cs typeface="Calibri"/>
              </a:rPr>
              <a:t>Post-</a:t>
            </a:r>
            <a:r>
              <a:rPr dirty="0" sz="1300" spc="105">
                <a:latin typeface="Calibri"/>
                <a:cs typeface="Calibri"/>
              </a:rPr>
              <a:t>2025</a:t>
            </a:r>
            <a:r>
              <a:rPr dirty="0" sz="1300" spc="85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mid-</a:t>
            </a:r>
            <a:r>
              <a:rPr dirty="0" sz="1300">
                <a:latin typeface="Calibri"/>
                <a:cs typeface="Calibri"/>
              </a:rPr>
              <a:t>term</a:t>
            </a:r>
            <a:r>
              <a:rPr dirty="0" sz="1300" spc="125">
                <a:latin typeface="Calibri"/>
                <a:cs typeface="Calibri"/>
              </a:rPr>
              <a:t> </a:t>
            </a:r>
            <a:r>
              <a:rPr dirty="0" sz="1300" spc="75">
                <a:latin typeface="Calibri"/>
                <a:cs typeface="Calibri"/>
              </a:rPr>
              <a:t>EBIT</a:t>
            </a:r>
            <a:r>
              <a:rPr dirty="0" sz="1300" spc="1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target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assumes</a:t>
            </a:r>
            <a:r>
              <a:rPr dirty="0" sz="1300" spc="1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market</a:t>
            </a:r>
            <a:r>
              <a:rPr dirty="0" sz="1300" spc="15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environment</a:t>
            </a:r>
            <a:r>
              <a:rPr dirty="0" sz="1300" spc="16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with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market</a:t>
            </a:r>
            <a:r>
              <a:rPr dirty="0" sz="1300" spc="1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growth</a:t>
            </a:r>
            <a:r>
              <a:rPr dirty="0" sz="1300" spc="16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rates</a:t>
            </a:r>
            <a:r>
              <a:rPr dirty="0" sz="1300" spc="1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returning</a:t>
            </a:r>
            <a:r>
              <a:rPr dirty="0" sz="1300" spc="1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towards</a:t>
            </a:r>
            <a:r>
              <a:rPr dirty="0" sz="1300" spc="1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our</a:t>
            </a:r>
            <a:r>
              <a:rPr dirty="0" sz="1300" spc="1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trend</a:t>
            </a:r>
            <a:r>
              <a:rPr dirty="0" sz="1300" spc="14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expectations</a:t>
            </a:r>
            <a:endParaRPr sz="13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300">
                <a:latin typeface="Calibri"/>
                <a:cs typeface="Calibri"/>
              </a:rPr>
              <a:t>Confident</a:t>
            </a:r>
            <a:r>
              <a:rPr dirty="0" sz="1300" spc="3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to</a:t>
            </a:r>
            <a:r>
              <a:rPr dirty="0" sz="1300" spc="29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achieve</a:t>
            </a:r>
            <a:r>
              <a:rPr dirty="0" sz="1300" spc="3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structural</a:t>
            </a:r>
            <a:r>
              <a:rPr dirty="0" sz="1300" spc="3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earnings</a:t>
            </a:r>
            <a:r>
              <a:rPr dirty="0" sz="1300" spc="29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growth</a:t>
            </a:r>
            <a:r>
              <a:rPr dirty="0" sz="1300" spc="29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from</a:t>
            </a:r>
            <a:r>
              <a:rPr dirty="0" sz="1300" spc="300">
                <a:latin typeface="Calibri"/>
                <a:cs typeface="Calibri"/>
              </a:rPr>
              <a:t> </a:t>
            </a:r>
            <a:r>
              <a:rPr dirty="0" sz="1300" spc="100">
                <a:latin typeface="Calibri"/>
                <a:cs typeface="Calibri"/>
              </a:rPr>
              <a:t>2025</a:t>
            </a:r>
            <a:r>
              <a:rPr dirty="0" sz="1300" spc="3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onwards,</a:t>
            </a:r>
            <a:r>
              <a:rPr dirty="0" sz="1300" spc="3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whilst</a:t>
            </a:r>
            <a:r>
              <a:rPr dirty="0" sz="1300" spc="305">
                <a:latin typeface="Calibri"/>
                <a:cs typeface="Calibri"/>
              </a:rPr>
              <a:t> </a:t>
            </a:r>
            <a:r>
              <a:rPr dirty="0" sz="1300" spc="45">
                <a:latin typeface="Calibri"/>
                <a:cs typeface="Calibri"/>
              </a:rPr>
              <a:t>recognizing</a:t>
            </a:r>
            <a:r>
              <a:rPr dirty="0" sz="1300" spc="3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relevance</a:t>
            </a:r>
            <a:r>
              <a:rPr dirty="0" sz="1300" spc="3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29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macroeconomic</a:t>
            </a:r>
            <a:r>
              <a:rPr dirty="0" sz="1300" spc="29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development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our</a:t>
            </a:r>
            <a:r>
              <a:rPr dirty="0" sz="1300" spc="1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industry,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which</a:t>
            </a:r>
            <a:r>
              <a:rPr dirty="0" sz="1300" spc="1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will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have</a:t>
            </a:r>
            <a:r>
              <a:rPr dirty="0" sz="1300" spc="1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impact</a:t>
            </a:r>
            <a:r>
              <a:rPr dirty="0" sz="1300" spc="1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11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timing</a:t>
            </a:r>
            <a:r>
              <a:rPr dirty="0" sz="1300" spc="12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reaching</a:t>
            </a:r>
            <a:r>
              <a:rPr dirty="0" sz="1300" spc="160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mid-</a:t>
            </a:r>
            <a:r>
              <a:rPr dirty="0" sz="1300">
                <a:latin typeface="Calibri"/>
                <a:cs typeface="Calibri"/>
              </a:rPr>
              <a:t>term</a:t>
            </a:r>
            <a:r>
              <a:rPr dirty="0" sz="1300" spc="1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target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level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465836" y="3319398"/>
            <a:ext cx="973899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D30411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300" spc="50">
                <a:latin typeface="Calibri"/>
                <a:cs typeface="Calibri"/>
              </a:rPr>
              <a:t>Base</a:t>
            </a:r>
            <a:r>
              <a:rPr dirty="0" sz="1300" spc="1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assumption:</a:t>
            </a:r>
            <a:r>
              <a:rPr dirty="0" sz="1300" spc="19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continued</a:t>
            </a:r>
            <a:r>
              <a:rPr dirty="0" sz="1300" spc="2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muted</a:t>
            </a:r>
            <a:r>
              <a:rPr dirty="0" sz="1300" spc="18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macro</a:t>
            </a:r>
            <a:r>
              <a:rPr dirty="0" sz="1300" spc="19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environment</a:t>
            </a:r>
            <a:endParaRPr sz="13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300" spc="50">
                <a:latin typeface="Calibri"/>
                <a:cs typeface="Calibri"/>
              </a:rPr>
              <a:t>This</a:t>
            </a:r>
            <a:r>
              <a:rPr dirty="0" sz="1300" spc="2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outlook</a:t>
            </a:r>
            <a:r>
              <a:rPr dirty="0" sz="1300" spc="2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does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not</a:t>
            </a:r>
            <a:r>
              <a:rPr dirty="0" sz="1300" spc="229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cover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potential</a:t>
            </a:r>
            <a:r>
              <a:rPr dirty="0" sz="1300" spc="2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impacts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235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changes</a:t>
            </a:r>
            <a:r>
              <a:rPr dirty="0" sz="1300" spc="229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</a:t>
            </a:r>
            <a:r>
              <a:rPr dirty="0" sz="1300" spc="2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tariff</a:t>
            </a:r>
            <a:r>
              <a:rPr dirty="0" sz="1300" spc="2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or</a:t>
            </a:r>
            <a:r>
              <a:rPr dirty="0" sz="1300" spc="229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trade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policies</a:t>
            </a:r>
            <a:r>
              <a:rPr dirty="0" sz="1300" spc="2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as</a:t>
            </a:r>
            <a:r>
              <a:rPr dirty="0" sz="1300" spc="220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such</a:t>
            </a:r>
            <a:r>
              <a:rPr dirty="0" sz="1300" spc="220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changes</a:t>
            </a:r>
            <a:r>
              <a:rPr dirty="0" sz="1300" spc="2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could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have</a:t>
            </a:r>
            <a:r>
              <a:rPr dirty="0" sz="1300" spc="2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substantial</a:t>
            </a:r>
            <a:r>
              <a:rPr dirty="0" sz="1300" spc="229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negative </a:t>
            </a:r>
            <a:r>
              <a:rPr dirty="0" sz="1300">
                <a:latin typeface="Calibri"/>
                <a:cs typeface="Calibri"/>
              </a:rPr>
              <a:t>but</a:t>
            </a:r>
            <a:r>
              <a:rPr dirty="0" sz="1300" spc="1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also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positive</a:t>
            </a:r>
            <a:r>
              <a:rPr dirty="0" sz="1300" spc="11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effects</a:t>
            </a:r>
            <a:r>
              <a:rPr dirty="0" sz="1300" spc="1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for</a:t>
            </a:r>
            <a:r>
              <a:rPr dirty="0" sz="1300" spc="130">
                <a:latin typeface="Calibri"/>
                <a:cs typeface="Calibri"/>
              </a:rPr>
              <a:t> </a:t>
            </a:r>
            <a:r>
              <a:rPr dirty="0" sz="1300" spc="90">
                <a:latin typeface="Calibri"/>
                <a:cs typeface="Calibri"/>
              </a:rPr>
              <a:t>DHL</a:t>
            </a:r>
            <a:r>
              <a:rPr dirty="0" sz="1300" spc="1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Group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440436" y="4201667"/>
          <a:ext cx="7158355" cy="107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/>
                <a:gridCol w="1103630"/>
                <a:gridCol w="1746885"/>
                <a:gridCol w="2113915"/>
              </a:tblGrid>
              <a:tr h="455930">
                <a:tc>
                  <a:txBody>
                    <a:bodyPr/>
                    <a:lstStyle/>
                    <a:p>
                      <a:pPr marL="6051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MID-</a:t>
                      </a:r>
                      <a:r>
                        <a:rPr dirty="0" sz="1600" spc="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TERM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7945">
                    <a:lnB w="83820">
                      <a:solidFill>
                        <a:srgbClr val="FFFFFF"/>
                      </a:solidFill>
                      <a:prstDash val="solid"/>
                    </a:lnB>
                    <a:solidFill>
                      <a:srgbClr val="D30411">
                        <a:alpha val="7999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sz="1400" b="1" i="1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400" spc="6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55" b="1" i="1">
                          <a:latin typeface="Calibri"/>
                          <a:cs typeface="Calibri"/>
                        </a:rPr>
                        <a:t>€bn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7955">
                    <a:lnB w="8382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7855">
                <a:tc gridSpan="2">
                  <a:txBody>
                    <a:bodyPr/>
                    <a:lstStyle/>
                    <a:p>
                      <a:pPr algn="ctr" marR="361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600" spc="100" b="1">
                          <a:latin typeface="Calibri"/>
                          <a:cs typeface="Calibri"/>
                        </a:rPr>
                        <a:t>&gt;7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R="355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12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50">
                          <a:latin typeface="Calibri"/>
                          <a:cs typeface="Calibri"/>
                        </a:rPr>
                        <a:t>EBIT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00330">
                    <a:lnR w="57150">
                      <a:solidFill>
                        <a:srgbClr val="FFFFFF"/>
                      </a:solidFill>
                      <a:prstDash val="solid"/>
                    </a:lnR>
                    <a:lnT w="83820">
                      <a:solidFill>
                        <a:srgbClr val="FFFFFF"/>
                      </a:solidFill>
                      <a:prstDash val="solid"/>
                    </a:lnT>
                    <a:solidFill>
                      <a:srgbClr val="FFCC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600" spc="105" b="1"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 spc="80">
                          <a:latin typeface="Calibri"/>
                          <a:cs typeface="Calibri"/>
                        </a:rPr>
                        <a:t>FCF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excl.</a:t>
                      </a:r>
                      <a:r>
                        <a:rPr dirty="0" sz="12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2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M&amp;A,</a:t>
                      </a:r>
                      <a:r>
                        <a:rPr dirty="0" sz="12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p.a.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0033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83820">
                      <a:solidFill>
                        <a:srgbClr val="FFFFFF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 spc="105" b="1"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Gross</a:t>
                      </a:r>
                      <a:r>
                        <a:rPr dirty="0" sz="12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Capex</a:t>
                      </a:r>
                      <a:r>
                        <a:rPr dirty="0" sz="12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excl.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leases,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p.a.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97155">
                    <a:lnL w="57150">
                      <a:solidFill>
                        <a:srgbClr val="FFFFFF"/>
                      </a:solidFill>
                      <a:prstDash val="solid"/>
                    </a:lnL>
                    <a:lnT w="83820">
                      <a:solidFill>
                        <a:srgbClr val="FFFFFF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3664"/>
            <a:ext cx="12192000" cy="20574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3998976"/>
            <a:ext cx="12192000" cy="2056130"/>
            <a:chOff x="0" y="3998976"/>
            <a:chExt cx="12192000" cy="20561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98976"/>
              <a:ext cx="12192000" cy="20558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2055" y="4311383"/>
              <a:ext cx="4977384" cy="162610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999488" y="4337304"/>
              <a:ext cx="4874260" cy="1524000"/>
            </a:xfrm>
            <a:custGeom>
              <a:avLst/>
              <a:gdLst/>
              <a:ahLst/>
              <a:cxnLst/>
              <a:rect l="l" t="t" r="r" b="b"/>
              <a:pathLst>
                <a:path w="4874259" h="1524000">
                  <a:moveTo>
                    <a:pt x="4823206" y="0"/>
                  </a:moveTo>
                  <a:lnTo>
                    <a:pt x="50545" y="0"/>
                  </a:lnTo>
                  <a:lnTo>
                    <a:pt x="30860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1473403"/>
                  </a:lnTo>
                  <a:lnTo>
                    <a:pt x="3968" y="1493096"/>
                  </a:lnTo>
                  <a:lnTo>
                    <a:pt x="14795" y="1509179"/>
                  </a:lnTo>
                  <a:lnTo>
                    <a:pt x="30861" y="1520023"/>
                  </a:lnTo>
                  <a:lnTo>
                    <a:pt x="50545" y="1524000"/>
                  </a:lnTo>
                  <a:lnTo>
                    <a:pt x="4823206" y="1524000"/>
                  </a:lnTo>
                  <a:lnTo>
                    <a:pt x="4842891" y="1520023"/>
                  </a:lnTo>
                  <a:lnTo>
                    <a:pt x="4858956" y="1509179"/>
                  </a:lnTo>
                  <a:lnTo>
                    <a:pt x="4869783" y="1493096"/>
                  </a:lnTo>
                  <a:lnTo>
                    <a:pt x="4873752" y="1473403"/>
                  </a:lnTo>
                  <a:lnTo>
                    <a:pt x="4873752" y="50546"/>
                  </a:lnTo>
                  <a:lnTo>
                    <a:pt x="4869783" y="30861"/>
                  </a:lnTo>
                  <a:lnTo>
                    <a:pt x="4858956" y="14795"/>
                  </a:lnTo>
                  <a:lnTo>
                    <a:pt x="4842891" y="3968"/>
                  </a:lnTo>
                  <a:lnTo>
                    <a:pt x="4823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7728" y="4311383"/>
              <a:ext cx="4853939" cy="16261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7728" y="4319016"/>
              <a:ext cx="4652772" cy="138684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93635" y="4337304"/>
              <a:ext cx="4752340" cy="1524000"/>
            </a:xfrm>
            <a:custGeom>
              <a:avLst/>
              <a:gdLst/>
              <a:ahLst/>
              <a:cxnLst/>
              <a:rect l="l" t="t" r="r" b="b"/>
              <a:pathLst>
                <a:path w="4752340" h="1524000">
                  <a:moveTo>
                    <a:pt x="4701286" y="0"/>
                  </a:moveTo>
                  <a:lnTo>
                    <a:pt x="50546" y="0"/>
                  </a:lnTo>
                  <a:lnTo>
                    <a:pt x="30861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1473403"/>
                  </a:lnTo>
                  <a:lnTo>
                    <a:pt x="3968" y="1493096"/>
                  </a:lnTo>
                  <a:lnTo>
                    <a:pt x="14795" y="1509179"/>
                  </a:lnTo>
                  <a:lnTo>
                    <a:pt x="30861" y="1520023"/>
                  </a:lnTo>
                  <a:lnTo>
                    <a:pt x="50546" y="1524000"/>
                  </a:lnTo>
                  <a:lnTo>
                    <a:pt x="4701286" y="1524000"/>
                  </a:lnTo>
                  <a:lnTo>
                    <a:pt x="4720971" y="1520023"/>
                  </a:lnTo>
                  <a:lnTo>
                    <a:pt x="4737036" y="1509179"/>
                  </a:lnTo>
                  <a:lnTo>
                    <a:pt x="4747863" y="1493096"/>
                  </a:lnTo>
                  <a:lnTo>
                    <a:pt x="4751832" y="1473403"/>
                  </a:lnTo>
                  <a:lnTo>
                    <a:pt x="4751832" y="50546"/>
                  </a:lnTo>
                  <a:lnTo>
                    <a:pt x="4747863" y="30861"/>
                  </a:lnTo>
                  <a:lnTo>
                    <a:pt x="4737036" y="14795"/>
                  </a:lnTo>
                  <a:lnTo>
                    <a:pt x="4720971" y="3968"/>
                  </a:lnTo>
                  <a:lnTo>
                    <a:pt x="4701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9506" y="374396"/>
            <a:ext cx="3209925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75"/>
              <a:t>FINANCE</a:t>
            </a:r>
            <a:r>
              <a:rPr dirty="0" sz="2900" spc="-100"/>
              <a:t> </a:t>
            </a:r>
            <a:r>
              <a:rPr dirty="0" sz="2900" spc="95"/>
              <a:t>STRATEGY</a:t>
            </a:r>
            <a:endParaRPr sz="2900"/>
          </a:p>
        </p:txBody>
      </p:sp>
      <p:sp>
        <p:nvSpPr>
          <p:cNvPr id="11" name="object 11" descr=""/>
          <p:cNvSpPr txBox="1"/>
          <p:nvPr/>
        </p:nvSpPr>
        <p:spPr>
          <a:xfrm>
            <a:off x="419506" y="827023"/>
            <a:ext cx="68541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Disciplined</a:t>
            </a:r>
            <a:r>
              <a:rPr dirty="0" sz="2400" spc="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capital</a:t>
            </a:r>
            <a:r>
              <a:rPr dirty="0" sz="2400" spc="9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allocation</a:t>
            </a:r>
            <a:r>
              <a:rPr dirty="0" sz="2400" spc="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with</a:t>
            </a:r>
            <a:r>
              <a:rPr dirty="0" sz="2400" spc="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clear</a:t>
            </a:r>
            <a:r>
              <a:rPr dirty="0" sz="2400" spc="9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70" b="1">
                <a:solidFill>
                  <a:srgbClr val="D30411"/>
                </a:solidFill>
                <a:latin typeface="Calibri"/>
                <a:cs typeface="Calibri"/>
              </a:rPr>
              <a:t>key</a:t>
            </a:r>
            <a:r>
              <a:rPr dirty="0" sz="2400" spc="7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D30411"/>
                </a:solidFill>
                <a:latin typeface="Calibri"/>
                <a:cs typeface="Calibri"/>
              </a:rPr>
              <a:t>priorities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999488" y="1415796"/>
            <a:ext cx="4874260" cy="403860"/>
          </a:xfrm>
          <a:custGeom>
            <a:avLst/>
            <a:gdLst/>
            <a:ahLst/>
            <a:cxnLst/>
            <a:rect l="l" t="t" r="r" b="b"/>
            <a:pathLst>
              <a:path w="4874259" h="403860">
                <a:moveTo>
                  <a:pt x="4873752" y="0"/>
                </a:moveTo>
                <a:lnTo>
                  <a:pt x="0" y="0"/>
                </a:lnTo>
                <a:lnTo>
                  <a:pt x="0" y="403860"/>
                </a:lnTo>
                <a:lnTo>
                  <a:pt x="4873752" y="403860"/>
                </a:lnTo>
                <a:lnTo>
                  <a:pt x="487375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999488" y="1457705"/>
            <a:ext cx="4874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latin typeface="Calibri"/>
                <a:cs typeface="Calibri"/>
              </a:rPr>
              <a:t>Business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50" b="1">
                <a:latin typeface="Calibri"/>
                <a:cs typeface="Calibri"/>
              </a:rPr>
              <a:t>Growth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993635" y="1423416"/>
            <a:ext cx="4752340" cy="403860"/>
          </a:xfrm>
          <a:custGeom>
            <a:avLst/>
            <a:gdLst/>
            <a:ahLst/>
            <a:cxnLst/>
            <a:rect l="l" t="t" r="r" b="b"/>
            <a:pathLst>
              <a:path w="4752340" h="403860">
                <a:moveTo>
                  <a:pt x="4751832" y="0"/>
                </a:moveTo>
                <a:lnTo>
                  <a:pt x="0" y="0"/>
                </a:lnTo>
                <a:lnTo>
                  <a:pt x="0" y="403860"/>
                </a:lnTo>
                <a:lnTo>
                  <a:pt x="4751832" y="403860"/>
                </a:lnTo>
                <a:lnTo>
                  <a:pt x="475183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993635" y="1465579"/>
            <a:ext cx="4752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75" b="1">
                <a:latin typeface="Calibri"/>
                <a:cs typeface="Calibri"/>
              </a:rPr>
              <a:t>Shareholder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60" b="1">
                <a:latin typeface="Calibri"/>
                <a:cs typeface="Calibri"/>
              </a:rPr>
              <a:t>Return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0527405" y="1473964"/>
            <a:ext cx="382270" cy="326390"/>
          </a:xfrm>
          <a:custGeom>
            <a:avLst/>
            <a:gdLst/>
            <a:ahLst/>
            <a:cxnLst/>
            <a:rect l="l" t="t" r="r" b="b"/>
            <a:pathLst>
              <a:path w="382270" h="326389">
                <a:moveTo>
                  <a:pt x="37271" y="177181"/>
                </a:moveTo>
                <a:lnTo>
                  <a:pt x="0" y="177181"/>
                </a:lnTo>
                <a:lnTo>
                  <a:pt x="0" y="326384"/>
                </a:lnTo>
                <a:lnTo>
                  <a:pt x="37271" y="326385"/>
                </a:lnTo>
                <a:lnTo>
                  <a:pt x="37271" y="307734"/>
                </a:lnTo>
                <a:lnTo>
                  <a:pt x="225978" y="307733"/>
                </a:lnTo>
                <a:lnTo>
                  <a:pt x="228323" y="307278"/>
                </a:lnTo>
                <a:lnTo>
                  <a:pt x="320351" y="270435"/>
                </a:lnTo>
                <a:lnTo>
                  <a:pt x="134610" y="270435"/>
                </a:lnTo>
                <a:lnTo>
                  <a:pt x="130440" y="266254"/>
                </a:lnTo>
                <a:lnTo>
                  <a:pt x="130440" y="255957"/>
                </a:lnTo>
                <a:lnTo>
                  <a:pt x="134610" y="251784"/>
                </a:lnTo>
                <a:lnTo>
                  <a:pt x="214293" y="251784"/>
                </a:lnTo>
                <a:lnTo>
                  <a:pt x="221545" y="250318"/>
                </a:lnTo>
                <a:lnTo>
                  <a:pt x="227468" y="246320"/>
                </a:lnTo>
                <a:lnTo>
                  <a:pt x="231462" y="240392"/>
                </a:lnTo>
                <a:lnTo>
                  <a:pt x="232919" y="233172"/>
                </a:lnTo>
                <a:lnTo>
                  <a:pt x="232908" y="233040"/>
                </a:lnTo>
                <a:lnTo>
                  <a:pt x="166109" y="214483"/>
                </a:lnTo>
                <a:lnTo>
                  <a:pt x="161449" y="209820"/>
                </a:lnTo>
                <a:lnTo>
                  <a:pt x="37271" y="209820"/>
                </a:lnTo>
                <a:lnTo>
                  <a:pt x="37271" y="177181"/>
                </a:lnTo>
                <a:close/>
              </a:path>
              <a:path w="382270" h="326389">
                <a:moveTo>
                  <a:pt x="317113" y="233040"/>
                </a:moveTo>
                <a:lnTo>
                  <a:pt x="309844" y="234466"/>
                </a:lnTo>
                <a:lnTo>
                  <a:pt x="220015" y="270435"/>
                </a:lnTo>
                <a:lnTo>
                  <a:pt x="320351" y="270435"/>
                </a:lnTo>
                <a:lnTo>
                  <a:pt x="324001" y="268974"/>
                </a:lnTo>
                <a:lnTo>
                  <a:pt x="330248" y="264796"/>
                </a:lnTo>
                <a:lnTo>
                  <a:pt x="334192" y="258836"/>
                </a:lnTo>
                <a:lnTo>
                  <a:pt x="335616" y="251830"/>
                </a:lnTo>
                <a:lnTo>
                  <a:pt x="334195" y="244565"/>
                </a:lnTo>
                <a:lnTo>
                  <a:pt x="330067" y="238416"/>
                </a:lnTo>
                <a:lnTo>
                  <a:pt x="324093" y="234462"/>
                </a:lnTo>
                <a:lnTo>
                  <a:pt x="317113" y="233040"/>
                </a:lnTo>
                <a:close/>
              </a:path>
              <a:path w="382270" h="326389">
                <a:moveTo>
                  <a:pt x="303014" y="46626"/>
                </a:moveTo>
                <a:lnTo>
                  <a:pt x="163919" y="185838"/>
                </a:lnTo>
                <a:lnTo>
                  <a:pt x="173904" y="195832"/>
                </a:lnTo>
                <a:lnTo>
                  <a:pt x="214371" y="195832"/>
                </a:lnTo>
                <a:lnTo>
                  <a:pt x="228882" y="198772"/>
                </a:lnTo>
                <a:lnTo>
                  <a:pt x="240729" y="206777"/>
                </a:lnTo>
                <a:lnTo>
                  <a:pt x="248714" y="218645"/>
                </a:lnTo>
                <a:lnTo>
                  <a:pt x="251612" y="233040"/>
                </a:lnTo>
                <a:lnTo>
                  <a:pt x="251538" y="236289"/>
                </a:lnTo>
                <a:lnTo>
                  <a:pt x="251344" y="237835"/>
                </a:lnTo>
                <a:lnTo>
                  <a:pt x="282594" y="225323"/>
                </a:lnTo>
                <a:lnTo>
                  <a:pt x="311870" y="196021"/>
                </a:lnTo>
                <a:lnTo>
                  <a:pt x="270075" y="196021"/>
                </a:lnTo>
                <a:lnTo>
                  <a:pt x="256045" y="193289"/>
                </a:lnTo>
                <a:lnTo>
                  <a:pt x="243714" y="185092"/>
                </a:lnTo>
                <a:lnTo>
                  <a:pt x="235535" y="172759"/>
                </a:lnTo>
                <a:lnTo>
                  <a:pt x="232807" y="158721"/>
                </a:lnTo>
                <a:lnTo>
                  <a:pt x="235535" y="144683"/>
                </a:lnTo>
                <a:lnTo>
                  <a:pt x="243719" y="132342"/>
                </a:lnTo>
                <a:lnTo>
                  <a:pt x="256049" y="124150"/>
                </a:lnTo>
                <a:lnTo>
                  <a:pt x="270074" y="121420"/>
                </a:lnTo>
                <a:lnTo>
                  <a:pt x="377747" y="121420"/>
                </a:lnTo>
                <a:lnTo>
                  <a:pt x="303014" y="46626"/>
                </a:lnTo>
                <a:close/>
              </a:path>
              <a:path w="382270" h="326389">
                <a:moveTo>
                  <a:pt x="135378" y="186507"/>
                </a:moveTo>
                <a:lnTo>
                  <a:pt x="70501" y="186507"/>
                </a:lnTo>
                <a:lnTo>
                  <a:pt x="66580" y="187812"/>
                </a:lnTo>
                <a:lnTo>
                  <a:pt x="37271" y="209820"/>
                </a:lnTo>
                <a:lnTo>
                  <a:pt x="161449" y="209820"/>
                </a:lnTo>
                <a:lnTo>
                  <a:pt x="140114" y="188473"/>
                </a:lnTo>
                <a:lnTo>
                  <a:pt x="135378" y="186507"/>
                </a:lnTo>
                <a:close/>
              </a:path>
              <a:path w="382270" h="326389">
                <a:moveTo>
                  <a:pt x="377747" y="121420"/>
                </a:moveTo>
                <a:lnTo>
                  <a:pt x="270074" y="121420"/>
                </a:lnTo>
                <a:lnTo>
                  <a:pt x="284099" y="124150"/>
                </a:lnTo>
                <a:lnTo>
                  <a:pt x="296430" y="132342"/>
                </a:lnTo>
                <a:lnTo>
                  <a:pt x="304614" y="144683"/>
                </a:lnTo>
                <a:lnTo>
                  <a:pt x="307342" y="158721"/>
                </a:lnTo>
                <a:lnTo>
                  <a:pt x="304614" y="172759"/>
                </a:lnTo>
                <a:lnTo>
                  <a:pt x="296430" y="185100"/>
                </a:lnTo>
                <a:lnTo>
                  <a:pt x="284083" y="193292"/>
                </a:lnTo>
                <a:lnTo>
                  <a:pt x="270075" y="196021"/>
                </a:lnTo>
                <a:lnTo>
                  <a:pt x="311870" y="196021"/>
                </a:lnTo>
                <a:lnTo>
                  <a:pt x="382076" y="125752"/>
                </a:lnTo>
                <a:lnTo>
                  <a:pt x="377747" y="121420"/>
                </a:lnTo>
                <a:close/>
              </a:path>
              <a:path w="382270" h="326389">
                <a:moveTo>
                  <a:pt x="296430" y="185092"/>
                </a:moveTo>
                <a:close/>
              </a:path>
              <a:path w="382270" h="326389">
                <a:moveTo>
                  <a:pt x="139835" y="74602"/>
                </a:moveTo>
                <a:lnTo>
                  <a:pt x="128952" y="76800"/>
                </a:lnTo>
                <a:lnTo>
                  <a:pt x="120068" y="82794"/>
                </a:lnTo>
                <a:lnTo>
                  <a:pt x="114079" y="91686"/>
                </a:lnTo>
                <a:lnTo>
                  <a:pt x="111884" y="102578"/>
                </a:lnTo>
                <a:lnTo>
                  <a:pt x="114080" y="113467"/>
                </a:lnTo>
                <a:lnTo>
                  <a:pt x="120068" y="122360"/>
                </a:lnTo>
                <a:lnTo>
                  <a:pt x="128952" y="128356"/>
                </a:lnTo>
                <a:lnTo>
                  <a:pt x="139835" y="130554"/>
                </a:lnTo>
                <a:lnTo>
                  <a:pt x="150714" y="128356"/>
                </a:lnTo>
                <a:lnTo>
                  <a:pt x="159598" y="122360"/>
                </a:lnTo>
                <a:lnTo>
                  <a:pt x="165589" y="113467"/>
                </a:lnTo>
                <a:lnTo>
                  <a:pt x="167786" y="102578"/>
                </a:lnTo>
                <a:lnTo>
                  <a:pt x="165589" y="91686"/>
                </a:lnTo>
                <a:lnTo>
                  <a:pt x="159598" y="82794"/>
                </a:lnTo>
                <a:lnTo>
                  <a:pt x="150714" y="76800"/>
                </a:lnTo>
                <a:lnTo>
                  <a:pt x="139835" y="74602"/>
                </a:lnTo>
                <a:close/>
              </a:path>
              <a:path w="382270" h="326389">
                <a:moveTo>
                  <a:pt x="195736" y="0"/>
                </a:moveTo>
                <a:lnTo>
                  <a:pt x="184854" y="2197"/>
                </a:lnTo>
                <a:lnTo>
                  <a:pt x="175970" y="8191"/>
                </a:lnTo>
                <a:lnTo>
                  <a:pt x="169981" y="17083"/>
                </a:lnTo>
                <a:lnTo>
                  <a:pt x="167786" y="27976"/>
                </a:lnTo>
                <a:lnTo>
                  <a:pt x="169981" y="38864"/>
                </a:lnTo>
                <a:lnTo>
                  <a:pt x="175970" y="47757"/>
                </a:lnTo>
                <a:lnTo>
                  <a:pt x="184854" y="53753"/>
                </a:lnTo>
                <a:lnTo>
                  <a:pt x="195737" y="55952"/>
                </a:lnTo>
                <a:lnTo>
                  <a:pt x="206616" y="53753"/>
                </a:lnTo>
                <a:lnTo>
                  <a:pt x="215500" y="47757"/>
                </a:lnTo>
                <a:lnTo>
                  <a:pt x="221491" y="38864"/>
                </a:lnTo>
                <a:lnTo>
                  <a:pt x="223687" y="27976"/>
                </a:lnTo>
                <a:lnTo>
                  <a:pt x="221491" y="17083"/>
                </a:lnTo>
                <a:lnTo>
                  <a:pt x="215500" y="8191"/>
                </a:lnTo>
                <a:lnTo>
                  <a:pt x="206615" y="2197"/>
                </a:lnTo>
                <a:lnTo>
                  <a:pt x="195736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512298" y="1435320"/>
            <a:ext cx="354330" cy="354965"/>
          </a:xfrm>
          <a:custGeom>
            <a:avLst/>
            <a:gdLst/>
            <a:ahLst/>
            <a:cxnLst/>
            <a:rect l="l" t="t" r="r" b="b"/>
            <a:pathLst>
              <a:path w="354329" h="354964">
                <a:moveTo>
                  <a:pt x="167754" y="18650"/>
                </a:moveTo>
                <a:lnTo>
                  <a:pt x="103409" y="31449"/>
                </a:lnTo>
                <a:lnTo>
                  <a:pt x="49056" y="67888"/>
                </a:lnTo>
                <a:lnTo>
                  <a:pt x="21802" y="103659"/>
                </a:lnTo>
                <a:lnTo>
                  <a:pt x="5450" y="143990"/>
                </a:lnTo>
                <a:lnTo>
                  <a:pt x="0" y="186600"/>
                </a:lnTo>
                <a:lnTo>
                  <a:pt x="5450" y="229210"/>
                </a:lnTo>
                <a:lnTo>
                  <a:pt x="21803" y="269540"/>
                </a:lnTo>
                <a:lnTo>
                  <a:pt x="49056" y="305311"/>
                </a:lnTo>
                <a:lnTo>
                  <a:pt x="104516" y="342110"/>
                </a:lnTo>
                <a:lnTo>
                  <a:pt x="167661" y="354361"/>
                </a:lnTo>
                <a:lnTo>
                  <a:pt x="199715" y="351299"/>
                </a:lnTo>
                <a:lnTo>
                  <a:pt x="230807" y="342110"/>
                </a:lnTo>
                <a:lnTo>
                  <a:pt x="259978" y="326783"/>
                </a:lnTo>
                <a:lnTo>
                  <a:pt x="271824" y="317108"/>
                </a:lnTo>
                <a:lnTo>
                  <a:pt x="167661" y="317108"/>
                </a:lnTo>
                <a:lnTo>
                  <a:pt x="118555" y="307561"/>
                </a:lnTo>
                <a:lnTo>
                  <a:pt x="75423" y="278921"/>
                </a:lnTo>
                <a:lnTo>
                  <a:pt x="46809" y="235750"/>
                </a:lnTo>
                <a:lnTo>
                  <a:pt x="37270" y="186600"/>
                </a:lnTo>
                <a:lnTo>
                  <a:pt x="46809" y="137449"/>
                </a:lnTo>
                <a:lnTo>
                  <a:pt x="75423" y="94279"/>
                </a:lnTo>
                <a:lnTo>
                  <a:pt x="117711" y="65883"/>
                </a:lnTo>
                <a:lnTo>
                  <a:pt x="167754" y="55952"/>
                </a:lnTo>
                <a:lnTo>
                  <a:pt x="167754" y="18650"/>
                </a:lnTo>
                <a:close/>
              </a:path>
              <a:path w="354329" h="354964">
                <a:moveTo>
                  <a:pt x="335460" y="186507"/>
                </a:moveTo>
                <a:lnTo>
                  <a:pt x="298192" y="186507"/>
                </a:lnTo>
                <a:lnTo>
                  <a:pt x="295668" y="212198"/>
                </a:lnTo>
                <a:lnTo>
                  <a:pt x="288270" y="236560"/>
                </a:lnTo>
                <a:lnTo>
                  <a:pt x="276259" y="259000"/>
                </a:lnTo>
                <a:lnTo>
                  <a:pt x="259899" y="278921"/>
                </a:lnTo>
                <a:lnTo>
                  <a:pt x="216768" y="307561"/>
                </a:lnTo>
                <a:lnTo>
                  <a:pt x="167661" y="317108"/>
                </a:lnTo>
                <a:lnTo>
                  <a:pt x="271824" y="317108"/>
                </a:lnTo>
                <a:lnTo>
                  <a:pt x="286267" y="305312"/>
                </a:lnTo>
                <a:lnTo>
                  <a:pt x="307317" y="279680"/>
                </a:lnTo>
                <a:lnTo>
                  <a:pt x="322742" y="250840"/>
                </a:lnTo>
                <a:lnTo>
                  <a:pt x="332228" y="219534"/>
                </a:lnTo>
                <a:lnTo>
                  <a:pt x="335460" y="186507"/>
                </a:lnTo>
                <a:close/>
              </a:path>
              <a:path w="354329" h="354964">
                <a:moveTo>
                  <a:pt x="167754" y="93346"/>
                </a:moveTo>
                <a:lnTo>
                  <a:pt x="116067" y="109004"/>
                </a:lnTo>
                <a:lnTo>
                  <a:pt x="81631" y="150907"/>
                </a:lnTo>
                <a:lnTo>
                  <a:pt x="74585" y="186600"/>
                </a:lnTo>
                <a:lnTo>
                  <a:pt x="76370" y="204888"/>
                </a:lnTo>
                <a:lnTo>
                  <a:pt x="101884" y="252530"/>
                </a:lnTo>
                <a:lnTo>
                  <a:pt x="149955" y="278063"/>
                </a:lnTo>
                <a:lnTo>
                  <a:pt x="167755" y="279760"/>
                </a:lnTo>
                <a:lnTo>
                  <a:pt x="185554" y="278063"/>
                </a:lnTo>
                <a:lnTo>
                  <a:pt x="202821" y="272964"/>
                </a:lnTo>
                <a:lnTo>
                  <a:pt x="219023" y="264456"/>
                </a:lnTo>
                <a:lnTo>
                  <a:pt x="233626" y="252530"/>
                </a:lnTo>
                <a:lnTo>
                  <a:pt x="241860" y="242505"/>
                </a:lnTo>
                <a:lnTo>
                  <a:pt x="167801" y="242505"/>
                </a:lnTo>
                <a:lnTo>
                  <a:pt x="146742" y="238414"/>
                </a:lnTo>
                <a:lnTo>
                  <a:pt x="116104" y="208013"/>
                </a:lnTo>
                <a:lnTo>
                  <a:pt x="111853" y="186600"/>
                </a:lnTo>
                <a:lnTo>
                  <a:pt x="112921" y="175609"/>
                </a:lnTo>
                <a:lnTo>
                  <a:pt x="136755" y="140050"/>
                </a:lnTo>
                <a:lnTo>
                  <a:pt x="167754" y="130648"/>
                </a:lnTo>
                <a:lnTo>
                  <a:pt x="167754" y="93346"/>
                </a:lnTo>
                <a:close/>
              </a:path>
              <a:path w="354329" h="354964">
                <a:moveTo>
                  <a:pt x="260924" y="186507"/>
                </a:moveTo>
                <a:lnTo>
                  <a:pt x="223656" y="186507"/>
                </a:lnTo>
                <a:lnTo>
                  <a:pt x="222589" y="197499"/>
                </a:lnTo>
                <a:lnTo>
                  <a:pt x="219452" y="207932"/>
                </a:lnTo>
                <a:lnTo>
                  <a:pt x="214341" y="217560"/>
                </a:lnTo>
                <a:lnTo>
                  <a:pt x="207352" y="226139"/>
                </a:lnTo>
                <a:lnTo>
                  <a:pt x="188860" y="238414"/>
                </a:lnTo>
                <a:lnTo>
                  <a:pt x="167801" y="242505"/>
                </a:lnTo>
                <a:lnTo>
                  <a:pt x="241860" y="242505"/>
                </a:lnTo>
                <a:lnTo>
                  <a:pt x="245320" y="238293"/>
                </a:lnTo>
                <a:lnTo>
                  <a:pt x="253878" y="222281"/>
                </a:lnTo>
                <a:lnTo>
                  <a:pt x="259135" y="204888"/>
                </a:lnTo>
                <a:lnTo>
                  <a:pt x="260924" y="186507"/>
                </a:lnTo>
                <a:close/>
              </a:path>
              <a:path w="354329" h="354964">
                <a:moveTo>
                  <a:pt x="288875" y="0"/>
                </a:moveTo>
                <a:lnTo>
                  <a:pt x="223656" y="65277"/>
                </a:lnTo>
                <a:lnTo>
                  <a:pt x="223656" y="104164"/>
                </a:lnTo>
                <a:lnTo>
                  <a:pt x="154618" y="173265"/>
                </a:lnTo>
                <a:lnTo>
                  <a:pt x="150530" y="179434"/>
                </a:lnTo>
                <a:lnTo>
                  <a:pt x="149167" y="186460"/>
                </a:lnTo>
                <a:lnTo>
                  <a:pt x="150530" y="193486"/>
                </a:lnTo>
                <a:lnTo>
                  <a:pt x="154618" y="199655"/>
                </a:lnTo>
                <a:lnTo>
                  <a:pt x="158251" y="203292"/>
                </a:lnTo>
                <a:lnTo>
                  <a:pt x="163003" y="205157"/>
                </a:lnTo>
                <a:lnTo>
                  <a:pt x="172506" y="205157"/>
                </a:lnTo>
                <a:lnTo>
                  <a:pt x="177258" y="203292"/>
                </a:lnTo>
                <a:lnTo>
                  <a:pt x="249930" y="130554"/>
                </a:lnTo>
                <a:lnTo>
                  <a:pt x="288782" y="130554"/>
                </a:lnTo>
                <a:lnTo>
                  <a:pt x="354001" y="65277"/>
                </a:lnTo>
                <a:lnTo>
                  <a:pt x="309279" y="44761"/>
                </a:lnTo>
                <a:lnTo>
                  <a:pt x="288875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680970" y="5986983"/>
            <a:ext cx="8569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4720" algn="l"/>
                <a:tab pos="8556625" algn="l"/>
              </a:tabLst>
            </a:pPr>
            <a:r>
              <a:rPr dirty="0" u="heavy" sz="18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1800" spc="16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RATING</a:t>
            </a:r>
            <a:r>
              <a:rPr dirty="0" u="heavy" sz="1800" spc="19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 spc="18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TARGET</a:t>
            </a:r>
            <a:r>
              <a:rPr dirty="0" u="heavy" sz="1800" spc="16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 spc="15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RANGE:</a:t>
            </a:r>
            <a:r>
              <a:rPr dirty="0" u="heavy" sz="1800" spc="18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 spc="21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BBB+</a:t>
            </a:r>
            <a:r>
              <a:rPr dirty="0" u="heavy" sz="1800" spc="22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 spc="12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TO</a:t>
            </a:r>
            <a:r>
              <a:rPr dirty="0" u="heavy" sz="1800" spc="14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800" spc="9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A-</a:t>
            </a:r>
            <a:r>
              <a:rPr dirty="0" u="heavy" sz="18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	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73379" y="2202179"/>
            <a:ext cx="1534795" cy="1534795"/>
            <a:chOff x="373379" y="2202179"/>
            <a:chExt cx="1534795" cy="153479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379" y="2202179"/>
              <a:ext cx="1534668" cy="153466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16435" y="2248596"/>
              <a:ext cx="1397000" cy="1395730"/>
            </a:xfrm>
            <a:custGeom>
              <a:avLst/>
              <a:gdLst/>
              <a:ahLst/>
              <a:cxnLst/>
              <a:rect l="l" t="t" r="r" b="b"/>
              <a:pathLst>
                <a:path w="1397000" h="1395729">
                  <a:moveTo>
                    <a:pt x="698352" y="0"/>
                  </a:moveTo>
                  <a:lnTo>
                    <a:pt x="638846" y="4784"/>
                  </a:lnTo>
                  <a:lnTo>
                    <a:pt x="569393" y="24643"/>
                  </a:lnTo>
                  <a:lnTo>
                    <a:pt x="530150" y="42806"/>
                  </a:lnTo>
                  <a:lnTo>
                    <a:pt x="487477" y="67832"/>
                  </a:lnTo>
                  <a:lnTo>
                    <a:pt x="441058" y="100756"/>
                  </a:lnTo>
                  <a:lnTo>
                    <a:pt x="390581" y="142608"/>
                  </a:lnTo>
                  <a:lnTo>
                    <a:pt x="335730" y="194420"/>
                  </a:lnTo>
                  <a:lnTo>
                    <a:pt x="194495" y="335567"/>
                  </a:lnTo>
                  <a:lnTo>
                    <a:pt x="142657" y="390381"/>
                  </a:lnTo>
                  <a:lnTo>
                    <a:pt x="100789" y="440817"/>
                  </a:lnTo>
                  <a:lnTo>
                    <a:pt x="67855" y="487192"/>
                  </a:lnTo>
                  <a:lnTo>
                    <a:pt x="42821" y="529824"/>
                  </a:lnTo>
                  <a:lnTo>
                    <a:pt x="24652" y="569029"/>
                  </a:lnTo>
                  <a:lnTo>
                    <a:pt x="12316" y="605125"/>
                  </a:lnTo>
                  <a:lnTo>
                    <a:pt x="1020" y="669258"/>
                  </a:lnTo>
                  <a:lnTo>
                    <a:pt x="0" y="697930"/>
                  </a:lnTo>
                  <a:lnTo>
                    <a:pt x="1038" y="726575"/>
                  </a:lnTo>
                  <a:lnTo>
                    <a:pt x="12349" y="790567"/>
                  </a:lnTo>
                  <a:lnTo>
                    <a:pt x="24700" y="826652"/>
                  </a:lnTo>
                  <a:lnTo>
                    <a:pt x="42882" y="865850"/>
                  </a:lnTo>
                  <a:lnTo>
                    <a:pt x="67924" y="908476"/>
                  </a:lnTo>
                  <a:lnTo>
                    <a:pt x="100854" y="954846"/>
                  </a:lnTo>
                  <a:lnTo>
                    <a:pt x="142821" y="1005403"/>
                  </a:lnTo>
                  <a:lnTo>
                    <a:pt x="194595" y="1060184"/>
                  </a:lnTo>
                  <a:lnTo>
                    <a:pt x="335836" y="1201314"/>
                  </a:lnTo>
                  <a:lnTo>
                    <a:pt x="390666" y="1253096"/>
                  </a:lnTo>
                  <a:lnTo>
                    <a:pt x="441125" y="1294927"/>
                  </a:lnTo>
                  <a:lnTo>
                    <a:pt x="487527" y="1327837"/>
                  </a:lnTo>
                  <a:lnTo>
                    <a:pt x="530187" y="1352857"/>
                  </a:lnTo>
                  <a:lnTo>
                    <a:pt x="569419" y="1371018"/>
                  </a:lnTo>
                  <a:lnTo>
                    <a:pt x="605537" y="1383349"/>
                  </a:lnTo>
                  <a:lnTo>
                    <a:pt x="669689" y="1394645"/>
                  </a:lnTo>
                  <a:lnTo>
                    <a:pt x="698352" y="1395670"/>
                  </a:lnTo>
                  <a:lnTo>
                    <a:pt x="727218" y="1394644"/>
                  </a:lnTo>
                  <a:lnTo>
                    <a:pt x="791376" y="1383345"/>
                  </a:lnTo>
                  <a:lnTo>
                    <a:pt x="827498" y="1371009"/>
                  </a:lnTo>
                  <a:lnTo>
                    <a:pt x="866736" y="1352840"/>
                  </a:lnTo>
                  <a:lnTo>
                    <a:pt x="909404" y="1327808"/>
                  </a:lnTo>
                  <a:lnTo>
                    <a:pt x="955818" y="1294880"/>
                  </a:lnTo>
                  <a:lnTo>
                    <a:pt x="1006293" y="1253026"/>
                  </a:lnTo>
                  <a:lnTo>
                    <a:pt x="1061150" y="1201214"/>
                  </a:lnTo>
                  <a:lnTo>
                    <a:pt x="1202396" y="1060084"/>
                  </a:lnTo>
                  <a:lnTo>
                    <a:pt x="1254232" y="1005277"/>
                  </a:lnTo>
                  <a:lnTo>
                    <a:pt x="1295991" y="954987"/>
                  </a:lnTo>
                  <a:lnTo>
                    <a:pt x="1328924" y="908620"/>
                  </a:lnTo>
                  <a:lnTo>
                    <a:pt x="1353959" y="865991"/>
                  </a:lnTo>
                  <a:lnTo>
                    <a:pt x="1372128" y="826785"/>
                  </a:lnTo>
                  <a:lnTo>
                    <a:pt x="1384462" y="790690"/>
                  </a:lnTo>
                  <a:lnTo>
                    <a:pt x="1395761" y="726472"/>
                  </a:lnTo>
                  <a:lnTo>
                    <a:pt x="1396779" y="697830"/>
                  </a:lnTo>
                  <a:lnTo>
                    <a:pt x="1395746" y="669185"/>
                  </a:lnTo>
                  <a:lnTo>
                    <a:pt x="1384424" y="605077"/>
                  </a:lnTo>
                  <a:lnTo>
                    <a:pt x="1372072" y="568985"/>
                  </a:lnTo>
                  <a:lnTo>
                    <a:pt x="1353885" y="529781"/>
                  </a:lnTo>
                  <a:lnTo>
                    <a:pt x="1328833" y="487152"/>
                  </a:lnTo>
                  <a:lnTo>
                    <a:pt x="1295889" y="440783"/>
                  </a:lnTo>
                  <a:lnTo>
                    <a:pt x="1254026" y="390359"/>
                  </a:lnTo>
                  <a:lnTo>
                    <a:pt x="1202218" y="335567"/>
                  </a:lnTo>
                  <a:lnTo>
                    <a:pt x="1060967" y="194420"/>
                  </a:lnTo>
                  <a:lnTo>
                    <a:pt x="1006109" y="142608"/>
                  </a:lnTo>
                  <a:lnTo>
                    <a:pt x="955629" y="100756"/>
                  </a:lnTo>
                  <a:lnTo>
                    <a:pt x="909211" y="67833"/>
                  </a:lnTo>
                  <a:lnTo>
                    <a:pt x="866540" y="42806"/>
                  </a:lnTo>
                  <a:lnTo>
                    <a:pt x="827300" y="24643"/>
                  </a:lnTo>
                  <a:lnTo>
                    <a:pt x="791177" y="12314"/>
                  </a:lnTo>
                  <a:lnTo>
                    <a:pt x="727018" y="1024"/>
                  </a:lnTo>
                  <a:lnTo>
                    <a:pt x="698352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397763" y="4325111"/>
            <a:ext cx="10840720" cy="1699260"/>
            <a:chOff x="397763" y="4325111"/>
            <a:chExt cx="10840720" cy="1699260"/>
          </a:xfrm>
        </p:grpSpPr>
        <p:sp>
          <p:nvSpPr>
            <p:cNvPr id="23" name="object 23" descr=""/>
            <p:cNvSpPr/>
            <p:nvPr/>
          </p:nvSpPr>
          <p:spPr>
            <a:xfrm>
              <a:off x="2693669" y="6008369"/>
              <a:ext cx="8544560" cy="0"/>
            </a:xfrm>
            <a:custGeom>
              <a:avLst/>
              <a:gdLst/>
              <a:ahLst/>
              <a:cxnLst/>
              <a:rect l="l" t="t" r="r" b="b"/>
              <a:pathLst>
                <a:path w="8544560" h="0">
                  <a:moveTo>
                    <a:pt x="0" y="0"/>
                  </a:moveTo>
                  <a:lnTo>
                    <a:pt x="8544560" y="0"/>
                  </a:lnTo>
                </a:path>
              </a:pathLst>
            </a:custGeom>
            <a:ln w="317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763" y="4325111"/>
              <a:ext cx="1533144" cy="153314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40800" y="4371536"/>
              <a:ext cx="1395730" cy="1394460"/>
            </a:xfrm>
            <a:custGeom>
              <a:avLst/>
              <a:gdLst/>
              <a:ahLst/>
              <a:cxnLst/>
              <a:rect l="l" t="t" r="r" b="b"/>
              <a:pathLst>
                <a:path w="1395730" h="1394460">
                  <a:moveTo>
                    <a:pt x="697595" y="0"/>
                  </a:moveTo>
                  <a:lnTo>
                    <a:pt x="638153" y="4779"/>
                  </a:lnTo>
                  <a:lnTo>
                    <a:pt x="568775" y="24617"/>
                  </a:lnTo>
                  <a:lnTo>
                    <a:pt x="529575" y="42759"/>
                  </a:lnTo>
                  <a:lnTo>
                    <a:pt x="486948" y="67759"/>
                  </a:lnTo>
                  <a:lnTo>
                    <a:pt x="440580" y="100646"/>
                  </a:lnTo>
                  <a:lnTo>
                    <a:pt x="390157" y="142453"/>
                  </a:lnTo>
                  <a:lnTo>
                    <a:pt x="335366" y="194209"/>
                  </a:lnTo>
                  <a:lnTo>
                    <a:pt x="194284" y="335203"/>
                  </a:lnTo>
                  <a:lnTo>
                    <a:pt x="142502" y="389958"/>
                  </a:lnTo>
                  <a:lnTo>
                    <a:pt x="100680" y="440339"/>
                  </a:lnTo>
                  <a:lnTo>
                    <a:pt x="67782" y="486664"/>
                  </a:lnTo>
                  <a:lnTo>
                    <a:pt x="42774" y="529249"/>
                  </a:lnTo>
                  <a:lnTo>
                    <a:pt x="24625" y="568412"/>
                  </a:lnTo>
                  <a:lnTo>
                    <a:pt x="12302" y="604469"/>
                  </a:lnTo>
                  <a:lnTo>
                    <a:pt x="1019" y="668532"/>
                  </a:lnTo>
                  <a:lnTo>
                    <a:pt x="0" y="697173"/>
                  </a:lnTo>
                  <a:lnTo>
                    <a:pt x="1037" y="725787"/>
                  </a:lnTo>
                  <a:lnTo>
                    <a:pt x="12335" y="789710"/>
                  </a:lnTo>
                  <a:lnTo>
                    <a:pt x="42835" y="864910"/>
                  </a:lnTo>
                  <a:lnTo>
                    <a:pt x="67850" y="907490"/>
                  </a:lnTo>
                  <a:lnTo>
                    <a:pt x="100745" y="953810"/>
                  </a:lnTo>
                  <a:lnTo>
                    <a:pt x="142666" y="1004313"/>
                  </a:lnTo>
                  <a:lnTo>
                    <a:pt x="194384" y="1059034"/>
                  </a:lnTo>
                  <a:lnTo>
                    <a:pt x="335471" y="1200011"/>
                  </a:lnTo>
                  <a:lnTo>
                    <a:pt x="390242" y="1251736"/>
                  </a:lnTo>
                  <a:lnTo>
                    <a:pt x="440646" y="1293522"/>
                  </a:lnTo>
                  <a:lnTo>
                    <a:pt x="486998" y="1326396"/>
                  </a:lnTo>
                  <a:lnTo>
                    <a:pt x="529612" y="1351389"/>
                  </a:lnTo>
                  <a:lnTo>
                    <a:pt x="568801" y="1369530"/>
                  </a:lnTo>
                  <a:lnTo>
                    <a:pt x="604880" y="1381848"/>
                  </a:lnTo>
                  <a:lnTo>
                    <a:pt x="668963" y="1393131"/>
                  </a:lnTo>
                  <a:lnTo>
                    <a:pt x="697595" y="1394156"/>
                  </a:lnTo>
                  <a:lnTo>
                    <a:pt x="726429" y="1393131"/>
                  </a:lnTo>
                  <a:lnTo>
                    <a:pt x="790518" y="1381844"/>
                  </a:lnTo>
                  <a:lnTo>
                    <a:pt x="826600" y="1369521"/>
                  </a:lnTo>
                  <a:lnTo>
                    <a:pt x="865795" y="1351372"/>
                  </a:lnTo>
                  <a:lnTo>
                    <a:pt x="908417" y="1326367"/>
                  </a:lnTo>
                  <a:lnTo>
                    <a:pt x="954781" y="1293475"/>
                  </a:lnTo>
                  <a:lnTo>
                    <a:pt x="1005201" y="1251666"/>
                  </a:lnTo>
                  <a:lnTo>
                    <a:pt x="1059999" y="1199911"/>
                  </a:lnTo>
                  <a:lnTo>
                    <a:pt x="1201091" y="1058934"/>
                  </a:lnTo>
                  <a:lnTo>
                    <a:pt x="1252871" y="1004186"/>
                  </a:lnTo>
                  <a:lnTo>
                    <a:pt x="1294585" y="953950"/>
                  </a:lnTo>
                  <a:lnTo>
                    <a:pt x="1327482" y="907634"/>
                  </a:lnTo>
                  <a:lnTo>
                    <a:pt x="1352490" y="865051"/>
                  </a:lnTo>
                  <a:lnTo>
                    <a:pt x="1370639" y="825888"/>
                  </a:lnTo>
                  <a:lnTo>
                    <a:pt x="1382960" y="789832"/>
                  </a:lnTo>
                  <a:lnTo>
                    <a:pt x="1394247" y="725684"/>
                  </a:lnTo>
                  <a:lnTo>
                    <a:pt x="1395263" y="697073"/>
                  </a:lnTo>
                  <a:lnTo>
                    <a:pt x="1394231" y="668459"/>
                  </a:lnTo>
                  <a:lnTo>
                    <a:pt x="1382922" y="604420"/>
                  </a:lnTo>
                  <a:lnTo>
                    <a:pt x="1370583" y="568367"/>
                  </a:lnTo>
                  <a:lnTo>
                    <a:pt x="1352416" y="529206"/>
                  </a:lnTo>
                  <a:lnTo>
                    <a:pt x="1327391" y="486623"/>
                  </a:lnTo>
                  <a:lnTo>
                    <a:pt x="1294483" y="440304"/>
                  </a:lnTo>
                  <a:lnTo>
                    <a:pt x="1252665" y="389936"/>
                  </a:lnTo>
                  <a:lnTo>
                    <a:pt x="1200913" y="335203"/>
                  </a:lnTo>
                  <a:lnTo>
                    <a:pt x="1059815" y="194209"/>
                  </a:lnTo>
                  <a:lnTo>
                    <a:pt x="1005017" y="142453"/>
                  </a:lnTo>
                  <a:lnTo>
                    <a:pt x="954592" y="100646"/>
                  </a:lnTo>
                  <a:lnTo>
                    <a:pt x="908224" y="67759"/>
                  </a:lnTo>
                  <a:lnTo>
                    <a:pt x="865600" y="42759"/>
                  </a:lnTo>
                  <a:lnTo>
                    <a:pt x="826403" y="24617"/>
                  </a:lnTo>
                  <a:lnTo>
                    <a:pt x="790318" y="12300"/>
                  </a:lnTo>
                  <a:lnTo>
                    <a:pt x="726229" y="1023"/>
                  </a:lnTo>
                  <a:lnTo>
                    <a:pt x="697595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35253" y="2784728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 b="1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9876" y="4729353"/>
            <a:ext cx="906780" cy="62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025" marR="5080" indent="-60960">
              <a:lnSpc>
                <a:spcPct val="11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Ongoing </a:t>
            </a:r>
            <a:r>
              <a:rPr dirty="0" sz="1800" spc="55" b="1">
                <a:solidFill>
                  <a:srgbClr val="FFFFFF"/>
                </a:solidFill>
                <a:latin typeface="Calibri"/>
                <a:cs typeface="Calibri"/>
              </a:rPr>
              <a:t>balance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972055" y="2197607"/>
            <a:ext cx="4977765" cy="1626235"/>
            <a:chOff x="1972055" y="2197607"/>
            <a:chExt cx="4977765" cy="1626235"/>
          </a:xfrm>
        </p:grpSpPr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579" y="2197607"/>
              <a:ext cx="4975860" cy="162610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2055" y="2205227"/>
              <a:ext cx="4823460" cy="161086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999487" y="2223515"/>
              <a:ext cx="4874260" cy="1524000"/>
            </a:xfrm>
            <a:custGeom>
              <a:avLst/>
              <a:gdLst/>
              <a:ahLst/>
              <a:cxnLst/>
              <a:rect l="l" t="t" r="r" b="b"/>
              <a:pathLst>
                <a:path w="4874259" h="1524000">
                  <a:moveTo>
                    <a:pt x="4823206" y="0"/>
                  </a:moveTo>
                  <a:lnTo>
                    <a:pt x="50545" y="0"/>
                  </a:lnTo>
                  <a:lnTo>
                    <a:pt x="30860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68" y="1493139"/>
                  </a:lnTo>
                  <a:lnTo>
                    <a:pt x="14795" y="1509204"/>
                  </a:lnTo>
                  <a:lnTo>
                    <a:pt x="30861" y="1520031"/>
                  </a:lnTo>
                  <a:lnTo>
                    <a:pt x="50545" y="1524000"/>
                  </a:lnTo>
                  <a:lnTo>
                    <a:pt x="4823206" y="1524000"/>
                  </a:lnTo>
                  <a:lnTo>
                    <a:pt x="4842891" y="1520031"/>
                  </a:lnTo>
                  <a:lnTo>
                    <a:pt x="4858956" y="1509204"/>
                  </a:lnTo>
                  <a:lnTo>
                    <a:pt x="4869783" y="1493139"/>
                  </a:lnTo>
                  <a:lnTo>
                    <a:pt x="4873752" y="1473454"/>
                  </a:lnTo>
                  <a:lnTo>
                    <a:pt x="4873752" y="50546"/>
                  </a:lnTo>
                  <a:lnTo>
                    <a:pt x="4869783" y="30861"/>
                  </a:lnTo>
                  <a:lnTo>
                    <a:pt x="4858956" y="14795"/>
                  </a:lnTo>
                  <a:lnTo>
                    <a:pt x="4842891" y="3968"/>
                  </a:lnTo>
                  <a:lnTo>
                    <a:pt x="4823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094357" y="1813949"/>
            <a:ext cx="4487545" cy="181102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Organic</a:t>
            </a:r>
            <a:r>
              <a:rPr dirty="0" sz="1850" spc="1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Growth</a:t>
            </a:r>
            <a:endParaRPr sz="18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565"/>
              </a:spcBef>
            </a:pPr>
            <a:r>
              <a:rPr dirty="0" sz="1450" spc="70" b="1">
                <a:latin typeface="Calibri"/>
                <a:cs typeface="Calibri"/>
              </a:rPr>
              <a:t>Boosted</a:t>
            </a:r>
            <a:r>
              <a:rPr dirty="0" sz="1450" spc="-10" b="1">
                <a:latin typeface="Calibri"/>
                <a:cs typeface="Calibri"/>
              </a:rPr>
              <a:t> </a:t>
            </a:r>
            <a:r>
              <a:rPr dirty="0" sz="1450" spc="80" b="1">
                <a:latin typeface="Calibri"/>
                <a:cs typeface="Calibri"/>
              </a:rPr>
              <a:t>by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75" b="1">
                <a:latin typeface="Calibri"/>
                <a:cs typeface="Calibri"/>
              </a:rPr>
              <a:t>Strategy</a:t>
            </a:r>
            <a:r>
              <a:rPr dirty="0" sz="1450" spc="20" b="1">
                <a:latin typeface="Calibri"/>
                <a:cs typeface="Calibri"/>
              </a:rPr>
              <a:t> </a:t>
            </a:r>
            <a:r>
              <a:rPr dirty="0" sz="1450" spc="100" b="1">
                <a:latin typeface="Calibri"/>
                <a:cs typeface="Calibri"/>
              </a:rPr>
              <a:t>2030</a:t>
            </a:r>
            <a:endParaRPr sz="1450">
              <a:latin typeface="Calibri"/>
              <a:cs typeface="Calibri"/>
            </a:endParaRPr>
          </a:p>
          <a:p>
            <a:pPr marL="278130" marR="5080" indent="-170815">
              <a:lnSpc>
                <a:spcPct val="101099"/>
              </a:lnSpc>
              <a:spcBef>
                <a:spcPts val="5"/>
              </a:spcBef>
              <a:buClr>
                <a:srgbClr val="C00000"/>
              </a:buClr>
              <a:buFont typeface="Wingdings"/>
              <a:buChar char=""/>
              <a:tabLst>
                <a:tab pos="278765" algn="l"/>
              </a:tabLst>
            </a:pPr>
            <a:r>
              <a:rPr dirty="0" sz="1450" spc="55">
                <a:latin typeface="Calibri"/>
                <a:cs typeface="Calibri"/>
              </a:rPr>
              <a:t>Targeted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investments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into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logistics</a:t>
            </a:r>
            <a:r>
              <a:rPr dirty="0" sz="1450" spc="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core</a:t>
            </a:r>
            <a:r>
              <a:rPr dirty="0" sz="1450" spc="8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6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strong </a:t>
            </a:r>
            <a:r>
              <a:rPr dirty="0" sz="1450" spc="55">
                <a:latin typeface="Calibri"/>
                <a:cs typeface="Calibri"/>
              </a:rPr>
              <a:t>focus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trade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flow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shifts,</a:t>
            </a:r>
            <a:r>
              <a:rPr dirty="0" sz="1450" spc="16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GoGreen+,</a:t>
            </a:r>
            <a:r>
              <a:rPr dirty="0" sz="1450" spc="165">
                <a:latin typeface="Calibri"/>
                <a:cs typeface="Calibri"/>
              </a:rPr>
              <a:t> </a:t>
            </a:r>
            <a:r>
              <a:rPr dirty="0" sz="1450" spc="65">
                <a:latin typeface="Calibri"/>
                <a:cs typeface="Calibri"/>
              </a:rPr>
              <a:t>e-</a:t>
            </a:r>
            <a:r>
              <a:rPr dirty="0" sz="1450" spc="50">
                <a:latin typeface="Calibri"/>
                <a:cs typeface="Calibri"/>
              </a:rPr>
              <a:t>commerce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further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fast-</a:t>
            </a:r>
            <a:r>
              <a:rPr dirty="0" sz="1450" spc="70">
                <a:latin typeface="Calibri"/>
                <a:cs typeface="Calibri"/>
              </a:rPr>
              <a:t>growing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sectors</a:t>
            </a:r>
            <a:endParaRPr sz="1450">
              <a:latin typeface="Calibri"/>
              <a:cs typeface="Calibri"/>
            </a:endParaRPr>
          </a:p>
          <a:p>
            <a:pPr marL="278130" marR="479425" indent="-170815">
              <a:lnSpc>
                <a:spcPct val="101400"/>
              </a:lnSpc>
              <a:buClr>
                <a:srgbClr val="C00000"/>
              </a:buClr>
              <a:buFont typeface="Wingdings"/>
              <a:buChar char=""/>
              <a:tabLst>
                <a:tab pos="278765" algn="l"/>
              </a:tabLst>
            </a:pPr>
            <a:r>
              <a:rPr dirty="0" sz="1450" spc="70">
                <a:latin typeface="Calibri"/>
                <a:cs typeface="Calibri"/>
              </a:rPr>
              <a:t>Focus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</a:t>
            </a:r>
            <a:r>
              <a:rPr dirty="0" sz="1450" spc="16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efficient</a:t>
            </a:r>
            <a:r>
              <a:rPr dirty="0" sz="1450" spc="18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capital</a:t>
            </a:r>
            <a:r>
              <a:rPr dirty="0" sz="1450" spc="19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allocation</a:t>
            </a:r>
            <a:r>
              <a:rPr dirty="0" sz="1450" spc="18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support </a:t>
            </a:r>
            <a:r>
              <a:rPr dirty="0" sz="1450">
                <a:latin typeface="Calibri"/>
                <a:cs typeface="Calibri"/>
              </a:rPr>
              <a:t>consistent</a:t>
            </a:r>
            <a:r>
              <a:rPr dirty="0" sz="1450" spc="22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Return</a:t>
            </a:r>
            <a:r>
              <a:rPr dirty="0" sz="1450" spc="2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</a:t>
            </a:r>
            <a:r>
              <a:rPr dirty="0" sz="1450" spc="2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Invested</a:t>
            </a:r>
            <a:r>
              <a:rPr dirty="0" sz="1450" spc="2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Capital</a:t>
            </a:r>
            <a:r>
              <a:rPr dirty="0" sz="1450" spc="235">
                <a:latin typeface="Calibri"/>
                <a:cs typeface="Calibri"/>
              </a:rPr>
              <a:t> </a:t>
            </a:r>
            <a:r>
              <a:rPr dirty="0" sz="1450" spc="35">
                <a:latin typeface="Calibri"/>
                <a:cs typeface="Calibri"/>
              </a:rPr>
              <a:t>increase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967728" y="2197607"/>
            <a:ext cx="4853940" cy="1626235"/>
            <a:chOff x="6967728" y="2197607"/>
            <a:chExt cx="4853940" cy="1626235"/>
          </a:xfrm>
        </p:grpSpPr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7728" y="2197607"/>
              <a:ext cx="4853939" cy="16261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728" y="2205215"/>
              <a:ext cx="4564380" cy="116282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993636" y="2223515"/>
              <a:ext cx="4752340" cy="1524000"/>
            </a:xfrm>
            <a:custGeom>
              <a:avLst/>
              <a:gdLst/>
              <a:ahLst/>
              <a:cxnLst/>
              <a:rect l="l" t="t" r="r" b="b"/>
              <a:pathLst>
                <a:path w="4752340" h="1524000">
                  <a:moveTo>
                    <a:pt x="4701286" y="0"/>
                  </a:moveTo>
                  <a:lnTo>
                    <a:pt x="50546" y="0"/>
                  </a:lnTo>
                  <a:lnTo>
                    <a:pt x="30861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68" y="1493139"/>
                  </a:lnTo>
                  <a:lnTo>
                    <a:pt x="14795" y="1509204"/>
                  </a:lnTo>
                  <a:lnTo>
                    <a:pt x="30861" y="1520031"/>
                  </a:lnTo>
                  <a:lnTo>
                    <a:pt x="50546" y="1524000"/>
                  </a:lnTo>
                  <a:lnTo>
                    <a:pt x="4701286" y="1524000"/>
                  </a:lnTo>
                  <a:lnTo>
                    <a:pt x="4720971" y="1520031"/>
                  </a:lnTo>
                  <a:lnTo>
                    <a:pt x="4737036" y="1509204"/>
                  </a:lnTo>
                  <a:lnTo>
                    <a:pt x="4747863" y="1493139"/>
                  </a:lnTo>
                  <a:lnTo>
                    <a:pt x="4751832" y="1473454"/>
                  </a:lnTo>
                  <a:lnTo>
                    <a:pt x="4751832" y="50546"/>
                  </a:lnTo>
                  <a:lnTo>
                    <a:pt x="4747863" y="30861"/>
                  </a:lnTo>
                  <a:lnTo>
                    <a:pt x="4737036" y="14795"/>
                  </a:lnTo>
                  <a:lnTo>
                    <a:pt x="4720971" y="3968"/>
                  </a:lnTo>
                  <a:lnTo>
                    <a:pt x="4701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073645" y="1813949"/>
            <a:ext cx="4241800" cy="13633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Regular</a:t>
            </a:r>
            <a:r>
              <a:rPr dirty="0" sz="1850" spc="22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Dividend</a:t>
            </a:r>
            <a:endParaRPr sz="185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565"/>
              </a:spcBef>
            </a:pPr>
            <a:r>
              <a:rPr dirty="0" sz="1450" spc="70" b="1">
                <a:latin typeface="Calibri"/>
                <a:cs typeface="Calibri"/>
              </a:rPr>
              <a:t>Core</a:t>
            </a:r>
            <a:r>
              <a:rPr dirty="0" sz="1450" spc="-20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shareholder</a:t>
            </a:r>
            <a:r>
              <a:rPr dirty="0" sz="1450" spc="10" b="1">
                <a:latin typeface="Calibri"/>
                <a:cs typeface="Calibri"/>
              </a:rPr>
              <a:t> </a:t>
            </a:r>
            <a:r>
              <a:rPr dirty="0" sz="1450" spc="50" b="1">
                <a:latin typeface="Calibri"/>
                <a:cs typeface="Calibri"/>
              </a:rPr>
              <a:t>return</a:t>
            </a:r>
            <a:r>
              <a:rPr dirty="0" sz="1450" spc="-15" b="1">
                <a:latin typeface="Calibri"/>
                <a:cs typeface="Calibri"/>
              </a:rPr>
              <a:t> </a:t>
            </a:r>
            <a:r>
              <a:rPr dirty="0" sz="1450" spc="50" b="1">
                <a:latin typeface="Calibri"/>
                <a:cs typeface="Calibri"/>
              </a:rPr>
              <a:t>instrument</a:t>
            </a:r>
            <a:endParaRPr sz="1450">
              <a:latin typeface="Calibri"/>
              <a:cs typeface="Calibri"/>
            </a:endParaRPr>
          </a:p>
          <a:p>
            <a:pPr marL="294005" indent="-170815">
              <a:lnSpc>
                <a:spcPct val="100000"/>
              </a:lnSpc>
              <a:spcBef>
                <a:spcPts val="25"/>
              </a:spcBef>
              <a:buClr>
                <a:srgbClr val="C00000"/>
              </a:buClr>
              <a:buFont typeface="Wingdings"/>
              <a:buChar char=""/>
              <a:tabLst>
                <a:tab pos="294005" algn="l"/>
              </a:tabLst>
            </a:pPr>
            <a:r>
              <a:rPr dirty="0" sz="1450" spc="114">
                <a:latin typeface="Calibri"/>
                <a:cs typeface="Calibri"/>
              </a:rPr>
              <a:t>40-</a:t>
            </a:r>
            <a:r>
              <a:rPr dirty="0" sz="1450" spc="80">
                <a:latin typeface="Calibri"/>
                <a:cs typeface="Calibri"/>
              </a:rPr>
              <a:t>60%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dividend</a:t>
            </a:r>
            <a:r>
              <a:rPr dirty="0" sz="1450" spc="165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pay-</a:t>
            </a:r>
            <a:r>
              <a:rPr dirty="0" sz="1450">
                <a:latin typeface="Calibri"/>
                <a:cs typeface="Calibri"/>
              </a:rPr>
              <a:t>out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ratio</a:t>
            </a:r>
            <a:r>
              <a:rPr dirty="0" sz="1450" spc="15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from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adjusted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net</a:t>
            </a:r>
            <a:endParaRPr sz="1450">
              <a:latin typeface="Calibri"/>
              <a:cs typeface="Calibri"/>
            </a:endParaRPr>
          </a:p>
          <a:p>
            <a:pPr marL="293370">
              <a:lnSpc>
                <a:spcPct val="100000"/>
              </a:lnSpc>
              <a:spcBef>
                <a:spcPts val="25"/>
              </a:spcBef>
            </a:pPr>
            <a:r>
              <a:rPr dirty="0" sz="1450" spc="-10">
                <a:latin typeface="Calibri"/>
                <a:cs typeface="Calibri"/>
              </a:rPr>
              <a:t>profit</a:t>
            </a:r>
            <a:endParaRPr sz="1450">
              <a:latin typeface="Calibri"/>
              <a:cs typeface="Calibri"/>
            </a:endParaRPr>
          </a:p>
          <a:p>
            <a:pPr marL="294005" indent="-170815">
              <a:lnSpc>
                <a:spcPct val="100000"/>
              </a:lnSpc>
              <a:spcBef>
                <a:spcPts val="10"/>
              </a:spcBef>
              <a:buClr>
                <a:srgbClr val="C00000"/>
              </a:buClr>
              <a:buFont typeface="Wingdings"/>
              <a:buChar char=""/>
              <a:tabLst>
                <a:tab pos="294005" algn="l"/>
              </a:tabLst>
            </a:pPr>
            <a:r>
              <a:rPr dirty="0" sz="1450">
                <a:latin typeface="Calibri"/>
                <a:cs typeface="Calibri"/>
              </a:rPr>
              <a:t>Reliable,</a:t>
            </a:r>
            <a:r>
              <a:rPr dirty="0" sz="1450" spc="3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proven</a:t>
            </a:r>
            <a:r>
              <a:rPr dirty="0" sz="1450" spc="3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dividend</a:t>
            </a:r>
            <a:r>
              <a:rPr dirty="0" sz="1450" spc="350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continuity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1" name="object 4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38" name="object 38" descr=""/>
          <p:cNvSpPr txBox="1"/>
          <p:nvPr/>
        </p:nvSpPr>
        <p:spPr>
          <a:xfrm>
            <a:off x="2094357" y="3893680"/>
            <a:ext cx="4671695" cy="184531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Inorganic</a:t>
            </a:r>
            <a:r>
              <a:rPr dirty="0" sz="1850" spc="26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Growth</a:t>
            </a:r>
            <a:endParaRPr sz="18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685"/>
              </a:spcBef>
            </a:pPr>
            <a:r>
              <a:rPr dirty="0" sz="1450" spc="60" b="1">
                <a:latin typeface="Calibri"/>
                <a:cs typeface="Calibri"/>
              </a:rPr>
              <a:t>Value-</a:t>
            </a:r>
            <a:r>
              <a:rPr dirty="0" sz="1450" spc="55" b="1">
                <a:latin typeface="Calibri"/>
                <a:cs typeface="Calibri"/>
              </a:rPr>
              <a:t>accretive </a:t>
            </a:r>
            <a:r>
              <a:rPr dirty="0" sz="1450" spc="-70" b="1">
                <a:latin typeface="Calibri"/>
                <a:cs typeface="Calibri"/>
              </a:rPr>
              <a:t>&amp;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50" b="1">
                <a:latin typeface="Calibri"/>
                <a:cs typeface="Calibri"/>
              </a:rPr>
              <a:t>targeted</a:t>
            </a:r>
            <a:endParaRPr sz="1450">
              <a:latin typeface="Calibri"/>
              <a:cs typeface="Calibri"/>
            </a:endParaRPr>
          </a:p>
          <a:p>
            <a:pPr marL="15875" marR="96520">
              <a:lnSpc>
                <a:spcPct val="101400"/>
              </a:lnSpc>
            </a:pPr>
            <a:r>
              <a:rPr dirty="0" sz="1450">
                <a:latin typeface="Calibri"/>
                <a:cs typeface="Calibri"/>
              </a:rPr>
              <a:t>M&amp;A</a:t>
            </a:r>
            <a:r>
              <a:rPr dirty="0" sz="1450" spc="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5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supplement</a:t>
            </a:r>
            <a:r>
              <a:rPr dirty="0" sz="1450" spc="55">
                <a:latin typeface="Calibri"/>
                <a:cs typeface="Calibri"/>
              </a:rPr>
              <a:t> organic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growth;</a:t>
            </a:r>
            <a:r>
              <a:rPr dirty="0" sz="1450" spc="5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subject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5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strategic, </a:t>
            </a:r>
            <a:r>
              <a:rPr dirty="0" sz="1450">
                <a:latin typeface="Calibri"/>
                <a:cs typeface="Calibri"/>
              </a:rPr>
              <a:t>financial</a:t>
            </a:r>
            <a:r>
              <a:rPr dirty="0" sz="1450" spc="29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&amp;</a:t>
            </a:r>
            <a:r>
              <a:rPr dirty="0" sz="1450" spc="25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integration</a:t>
            </a:r>
            <a:r>
              <a:rPr dirty="0" sz="1450" spc="27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criteria</a:t>
            </a:r>
            <a:endParaRPr sz="14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10"/>
              </a:spcBef>
            </a:pPr>
            <a:r>
              <a:rPr dirty="0" sz="1450" spc="65" b="1">
                <a:latin typeface="Calibri"/>
                <a:cs typeface="Calibri"/>
              </a:rPr>
              <a:t>Financing</a:t>
            </a:r>
            <a:endParaRPr sz="14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25"/>
              </a:spcBef>
            </a:pPr>
            <a:r>
              <a:rPr dirty="0" sz="1450" spc="55">
                <a:latin typeface="Calibri"/>
                <a:cs typeface="Calibri"/>
              </a:rPr>
              <a:t>Combine</a:t>
            </a:r>
            <a:r>
              <a:rPr dirty="0" sz="1450" spc="10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strong</a:t>
            </a:r>
            <a:r>
              <a:rPr dirty="0" sz="1450" spc="8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cash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generation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8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balance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sheet</a:t>
            </a:r>
            <a:endParaRPr sz="14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25"/>
              </a:spcBef>
            </a:pPr>
            <a:r>
              <a:rPr dirty="0" sz="1450" spc="55">
                <a:latin typeface="Calibri"/>
                <a:cs typeface="Calibri"/>
              </a:rPr>
              <a:t>strength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if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needed,</a:t>
            </a:r>
            <a:r>
              <a:rPr dirty="0" sz="1450" spc="16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</a:t>
            </a:r>
            <a:r>
              <a:rPr dirty="0" sz="1450" spc="14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accordance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rating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target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range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073645" y="3893680"/>
            <a:ext cx="4338320" cy="162115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Share</a:t>
            </a:r>
            <a:r>
              <a:rPr dirty="0" sz="1850" spc="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45" b="1">
                <a:solidFill>
                  <a:srgbClr val="C00000"/>
                </a:solidFill>
                <a:latin typeface="Calibri"/>
                <a:cs typeface="Calibri"/>
              </a:rPr>
              <a:t>Buyback</a:t>
            </a: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50" b="1">
                <a:solidFill>
                  <a:srgbClr val="C00000"/>
                </a:solidFill>
                <a:latin typeface="Calibri"/>
                <a:cs typeface="Calibri"/>
              </a:rPr>
              <a:t>Policy</a:t>
            </a:r>
            <a:endParaRPr sz="1850">
              <a:latin typeface="Calibri"/>
              <a:cs typeface="Calibri"/>
            </a:endParaRPr>
          </a:p>
          <a:p>
            <a:pPr marL="31750" marR="79375">
              <a:lnSpc>
                <a:spcPct val="101400"/>
              </a:lnSpc>
              <a:spcBef>
                <a:spcPts val="660"/>
              </a:spcBef>
            </a:pPr>
            <a:r>
              <a:rPr dirty="0" sz="1450" spc="55" b="1">
                <a:latin typeface="Calibri"/>
                <a:cs typeface="Calibri"/>
              </a:rPr>
              <a:t>Additional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measure</a:t>
            </a:r>
            <a:r>
              <a:rPr dirty="0" sz="1450" spc="2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to </a:t>
            </a:r>
            <a:r>
              <a:rPr dirty="0" sz="1450" spc="60" b="1">
                <a:latin typeface="Calibri"/>
                <a:cs typeface="Calibri"/>
              </a:rPr>
              <a:t>offer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50" b="1">
                <a:latin typeface="Calibri"/>
                <a:cs typeface="Calibri"/>
              </a:rPr>
              <a:t>attractive</a:t>
            </a:r>
            <a:r>
              <a:rPr dirty="0" sz="1450" spc="20" b="1">
                <a:latin typeface="Calibri"/>
                <a:cs typeface="Calibri"/>
              </a:rPr>
              <a:t> </a:t>
            </a:r>
            <a:r>
              <a:rPr dirty="0" sz="1450" spc="55" b="1">
                <a:latin typeface="Calibri"/>
                <a:cs typeface="Calibri"/>
              </a:rPr>
              <a:t>shareholder </a:t>
            </a:r>
            <a:r>
              <a:rPr dirty="0" sz="1450" spc="50" b="1">
                <a:latin typeface="Calibri"/>
                <a:cs typeface="Calibri"/>
              </a:rPr>
              <a:t>returns</a:t>
            </a:r>
            <a:endParaRPr sz="1450">
              <a:latin typeface="Calibri"/>
              <a:cs typeface="Calibri"/>
            </a:endParaRPr>
          </a:p>
          <a:p>
            <a:pPr marL="293370" marR="5080" indent="-170815">
              <a:lnSpc>
                <a:spcPct val="101000"/>
              </a:lnSpc>
              <a:spcBef>
                <a:spcPts val="10"/>
              </a:spcBef>
              <a:buClr>
                <a:srgbClr val="C00000"/>
              </a:buClr>
              <a:buFont typeface="Wingdings"/>
              <a:buChar char=""/>
              <a:tabLst>
                <a:tab pos="294005" algn="l"/>
              </a:tabLst>
            </a:pPr>
            <a:r>
              <a:rPr dirty="0" sz="1450" spc="60">
                <a:latin typeface="Calibri"/>
                <a:cs typeface="Calibri"/>
              </a:rPr>
              <a:t>Use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Free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 spc="70">
                <a:latin typeface="Calibri"/>
                <a:cs typeface="Calibri"/>
              </a:rPr>
              <a:t>Cash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70">
                <a:latin typeface="Calibri"/>
                <a:cs typeface="Calibri"/>
              </a:rPr>
              <a:t>Flow</a:t>
            </a:r>
            <a:r>
              <a:rPr dirty="0" sz="1450" spc="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8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balance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sheet</a:t>
            </a:r>
            <a:r>
              <a:rPr dirty="0" sz="1450" spc="8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strength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as </a:t>
            </a:r>
            <a:r>
              <a:rPr dirty="0" sz="1450">
                <a:latin typeface="Calibri"/>
                <a:cs typeface="Calibri"/>
              </a:rPr>
              <a:t>appropriate,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relevant</a:t>
            </a:r>
            <a:r>
              <a:rPr dirty="0" sz="1450" spc="2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M&amp;A</a:t>
            </a:r>
            <a:r>
              <a:rPr dirty="0" sz="1450" spc="18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spending</a:t>
            </a:r>
            <a:r>
              <a:rPr dirty="0" sz="1450" spc="20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taken</a:t>
            </a:r>
            <a:r>
              <a:rPr dirty="0" sz="1450" spc="210">
                <a:latin typeface="Calibri"/>
                <a:cs typeface="Calibri"/>
              </a:rPr>
              <a:t> </a:t>
            </a:r>
            <a:r>
              <a:rPr dirty="0" sz="1450" spc="-20">
                <a:latin typeface="Calibri"/>
                <a:cs typeface="Calibri"/>
              </a:rPr>
              <a:t>into </a:t>
            </a:r>
            <a:r>
              <a:rPr dirty="0" sz="1450" spc="-10">
                <a:latin typeface="Calibri"/>
                <a:cs typeface="Calibri"/>
              </a:rPr>
              <a:t>consideration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379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5"/>
              <a:t>CONTENT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890016" y="1584960"/>
            <a:ext cx="3138170" cy="1763395"/>
            <a:chOff x="890016" y="1584960"/>
            <a:chExt cx="3138170" cy="17633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1584960"/>
              <a:ext cx="3133344" cy="176174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90016" y="2787396"/>
              <a:ext cx="3138170" cy="561340"/>
            </a:xfrm>
            <a:custGeom>
              <a:avLst/>
              <a:gdLst/>
              <a:ahLst/>
              <a:cxnLst/>
              <a:rect l="l" t="t" r="r" b="b"/>
              <a:pathLst>
                <a:path w="3138170" h="561339">
                  <a:moveTo>
                    <a:pt x="3137916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3137916" y="560831"/>
                  </a:lnTo>
                  <a:lnTo>
                    <a:pt x="3137916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51863" y="2916427"/>
            <a:ext cx="2014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10" b="1">
                <a:latin typeface="Calibri"/>
                <a:cs typeface="Calibri"/>
                <a:hlinkClick r:id="rId3" action="ppaction://hlinksldjump"/>
              </a:rPr>
              <a:t>DHL</a:t>
            </a:r>
            <a:r>
              <a:rPr dirty="0" sz="1600" spc="-50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50" b="1">
                <a:latin typeface="Calibri"/>
                <a:cs typeface="Calibri"/>
                <a:hlinkClick r:id="rId3" action="ppaction://hlinksldjump"/>
              </a:rPr>
              <a:t>Group</a:t>
            </a:r>
            <a:r>
              <a:rPr dirty="0" sz="1600" spc="-35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80" b="1">
                <a:latin typeface="Calibri"/>
                <a:cs typeface="Calibri"/>
                <a:hlinkClick r:id="rId3" action="ppaction://hlinksldjump"/>
              </a:rPr>
              <a:t>Highlights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7803" y="1584960"/>
            <a:ext cx="3131820" cy="176174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27803" y="2785872"/>
            <a:ext cx="313690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915669">
              <a:lnSpc>
                <a:spcPct val="100000"/>
              </a:lnSpc>
              <a:spcBef>
                <a:spcPts val="1105"/>
              </a:spcBef>
            </a:pPr>
            <a:r>
              <a:rPr dirty="0" sz="1600" spc="75" b="1">
                <a:latin typeface="Calibri"/>
                <a:cs typeface="Calibri"/>
                <a:hlinkClick r:id="rId5" action="ppaction://hlinksldjump"/>
              </a:rPr>
              <a:t>Strategy</a:t>
            </a:r>
            <a:r>
              <a:rPr dirty="0" sz="1600" spc="-25" b="1"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1600" spc="100" b="1">
                <a:latin typeface="Calibri"/>
                <a:cs typeface="Calibri"/>
                <a:hlinkClick r:id="rId5" action="ppaction://hlinksldjump"/>
              </a:rPr>
              <a:t>2030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340" y="1584960"/>
            <a:ext cx="3131820" cy="176174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049768" y="2785872"/>
            <a:ext cx="313817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796925">
              <a:lnSpc>
                <a:spcPct val="100000"/>
              </a:lnSpc>
              <a:spcBef>
                <a:spcPts val="1105"/>
              </a:spcBef>
            </a:pP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Financial</a:t>
            </a:r>
            <a:r>
              <a:rPr dirty="0" sz="1600" spc="5" b="1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Backup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291" y="4172711"/>
            <a:ext cx="2069591" cy="186537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3129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400" spc="75" b="1">
                <a:latin typeface="Calibri"/>
                <a:cs typeface="Calibri"/>
                <a:hlinkClick r:id="rId9" action="ppaction://hlinksldjump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80731" y="4172711"/>
            <a:ext cx="2075687" cy="186537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38073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1" action="ppaction://hlinksldjump"/>
              </a:rPr>
              <a:t>eCommerce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735579" y="4171188"/>
            <a:ext cx="2075814" cy="1866900"/>
            <a:chOff x="2735579" y="4171188"/>
            <a:chExt cx="2075814" cy="1866900"/>
          </a:xfrm>
        </p:grpSpPr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5579" y="4171188"/>
              <a:ext cx="2075687" cy="186537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735579" y="5533644"/>
              <a:ext cx="2075814" cy="504825"/>
            </a:xfrm>
            <a:custGeom>
              <a:avLst/>
              <a:gdLst/>
              <a:ahLst/>
              <a:cxnLst/>
              <a:rect l="l" t="t" r="r" b="b"/>
              <a:pathLst>
                <a:path w="2075814" h="504825">
                  <a:moveTo>
                    <a:pt x="2075688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2075688" y="504443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958845" y="5544413"/>
            <a:ext cx="162941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Calibri"/>
                <a:cs typeface="Calibri"/>
                <a:hlinkClick r:id="rId13" action="ppaction://hlinksldjump"/>
              </a:rPr>
              <a:t>Global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65" b="1">
                <a:latin typeface="Calibri"/>
                <a:cs typeface="Calibri"/>
                <a:hlinkClick r:id="rId13" action="ppaction://hlinksldjump"/>
              </a:rPr>
              <a:t>Forwarding,</a:t>
            </a:r>
            <a:r>
              <a:rPr dirty="0" sz="1400" spc="-40" b="1"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1400" spc="55" b="1">
                <a:latin typeface="Calibri"/>
                <a:cs typeface="Calibri"/>
                <a:hlinkClick r:id="rId13" action="ppaction://hlinksldjump"/>
              </a:rPr>
              <a:t>Freight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21011" y="4172711"/>
            <a:ext cx="2072640" cy="186537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9617964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5" action="ppaction://hlinksldjump"/>
              </a:rPr>
              <a:t>P&amp;P</a:t>
            </a:r>
            <a:r>
              <a:rPr dirty="0" sz="1400" spc="-20" b="1">
                <a:latin typeface="Calibri"/>
                <a:cs typeface="Calibri"/>
                <a:hlinkClick r:id="rId15" action="ppaction://hlinksldjump"/>
              </a:rPr>
              <a:t> </a:t>
            </a:r>
            <a:r>
              <a:rPr dirty="0" sz="1400" spc="45" b="1">
                <a:latin typeface="Calibri"/>
                <a:cs typeface="Calibri"/>
                <a:hlinkClick r:id="rId15" action="ppaction://hlinksldjump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1291" y="3610355"/>
            <a:ext cx="3133725" cy="38862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7683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605"/>
              </a:spcBef>
            </a:pPr>
            <a:r>
              <a:rPr dirty="0" sz="1350" spc="150" b="1">
                <a:latin typeface="Calibri"/>
                <a:cs typeface="Calibri"/>
              </a:rPr>
              <a:t>DIVISIONAL</a:t>
            </a:r>
            <a:r>
              <a:rPr dirty="0" sz="1350" spc="220" b="1">
                <a:latin typeface="Calibri"/>
                <a:cs typeface="Calibri"/>
              </a:rPr>
              <a:t> </a:t>
            </a:r>
            <a:r>
              <a:rPr dirty="0" sz="1350" spc="190" b="1">
                <a:latin typeface="Calibri"/>
                <a:cs typeface="Calibri"/>
              </a:rPr>
              <a:t>DEEP-</a:t>
            </a:r>
            <a:r>
              <a:rPr dirty="0" sz="1350" spc="130" b="1">
                <a:latin typeface="Calibri"/>
                <a:cs typeface="Calibri"/>
              </a:rPr>
              <a:t>DIVES: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058155" y="4172711"/>
            <a:ext cx="2075814" cy="1865630"/>
            <a:chOff x="5058155" y="4172711"/>
            <a:chExt cx="2075814" cy="1865630"/>
          </a:xfrm>
        </p:grpSpPr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8155" y="4172711"/>
              <a:ext cx="2075688" cy="185327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058155" y="5535167"/>
              <a:ext cx="2075814" cy="502920"/>
            </a:xfrm>
            <a:custGeom>
              <a:avLst/>
              <a:gdLst/>
              <a:ahLst/>
              <a:cxnLst/>
              <a:rect l="l" t="t" r="r" b="b"/>
              <a:pathLst>
                <a:path w="2075815" h="502920">
                  <a:moveTo>
                    <a:pt x="2075688" y="0"/>
                  </a:moveTo>
                  <a:lnTo>
                    <a:pt x="0" y="0"/>
                  </a:lnTo>
                  <a:lnTo>
                    <a:pt x="0" y="502919"/>
                  </a:lnTo>
                  <a:lnTo>
                    <a:pt x="2075688" y="502919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556250" y="5651703"/>
            <a:ext cx="1079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latin typeface="Calibri"/>
                <a:cs typeface="Calibri"/>
                <a:hlinkClick r:id="rId17" action="ppaction://hlinksldjump"/>
              </a:rPr>
              <a:t>Supply</a:t>
            </a:r>
            <a:r>
              <a:rPr dirty="0" sz="1400" spc="-25" b="1">
                <a:latin typeface="Calibri"/>
                <a:cs typeface="Calibri"/>
                <a:hlinkClick r:id="rId17" action="ppaction://hlinksldjump"/>
              </a:rPr>
              <a:t> </a:t>
            </a:r>
            <a:r>
              <a:rPr dirty="0" sz="1400" spc="50" b="1">
                <a:latin typeface="Calibri"/>
                <a:cs typeface="Calibri"/>
                <a:hlinkClick r:id="rId17" action="ppaction://hlinksldjump"/>
              </a:rPr>
              <a:t>Chain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399026" y="1463802"/>
            <a:ext cx="3453765" cy="2004060"/>
          </a:xfrm>
          <a:custGeom>
            <a:avLst/>
            <a:gdLst/>
            <a:ahLst/>
            <a:cxnLst/>
            <a:rect l="l" t="t" r="r" b="b"/>
            <a:pathLst>
              <a:path w="3453765" h="2004060">
                <a:moveTo>
                  <a:pt x="0" y="2004060"/>
                </a:moveTo>
                <a:lnTo>
                  <a:pt x="3453383" y="2004060"/>
                </a:lnTo>
                <a:lnTo>
                  <a:pt x="3453383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ln w="3492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693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4"/>
              <a:t>Executing</a:t>
            </a:r>
            <a:r>
              <a:rPr dirty="0" sz="2400" spc="-50"/>
              <a:t> </a:t>
            </a:r>
            <a:r>
              <a:rPr dirty="0" sz="2400" spc="75"/>
              <a:t>our</a:t>
            </a:r>
            <a:r>
              <a:rPr dirty="0" sz="2400" spc="-30"/>
              <a:t> </a:t>
            </a:r>
            <a:r>
              <a:rPr dirty="0" sz="2400" spc="110"/>
              <a:t>strategy</a:t>
            </a:r>
            <a:r>
              <a:rPr dirty="0" sz="2400" spc="-50"/>
              <a:t> </a:t>
            </a:r>
            <a:r>
              <a:rPr dirty="0" sz="2400" spc="90"/>
              <a:t>on</a:t>
            </a:r>
            <a:r>
              <a:rPr dirty="0" sz="2400" spc="-35"/>
              <a:t> </a:t>
            </a:r>
            <a:r>
              <a:rPr dirty="0" sz="2400" spc="70"/>
              <a:t>top</a:t>
            </a:r>
            <a:r>
              <a:rPr dirty="0" sz="2400" spc="-35"/>
              <a:t> </a:t>
            </a:r>
            <a:r>
              <a:rPr dirty="0" sz="2400" spc="80"/>
              <a:t>line</a:t>
            </a:r>
            <a:r>
              <a:rPr dirty="0" sz="2400" spc="-40"/>
              <a:t> </a:t>
            </a:r>
            <a:r>
              <a:rPr dirty="0" sz="2400" spc="85"/>
              <a:t>and</a:t>
            </a:r>
            <a:r>
              <a:rPr dirty="0" sz="2400" spc="-50"/>
              <a:t> </a:t>
            </a:r>
            <a:r>
              <a:rPr dirty="0" sz="2400" spc="75"/>
              <a:t>profitability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747772" y="1785229"/>
            <a:ext cx="5948680" cy="4006215"/>
            <a:chOff x="747772" y="1785229"/>
            <a:chExt cx="5948680" cy="40062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772" y="1785229"/>
              <a:ext cx="5771596" cy="40059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58868" y="3296412"/>
              <a:ext cx="1746885" cy="673735"/>
            </a:xfrm>
            <a:custGeom>
              <a:avLst/>
              <a:gdLst/>
              <a:ahLst/>
              <a:cxnLst/>
              <a:rect l="l" t="t" r="r" b="b"/>
              <a:pathLst>
                <a:path w="1746885" h="673735">
                  <a:moveTo>
                    <a:pt x="0" y="673607"/>
                  </a:moveTo>
                  <a:lnTo>
                    <a:pt x="1746504" y="673607"/>
                  </a:lnTo>
                  <a:lnTo>
                    <a:pt x="1746504" y="0"/>
                  </a:lnTo>
                  <a:lnTo>
                    <a:pt x="0" y="0"/>
                  </a:lnTo>
                  <a:lnTo>
                    <a:pt x="0" y="673607"/>
                  </a:lnTo>
                  <a:close/>
                </a:path>
              </a:pathLst>
            </a:custGeom>
            <a:ln w="1269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658868" y="3970020"/>
              <a:ext cx="1746885" cy="481965"/>
            </a:xfrm>
            <a:custGeom>
              <a:avLst/>
              <a:gdLst/>
              <a:ahLst/>
              <a:cxnLst/>
              <a:rect l="l" t="t" r="r" b="b"/>
              <a:pathLst>
                <a:path w="1746885" h="481964">
                  <a:moveTo>
                    <a:pt x="0" y="481583"/>
                  </a:moveTo>
                  <a:lnTo>
                    <a:pt x="1746504" y="481583"/>
                  </a:lnTo>
                  <a:lnTo>
                    <a:pt x="1746504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677405" y="2308098"/>
              <a:ext cx="0" cy="1440180"/>
            </a:xfrm>
            <a:custGeom>
              <a:avLst/>
              <a:gdLst/>
              <a:ahLst/>
              <a:cxnLst/>
              <a:rect l="l" t="t" r="r" b="b"/>
              <a:pathLst>
                <a:path w="0" h="1440179">
                  <a:moveTo>
                    <a:pt x="0" y="0"/>
                  </a:moveTo>
                  <a:lnTo>
                    <a:pt x="0" y="1440052"/>
                  </a:lnTo>
                </a:path>
              </a:pathLst>
            </a:custGeom>
            <a:ln w="381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08419" y="2342388"/>
              <a:ext cx="247650" cy="1005205"/>
            </a:xfrm>
            <a:custGeom>
              <a:avLst/>
              <a:gdLst/>
              <a:ahLst/>
              <a:cxnLst/>
              <a:rect l="l" t="t" r="r" b="b"/>
              <a:pathLst>
                <a:path w="247650" h="1005204">
                  <a:moveTo>
                    <a:pt x="0" y="1004951"/>
                  </a:moveTo>
                  <a:lnTo>
                    <a:pt x="247269" y="0"/>
                  </a:lnTo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63690" y="3998214"/>
              <a:ext cx="0" cy="1440180"/>
            </a:xfrm>
            <a:custGeom>
              <a:avLst/>
              <a:gdLst/>
              <a:ahLst/>
              <a:cxnLst/>
              <a:rect l="l" t="t" r="r" b="b"/>
              <a:pathLst>
                <a:path w="0" h="1440179">
                  <a:moveTo>
                    <a:pt x="0" y="0"/>
                  </a:moveTo>
                  <a:lnTo>
                    <a:pt x="0" y="1440053"/>
                  </a:lnTo>
                </a:path>
              </a:pathLst>
            </a:custGeom>
            <a:ln w="381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93180" y="4427220"/>
              <a:ext cx="255270" cy="1016000"/>
            </a:xfrm>
            <a:custGeom>
              <a:avLst/>
              <a:gdLst/>
              <a:ahLst/>
              <a:cxnLst/>
              <a:rect l="l" t="t" r="r" b="b"/>
              <a:pathLst>
                <a:path w="255270" h="1016000">
                  <a:moveTo>
                    <a:pt x="255270" y="1015618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9154668" y="3874007"/>
            <a:ext cx="2482850" cy="1440180"/>
          </a:xfrm>
          <a:custGeom>
            <a:avLst/>
            <a:gdLst/>
            <a:ahLst/>
            <a:cxnLst/>
            <a:rect l="l" t="t" r="r" b="b"/>
            <a:pathLst>
              <a:path w="2482850" h="1440179">
                <a:moveTo>
                  <a:pt x="2482596" y="0"/>
                </a:moveTo>
                <a:lnTo>
                  <a:pt x="0" y="0"/>
                </a:lnTo>
                <a:lnTo>
                  <a:pt x="0" y="1205484"/>
                </a:lnTo>
                <a:lnTo>
                  <a:pt x="0" y="1440180"/>
                </a:lnTo>
                <a:lnTo>
                  <a:pt x="2482596" y="1440180"/>
                </a:lnTo>
                <a:lnTo>
                  <a:pt x="2482596" y="1205484"/>
                </a:lnTo>
                <a:lnTo>
                  <a:pt x="2482596" y="0"/>
                </a:lnTo>
                <a:close/>
              </a:path>
            </a:pathLst>
          </a:custGeom>
          <a:solidFill>
            <a:srgbClr val="FDC5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9154668" y="2351532"/>
            <a:ext cx="2482850" cy="1440180"/>
          </a:xfrm>
          <a:custGeom>
            <a:avLst/>
            <a:gdLst/>
            <a:ahLst/>
            <a:cxnLst/>
            <a:rect l="l" t="t" r="r" b="b"/>
            <a:pathLst>
              <a:path w="2482850" h="1440179">
                <a:moveTo>
                  <a:pt x="2482596" y="0"/>
                </a:moveTo>
                <a:lnTo>
                  <a:pt x="0" y="0"/>
                </a:lnTo>
                <a:lnTo>
                  <a:pt x="0" y="1440180"/>
                </a:lnTo>
                <a:lnTo>
                  <a:pt x="2482596" y="1440180"/>
                </a:lnTo>
                <a:lnTo>
                  <a:pt x="2482596" y="0"/>
                </a:lnTo>
                <a:close/>
              </a:path>
            </a:pathLst>
          </a:custGeom>
          <a:solidFill>
            <a:srgbClr val="FFD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561068" y="4236567"/>
            <a:ext cx="1882139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2000" spc="114" b="1">
                <a:latin typeface="Calibri"/>
                <a:cs typeface="Calibri"/>
              </a:rPr>
              <a:t>PROFITABILITY </a:t>
            </a:r>
            <a:r>
              <a:rPr dirty="0" sz="2000" spc="130" b="1">
                <a:latin typeface="Calibri"/>
                <a:cs typeface="Calibri"/>
              </a:rPr>
              <a:t>ACCELERATORS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536938" y="2682935"/>
            <a:ext cx="1882139" cy="69596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000" spc="80" b="1">
                <a:latin typeface="Calibri"/>
                <a:cs typeface="Calibri"/>
              </a:rPr>
              <a:t>GROWTH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000" spc="125" b="1">
                <a:latin typeface="Calibri"/>
                <a:cs typeface="Calibri"/>
              </a:rPr>
              <a:t>ACCELERATORS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750811" y="4147820"/>
            <a:ext cx="215138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our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setup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for</a:t>
            </a:r>
            <a:r>
              <a:rPr dirty="0" sz="1400" spc="1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success</a:t>
            </a:r>
            <a:r>
              <a:rPr dirty="0" sz="1400" spc="60">
                <a:latin typeface="Calibri"/>
                <a:cs typeface="Calibri"/>
              </a:rPr>
              <a:t>, </a:t>
            </a:r>
            <a:r>
              <a:rPr dirty="0" sz="1400" spc="50">
                <a:latin typeface="Calibri"/>
                <a:cs typeface="Calibri"/>
              </a:rPr>
              <a:t>we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operate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30">
                <a:latin typeface="Calibri"/>
                <a:cs typeface="Calibri"/>
              </a:rPr>
              <a:t>more </a:t>
            </a:r>
            <a:r>
              <a:rPr dirty="0" sz="1400">
                <a:latin typeface="Calibri"/>
                <a:cs typeface="Calibri"/>
              </a:rPr>
              <a:t>efficiently,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leaner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50">
                <a:latin typeface="Calibri"/>
                <a:cs typeface="Calibri"/>
              </a:rPr>
              <a:t>more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flexibly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overall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profitability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756272" y="2417759"/>
            <a:ext cx="2077720" cy="1199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leveraging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growth </a:t>
            </a:r>
            <a:r>
              <a:rPr dirty="0" sz="1400" spc="50" b="1">
                <a:latin typeface="Calibri"/>
                <a:cs typeface="Calibri"/>
              </a:rPr>
              <a:t>opportunities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through </a:t>
            </a:r>
            <a:r>
              <a:rPr dirty="0" sz="1400">
                <a:latin typeface="Calibri"/>
                <a:cs typeface="Calibri"/>
              </a:rPr>
              <a:t>dedicated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initiatives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– </a:t>
            </a:r>
            <a:r>
              <a:rPr dirty="0" sz="1400" spc="65">
                <a:latin typeface="Calibri"/>
                <a:cs typeface="Calibri"/>
              </a:rPr>
              <a:t>group-</a:t>
            </a:r>
            <a:r>
              <a:rPr dirty="0" sz="1400">
                <a:latin typeface="Calibri"/>
                <a:cs typeface="Calibri"/>
              </a:rPr>
              <a:t>wide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a </a:t>
            </a:r>
            <a:r>
              <a:rPr dirty="0" sz="1400">
                <a:latin typeface="Calibri"/>
                <a:cs typeface="Calibri"/>
              </a:rPr>
              <a:t>divisional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894064" y="2799588"/>
            <a:ext cx="585470" cy="576580"/>
            <a:chOff x="8894064" y="2799588"/>
            <a:chExt cx="585470" cy="576580"/>
          </a:xfrm>
        </p:grpSpPr>
        <p:sp>
          <p:nvSpPr>
            <p:cNvPr id="18" name="object 18" descr=""/>
            <p:cNvSpPr/>
            <p:nvPr/>
          </p:nvSpPr>
          <p:spPr>
            <a:xfrm>
              <a:off x="8894064" y="2799588"/>
              <a:ext cx="585470" cy="576580"/>
            </a:xfrm>
            <a:custGeom>
              <a:avLst/>
              <a:gdLst/>
              <a:ahLst/>
              <a:cxnLst/>
              <a:rect l="l" t="t" r="r" b="b"/>
              <a:pathLst>
                <a:path w="585470" h="576579">
                  <a:moveTo>
                    <a:pt x="292607" y="0"/>
                  </a:moveTo>
                  <a:lnTo>
                    <a:pt x="230520" y="13604"/>
                  </a:lnTo>
                  <a:lnTo>
                    <a:pt x="189827" y="37879"/>
                  </a:lnTo>
                  <a:lnTo>
                    <a:pt x="140715" y="80263"/>
                  </a:lnTo>
                  <a:lnTo>
                    <a:pt x="81533" y="138557"/>
                  </a:lnTo>
                  <a:lnTo>
                    <a:pt x="38469" y="186880"/>
                  </a:lnTo>
                  <a:lnTo>
                    <a:pt x="13811" y="226917"/>
                  </a:lnTo>
                  <a:lnTo>
                    <a:pt x="0" y="288036"/>
                  </a:lnTo>
                  <a:lnTo>
                    <a:pt x="2631" y="315928"/>
                  </a:lnTo>
                  <a:lnTo>
                    <a:pt x="38469" y="389191"/>
                  </a:lnTo>
                  <a:lnTo>
                    <a:pt x="81533" y="437514"/>
                  </a:lnTo>
                  <a:lnTo>
                    <a:pt x="140715" y="495808"/>
                  </a:lnTo>
                  <a:lnTo>
                    <a:pt x="178401" y="529490"/>
                  </a:lnTo>
                  <a:lnTo>
                    <a:pt x="211121" y="552291"/>
                  </a:lnTo>
                  <a:lnTo>
                    <a:pt x="264286" y="573532"/>
                  </a:lnTo>
                  <a:lnTo>
                    <a:pt x="292734" y="576072"/>
                  </a:lnTo>
                  <a:lnTo>
                    <a:pt x="320928" y="573532"/>
                  </a:lnTo>
                  <a:lnTo>
                    <a:pt x="374094" y="552291"/>
                  </a:lnTo>
                  <a:lnTo>
                    <a:pt x="406814" y="529490"/>
                  </a:lnTo>
                  <a:lnTo>
                    <a:pt x="444500" y="495808"/>
                  </a:lnTo>
                  <a:lnTo>
                    <a:pt x="503681" y="437641"/>
                  </a:lnTo>
                  <a:lnTo>
                    <a:pt x="546746" y="389245"/>
                  </a:lnTo>
                  <a:lnTo>
                    <a:pt x="571404" y="349170"/>
                  </a:lnTo>
                  <a:lnTo>
                    <a:pt x="585215" y="288036"/>
                  </a:lnTo>
                  <a:lnTo>
                    <a:pt x="582584" y="260143"/>
                  </a:lnTo>
                  <a:lnTo>
                    <a:pt x="546746" y="186880"/>
                  </a:lnTo>
                  <a:lnTo>
                    <a:pt x="503681" y="138557"/>
                  </a:lnTo>
                  <a:lnTo>
                    <a:pt x="444500" y="80263"/>
                  </a:lnTo>
                  <a:lnTo>
                    <a:pt x="395388" y="37879"/>
                  </a:lnTo>
                  <a:lnTo>
                    <a:pt x="354695" y="13604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356" y="2851404"/>
              <a:ext cx="473964" cy="46786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8887968" y="4306823"/>
            <a:ext cx="2569845" cy="1312545"/>
            <a:chOff x="8887968" y="4306823"/>
            <a:chExt cx="2569845" cy="1312545"/>
          </a:xfrm>
        </p:grpSpPr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7968" y="4306823"/>
              <a:ext cx="573024" cy="57607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329928" y="5079491"/>
              <a:ext cx="2127885" cy="539750"/>
            </a:xfrm>
            <a:custGeom>
              <a:avLst/>
              <a:gdLst/>
              <a:ahLst/>
              <a:cxnLst/>
              <a:rect l="l" t="t" r="r" b="b"/>
              <a:pathLst>
                <a:path w="2127884" h="539750">
                  <a:moveTo>
                    <a:pt x="2127504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2127504" y="539495"/>
                  </a:lnTo>
                  <a:lnTo>
                    <a:pt x="2127504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423907" y="5171897"/>
            <a:ext cx="19538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“FIT</a:t>
            </a:r>
            <a:r>
              <a:rPr dirty="0" sz="2000" spc="-2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2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65" b="1">
                <a:solidFill>
                  <a:srgbClr val="FFFFFF"/>
                </a:solidFill>
                <a:latin typeface="Calibri"/>
                <a:cs typeface="Calibri"/>
              </a:rPr>
              <a:t>GROWTH”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169660" cy="6858000"/>
            <a:chOff x="0" y="0"/>
            <a:chExt cx="616966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169660" cy="6858000"/>
            </a:xfrm>
            <a:custGeom>
              <a:avLst/>
              <a:gdLst/>
              <a:ahLst/>
              <a:cxnLst/>
              <a:rect l="l" t="t" r="r" b="b"/>
              <a:pathLst>
                <a:path w="6169660" h="6858000">
                  <a:moveTo>
                    <a:pt x="61691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69152" y="6858000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6351" y="1540763"/>
              <a:ext cx="470915" cy="47091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50849" y="421386"/>
            <a:ext cx="19761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D30411"/>
                </a:solidFill>
                <a:latin typeface="Calibri"/>
                <a:cs typeface="Calibri"/>
              </a:rPr>
              <a:t>Management 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structure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92621" y="338150"/>
            <a:ext cx="4593590" cy="136715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2900"/>
              <a:t>WE</a:t>
            </a:r>
            <a:r>
              <a:rPr dirty="0" sz="2900" spc="-30"/>
              <a:t> </a:t>
            </a:r>
            <a:r>
              <a:rPr dirty="0" sz="2900" spc="80"/>
              <a:t>ARE</a:t>
            </a:r>
            <a:r>
              <a:rPr dirty="0" sz="2900" spc="-15"/>
              <a:t> </a:t>
            </a:r>
            <a:r>
              <a:rPr dirty="0" sz="2900"/>
              <a:t>PLANNING</a:t>
            </a:r>
            <a:r>
              <a:rPr dirty="0" sz="2900" spc="30"/>
              <a:t> </a:t>
            </a:r>
            <a:r>
              <a:rPr dirty="0" sz="2900"/>
              <a:t>TO</a:t>
            </a:r>
            <a:r>
              <a:rPr dirty="0" sz="2900" spc="-20"/>
              <a:t> </a:t>
            </a:r>
            <a:r>
              <a:rPr dirty="0" sz="2900" spc="-10"/>
              <a:t>ALIGN </a:t>
            </a:r>
            <a:r>
              <a:rPr dirty="0" sz="2900" spc="90"/>
              <a:t>LEGAL</a:t>
            </a:r>
            <a:r>
              <a:rPr dirty="0" sz="2900" spc="-114"/>
              <a:t> </a:t>
            </a:r>
            <a:r>
              <a:rPr dirty="0" sz="2900"/>
              <a:t>AND</a:t>
            </a:r>
            <a:r>
              <a:rPr dirty="0" sz="2900" spc="-105"/>
              <a:t> </a:t>
            </a:r>
            <a:r>
              <a:rPr dirty="0" sz="2900" spc="-10"/>
              <a:t>MANAGEMENT </a:t>
            </a:r>
            <a:r>
              <a:rPr dirty="0" sz="2900" spc="75"/>
              <a:t>STRUCTURE</a:t>
            </a:r>
            <a:endParaRPr sz="29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936" y="685800"/>
            <a:ext cx="2093976" cy="206349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401314" y="2789935"/>
            <a:ext cx="197231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6730" algn="l"/>
                <a:tab pos="860425" algn="l"/>
                <a:tab pos="1296035" algn="l"/>
                <a:tab pos="1762760" algn="l"/>
              </a:tabLst>
            </a:pPr>
            <a:r>
              <a:rPr dirty="0" sz="1300" spc="50">
                <a:latin typeface="Calibri"/>
                <a:cs typeface="Calibri"/>
              </a:rPr>
              <a:t>P&amp;P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35">
                <a:latin typeface="Calibri"/>
                <a:cs typeface="Calibri"/>
              </a:rPr>
              <a:t>eC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90">
                <a:latin typeface="Calibri"/>
                <a:cs typeface="Calibri"/>
              </a:rPr>
              <a:t>EXP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65">
                <a:latin typeface="Calibri"/>
                <a:cs typeface="Calibri"/>
              </a:rPr>
              <a:t>GFF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95">
                <a:latin typeface="Calibri"/>
                <a:cs typeface="Calibri"/>
              </a:rPr>
              <a:t>SC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3041" y="5931814"/>
            <a:ext cx="189230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78155" algn="l"/>
                <a:tab pos="826135" algn="l"/>
                <a:tab pos="1682114" algn="l"/>
              </a:tabLst>
            </a:pPr>
            <a:r>
              <a:rPr dirty="0" sz="1300" spc="45">
                <a:latin typeface="Calibri"/>
                <a:cs typeface="Calibri"/>
              </a:rPr>
              <a:t>P&amp;P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25">
                <a:latin typeface="Calibri"/>
                <a:cs typeface="Calibri"/>
              </a:rPr>
              <a:t>eC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114">
                <a:latin typeface="Calibri"/>
                <a:cs typeface="Calibri"/>
              </a:rPr>
              <a:t>EXP</a:t>
            </a:r>
            <a:r>
              <a:rPr dirty="0" sz="1300" spc="125">
                <a:latin typeface="Calibri"/>
                <a:cs typeface="Calibri"/>
              </a:rPr>
              <a:t>  </a:t>
            </a:r>
            <a:r>
              <a:rPr dirty="0" sz="1300" spc="65">
                <a:latin typeface="Calibri"/>
                <a:cs typeface="Calibri"/>
              </a:rPr>
              <a:t>GFF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85">
                <a:latin typeface="Calibri"/>
                <a:cs typeface="Calibri"/>
              </a:rPr>
              <a:t>SC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936" y="3878579"/>
            <a:ext cx="2093976" cy="206502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50849" y="3602177"/>
            <a:ext cx="1976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D30411"/>
                </a:solidFill>
                <a:latin typeface="Calibri"/>
                <a:cs typeface="Calibri"/>
              </a:rPr>
              <a:t>Management</a:t>
            </a:r>
            <a:r>
              <a:rPr dirty="0" sz="1600" spc="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structure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94328" y="421386"/>
            <a:ext cx="1320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D30411"/>
                </a:solidFill>
                <a:latin typeface="Calibri"/>
                <a:cs typeface="Calibri"/>
              </a:rPr>
              <a:t>Legal</a:t>
            </a:r>
            <a:r>
              <a:rPr dirty="0" sz="1600" spc="1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structure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94328" y="3602177"/>
            <a:ext cx="1321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D30411"/>
                </a:solidFill>
                <a:latin typeface="Calibri"/>
                <a:cs typeface="Calibri"/>
              </a:rPr>
              <a:t>Legal</a:t>
            </a:r>
            <a:r>
              <a:rPr dirty="0" sz="1600" spc="1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structure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46214" y="2469896"/>
            <a:ext cx="4526280" cy="16611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b="1">
                <a:latin typeface="Calibri"/>
                <a:cs typeface="Calibri"/>
              </a:rPr>
              <a:t>Reduction</a:t>
            </a:r>
            <a:r>
              <a:rPr dirty="0" sz="1700" spc="80" b="1">
                <a:latin typeface="Calibri"/>
                <a:cs typeface="Calibri"/>
              </a:rPr>
              <a:t> </a:t>
            </a:r>
            <a:r>
              <a:rPr dirty="0" sz="1700" b="1">
                <a:latin typeface="Calibri"/>
                <a:cs typeface="Calibri"/>
              </a:rPr>
              <a:t>of</a:t>
            </a:r>
            <a:r>
              <a:rPr dirty="0" sz="1700" spc="70" b="1">
                <a:latin typeface="Calibri"/>
                <a:cs typeface="Calibri"/>
              </a:rPr>
              <a:t> </a:t>
            </a:r>
            <a:r>
              <a:rPr dirty="0" sz="1700" spc="-10" b="1">
                <a:latin typeface="Calibri"/>
                <a:cs typeface="Calibri"/>
              </a:rPr>
              <a:t>complexity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2000"/>
              </a:lnSpc>
              <a:spcBef>
                <a:spcPts val="10"/>
              </a:spcBef>
            </a:pPr>
            <a:r>
              <a:rPr dirty="0" sz="1700" spc="50">
                <a:latin typeface="Calibri"/>
                <a:cs typeface="Calibri"/>
              </a:rPr>
              <a:t>Dedicated</a:t>
            </a:r>
            <a:r>
              <a:rPr dirty="0" sz="1700" spc="85">
                <a:latin typeface="Calibri"/>
                <a:cs typeface="Calibri"/>
              </a:rPr>
              <a:t> </a:t>
            </a:r>
            <a:r>
              <a:rPr dirty="0" sz="1700" spc="75">
                <a:latin typeface="Calibri"/>
                <a:cs typeface="Calibri"/>
              </a:rPr>
              <a:t>legal</a:t>
            </a:r>
            <a:r>
              <a:rPr dirty="0" sz="1700" spc="70">
                <a:latin typeface="Calibri"/>
                <a:cs typeface="Calibri"/>
              </a:rPr>
              <a:t> holding</a:t>
            </a:r>
            <a:r>
              <a:rPr dirty="0" sz="1700" spc="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entities</a:t>
            </a:r>
            <a:r>
              <a:rPr dirty="0" sz="1700" spc="85">
                <a:latin typeface="Calibri"/>
                <a:cs typeface="Calibri"/>
              </a:rPr>
              <a:t> </a:t>
            </a:r>
            <a:r>
              <a:rPr dirty="0" sz="1700" spc="50">
                <a:latin typeface="Calibri"/>
                <a:cs typeface="Calibri"/>
              </a:rPr>
              <a:t>for</a:t>
            </a:r>
            <a:r>
              <a:rPr dirty="0" sz="1700" spc="70">
                <a:latin typeface="Calibri"/>
                <a:cs typeface="Calibri"/>
              </a:rPr>
              <a:t> </a:t>
            </a:r>
            <a:r>
              <a:rPr dirty="0" sz="1700" spc="60">
                <a:latin typeface="Calibri"/>
                <a:cs typeface="Calibri"/>
              </a:rPr>
              <a:t>all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 spc="30">
                <a:latin typeface="Calibri"/>
                <a:cs typeface="Calibri"/>
              </a:rPr>
              <a:t>five </a:t>
            </a:r>
            <a:r>
              <a:rPr dirty="0" sz="1700" spc="60">
                <a:latin typeface="Calibri"/>
                <a:cs typeface="Calibri"/>
              </a:rPr>
              <a:t>operating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 spc="60">
                <a:latin typeface="Calibri"/>
                <a:cs typeface="Calibri"/>
              </a:rPr>
              <a:t>divisions</a:t>
            </a:r>
            <a:r>
              <a:rPr dirty="0" sz="1700" spc="30">
                <a:latin typeface="Calibri"/>
                <a:cs typeface="Calibri"/>
              </a:rPr>
              <a:t> </a:t>
            </a:r>
            <a:r>
              <a:rPr dirty="0" sz="1700" spc="65">
                <a:latin typeface="Calibri"/>
                <a:cs typeface="Calibri"/>
              </a:rPr>
              <a:t>and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 spc="50">
                <a:latin typeface="Calibri"/>
                <a:cs typeface="Calibri"/>
              </a:rPr>
              <a:t>allocation</a:t>
            </a:r>
            <a:r>
              <a:rPr dirty="0" sz="1700" spc="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35">
                <a:latin typeface="Calibri"/>
                <a:cs typeface="Calibri"/>
              </a:rPr>
              <a:t> all </a:t>
            </a:r>
            <a:r>
              <a:rPr dirty="0" sz="1700" spc="65">
                <a:latin typeface="Calibri"/>
                <a:cs typeface="Calibri"/>
              </a:rPr>
              <a:t>subsidiaries</a:t>
            </a:r>
            <a:r>
              <a:rPr dirty="0" sz="1700" spc="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40">
                <a:latin typeface="Calibri"/>
                <a:cs typeface="Calibri"/>
              </a:rPr>
              <a:t> </a:t>
            </a:r>
            <a:r>
              <a:rPr dirty="0" sz="1700" spc="55">
                <a:latin typeface="Calibri"/>
                <a:cs typeface="Calibri"/>
              </a:rPr>
              <a:t>respective</a:t>
            </a:r>
            <a:r>
              <a:rPr dirty="0" sz="1700" spc="75">
                <a:latin typeface="Calibri"/>
                <a:cs typeface="Calibri"/>
              </a:rPr>
              <a:t> </a:t>
            </a:r>
            <a:r>
              <a:rPr dirty="0" sz="1700" spc="55">
                <a:latin typeface="Calibri"/>
                <a:cs typeface="Calibri"/>
              </a:rPr>
              <a:t>divisional</a:t>
            </a:r>
            <a:r>
              <a:rPr dirty="0" sz="1700" spc="50">
                <a:latin typeface="Calibri"/>
                <a:cs typeface="Calibri"/>
              </a:rPr>
              <a:t> </a:t>
            </a:r>
            <a:r>
              <a:rPr dirty="0" sz="1700" spc="60">
                <a:latin typeface="Calibri"/>
                <a:cs typeface="Calibri"/>
              </a:rPr>
              <a:t>holding </a:t>
            </a:r>
            <a:r>
              <a:rPr dirty="0" sz="1700" spc="-10">
                <a:latin typeface="Calibri"/>
                <a:cs typeface="Calibri"/>
              </a:rPr>
              <a:t>entity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700" spc="75">
                <a:latin typeface="Calibri"/>
                <a:cs typeface="Calibri"/>
              </a:rPr>
              <a:t>Reduces</a:t>
            </a:r>
            <a:r>
              <a:rPr dirty="0" sz="1700" spc="40">
                <a:latin typeface="Calibri"/>
                <a:cs typeface="Calibri"/>
              </a:rPr>
              <a:t> </a:t>
            </a:r>
            <a:r>
              <a:rPr dirty="0" sz="1700" spc="50">
                <a:latin typeface="Calibri"/>
                <a:cs typeface="Calibri"/>
              </a:rPr>
              <a:t>interdivisional</a:t>
            </a:r>
            <a:r>
              <a:rPr dirty="0" sz="1700" spc="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entities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99478" y="4355719"/>
            <a:ext cx="4667250" cy="10820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b="1">
                <a:latin typeface="Calibri"/>
                <a:cs typeface="Calibri"/>
              </a:rPr>
              <a:t>Additional</a:t>
            </a:r>
            <a:r>
              <a:rPr dirty="0" sz="1700" spc="285" b="1">
                <a:latin typeface="Calibri"/>
                <a:cs typeface="Calibri"/>
              </a:rPr>
              <a:t> </a:t>
            </a:r>
            <a:r>
              <a:rPr dirty="0" sz="1700" b="1">
                <a:latin typeface="Calibri"/>
                <a:cs typeface="Calibri"/>
              </a:rPr>
              <a:t>divisional</a:t>
            </a:r>
            <a:r>
              <a:rPr dirty="0" sz="1700" spc="240" b="1">
                <a:latin typeface="Calibri"/>
                <a:cs typeface="Calibri"/>
              </a:rPr>
              <a:t> </a:t>
            </a:r>
            <a:r>
              <a:rPr dirty="0" sz="1700" spc="40" b="1">
                <a:latin typeface="Calibri"/>
                <a:cs typeface="Calibri"/>
              </a:rPr>
              <a:t>flexibility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15"/>
              </a:spcBef>
            </a:pPr>
            <a:r>
              <a:rPr dirty="0" sz="1700" spc="55">
                <a:latin typeface="Calibri"/>
                <a:cs typeface="Calibri"/>
              </a:rPr>
              <a:t>Simplification,</a:t>
            </a:r>
            <a:r>
              <a:rPr dirty="0" sz="1700" spc="9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e.g.,</a:t>
            </a:r>
            <a:r>
              <a:rPr dirty="0" sz="1700" spc="70">
                <a:latin typeface="Calibri"/>
                <a:cs typeface="Calibri"/>
              </a:rPr>
              <a:t> </a:t>
            </a:r>
            <a:r>
              <a:rPr dirty="0" sz="1700" spc="50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50">
                <a:latin typeface="Calibri"/>
                <a:cs typeface="Calibri"/>
              </a:rPr>
              <a:t> introduction</a:t>
            </a:r>
            <a:r>
              <a:rPr dirty="0" sz="1700" spc="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45">
                <a:latin typeface="Calibri"/>
                <a:cs typeface="Calibri"/>
              </a:rPr>
              <a:t> </a:t>
            </a:r>
            <a:r>
              <a:rPr dirty="0" sz="1700" spc="75">
                <a:latin typeface="Calibri"/>
                <a:cs typeface="Calibri"/>
              </a:rPr>
              <a:t>new</a:t>
            </a:r>
            <a:r>
              <a:rPr dirty="0" sz="1700" spc="55">
                <a:latin typeface="Calibri"/>
                <a:cs typeface="Calibri"/>
              </a:rPr>
              <a:t> IT </a:t>
            </a:r>
            <a:r>
              <a:rPr dirty="0" sz="1700" spc="85">
                <a:latin typeface="Calibri"/>
                <a:cs typeface="Calibri"/>
              </a:rPr>
              <a:t>systems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65">
                <a:latin typeface="Calibri"/>
                <a:cs typeface="Calibri"/>
              </a:rPr>
              <a:t>and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55">
                <a:latin typeface="Calibri"/>
                <a:cs typeface="Calibri"/>
              </a:rPr>
              <a:t>a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70">
                <a:latin typeface="Calibri"/>
                <a:cs typeface="Calibri"/>
              </a:rPr>
              <a:t>more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70">
                <a:latin typeface="Calibri"/>
                <a:cs typeface="Calibri"/>
              </a:rPr>
              <a:t>agile</a:t>
            </a:r>
            <a:r>
              <a:rPr dirty="0" sz="1700" spc="20">
                <a:latin typeface="Calibri"/>
                <a:cs typeface="Calibri"/>
              </a:rPr>
              <a:t> </a:t>
            </a:r>
            <a:r>
              <a:rPr dirty="0" sz="1700" spc="55">
                <a:latin typeface="Calibri"/>
                <a:cs typeface="Calibri"/>
              </a:rPr>
              <a:t>structure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35">
                <a:latin typeface="Calibri"/>
                <a:cs typeface="Calibri"/>
              </a:rPr>
              <a:t>exploit </a:t>
            </a:r>
            <a:r>
              <a:rPr dirty="0" sz="1700" spc="80">
                <a:latin typeface="Calibri"/>
                <a:cs typeface="Calibri"/>
              </a:rPr>
              <a:t>growth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40">
                <a:latin typeface="Calibri"/>
                <a:cs typeface="Calibri"/>
              </a:rPr>
              <a:t>opportunities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2428" y="2569464"/>
            <a:ext cx="443483" cy="44348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48044" y="4448555"/>
            <a:ext cx="443483" cy="441960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4572" y="751331"/>
            <a:ext cx="4713605" cy="2735580"/>
            <a:chOff x="4572" y="751331"/>
            <a:chExt cx="4713605" cy="2735580"/>
          </a:xfrm>
        </p:grpSpPr>
        <p:sp>
          <p:nvSpPr>
            <p:cNvPr id="19" name="object 19" descr=""/>
            <p:cNvSpPr/>
            <p:nvPr/>
          </p:nvSpPr>
          <p:spPr>
            <a:xfrm>
              <a:off x="1285367" y="3208781"/>
              <a:ext cx="3432810" cy="278130"/>
            </a:xfrm>
            <a:custGeom>
              <a:avLst/>
              <a:gdLst/>
              <a:ahLst/>
              <a:cxnLst/>
              <a:rect l="l" t="t" r="r" b="b"/>
              <a:pathLst>
                <a:path w="3432810" h="278129">
                  <a:moveTo>
                    <a:pt x="548640" y="0"/>
                  </a:moveTo>
                  <a:lnTo>
                    <a:pt x="365887" y="2032"/>
                  </a:lnTo>
                  <a:lnTo>
                    <a:pt x="275463" y="94615"/>
                  </a:lnTo>
                  <a:lnTo>
                    <a:pt x="182880" y="4064"/>
                  </a:lnTo>
                  <a:lnTo>
                    <a:pt x="0" y="6223"/>
                  </a:lnTo>
                  <a:lnTo>
                    <a:pt x="277622" y="277368"/>
                  </a:lnTo>
                  <a:lnTo>
                    <a:pt x="548640" y="0"/>
                  </a:lnTo>
                  <a:close/>
                </a:path>
                <a:path w="3432810" h="278129">
                  <a:moveTo>
                    <a:pt x="3432683" y="762"/>
                  </a:moveTo>
                  <a:lnTo>
                    <a:pt x="3249930" y="2794"/>
                  </a:lnTo>
                  <a:lnTo>
                    <a:pt x="3159506" y="95377"/>
                  </a:lnTo>
                  <a:lnTo>
                    <a:pt x="3066923" y="4953"/>
                  </a:lnTo>
                  <a:lnTo>
                    <a:pt x="2884043" y="6985"/>
                  </a:lnTo>
                  <a:lnTo>
                    <a:pt x="3161665" y="278130"/>
                  </a:lnTo>
                  <a:lnTo>
                    <a:pt x="3432683" y="76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572" y="751331"/>
              <a:ext cx="384175" cy="1899285"/>
            </a:xfrm>
            <a:custGeom>
              <a:avLst/>
              <a:gdLst/>
              <a:ahLst/>
              <a:cxnLst/>
              <a:rect l="l" t="t" r="r" b="b"/>
              <a:pathLst>
                <a:path w="384175" h="1899285">
                  <a:moveTo>
                    <a:pt x="384048" y="0"/>
                  </a:moveTo>
                  <a:lnTo>
                    <a:pt x="0" y="0"/>
                  </a:lnTo>
                  <a:lnTo>
                    <a:pt x="0" y="1898904"/>
                  </a:lnTo>
                  <a:lnTo>
                    <a:pt x="384048" y="1898904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5700" y="918168"/>
            <a:ext cx="277495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spc="105" b="1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dirty="0" sz="16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95" b="1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572" y="4011167"/>
            <a:ext cx="384175" cy="1897380"/>
          </a:xfrm>
          <a:custGeom>
            <a:avLst/>
            <a:gdLst/>
            <a:ahLst/>
            <a:cxnLst/>
            <a:rect l="l" t="t" r="r" b="b"/>
            <a:pathLst>
              <a:path w="384175" h="1897379">
                <a:moveTo>
                  <a:pt x="384048" y="0"/>
                </a:moveTo>
                <a:lnTo>
                  <a:pt x="0" y="0"/>
                </a:lnTo>
                <a:lnTo>
                  <a:pt x="0" y="1897380"/>
                </a:lnTo>
                <a:lnTo>
                  <a:pt x="384048" y="1897380"/>
                </a:lnTo>
                <a:lnTo>
                  <a:pt x="384048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5700" y="4258570"/>
            <a:ext cx="277495" cy="14065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spc="90" b="1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105" b="1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1687" y="4762500"/>
            <a:ext cx="2173605" cy="342900"/>
          </a:xfrm>
          <a:prstGeom prst="rect">
            <a:avLst/>
          </a:prstGeom>
          <a:solidFill>
            <a:srgbClr val="FFFFFF">
              <a:alpha val="69018"/>
            </a:srgbClr>
          </a:solidFill>
        </p:spPr>
        <p:txBody>
          <a:bodyPr wrap="square" lIns="0" tIns="5080" rIns="0" bIns="0" rtlCol="0" vert="horz">
            <a:spAutoFit/>
          </a:bodyPr>
          <a:lstStyle/>
          <a:p>
            <a:pPr marL="514350">
              <a:lnSpc>
                <a:spcPct val="100000"/>
              </a:lnSpc>
              <a:spcBef>
                <a:spcPts val="40"/>
              </a:spcBef>
            </a:pPr>
            <a:r>
              <a:rPr dirty="0" sz="1850" spc="90" b="1">
                <a:latin typeface="Calibri"/>
                <a:cs typeface="Calibri"/>
              </a:rPr>
              <a:t>No</a:t>
            </a:r>
            <a:r>
              <a:rPr dirty="0" sz="1850" spc="-65" b="1">
                <a:latin typeface="Calibri"/>
                <a:cs typeface="Calibri"/>
              </a:rPr>
              <a:t> </a:t>
            </a:r>
            <a:r>
              <a:rPr dirty="0" sz="1850" spc="95" b="1">
                <a:latin typeface="Calibri"/>
                <a:cs typeface="Calibri"/>
              </a:rPr>
              <a:t>changes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869438" y="4683378"/>
            <a:ext cx="346075" cy="67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400" b="1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352800" y="714755"/>
            <a:ext cx="2098675" cy="5234940"/>
            <a:chOff x="3352800" y="714755"/>
            <a:chExt cx="2098675" cy="5234940"/>
          </a:xfrm>
        </p:grpSpPr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3886200"/>
              <a:ext cx="2095500" cy="206349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5659" y="714755"/>
              <a:ext cx="2075688" cy="202692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3365372" y="6005880"/>
            <a:ext cx="197231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6730" algn="l"/>
                <a:tab pos="861060" algn="l"/>
                <a:tab pos="1296035" algn="l"/>
                <a:tab pos="1762760" algn="l"/>
              </a:tabLst>
            </a:pPr>
            <a:r>
              <a:rPr dirty="0" sz="1300" spc="50">
                <a:latin typeface="Calibri"/>
                <a:cs typeface="Calibri"/>
              </a:rPr>
              <a:t>P&amp;P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35">
                <a:latin typeface="Calibri"/>
                <a:cs typeface="Calibri"/>
              </a:rPr>
              <a:t>eC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90">
                <a:latin typeface="Calibri"/>
                <a:cs typeface="Calibri"/>
              </a:rPr>
              <a:t>EXP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65">
                <a:latin typeface="Calibri"/>
                <a:cs typeface="Calibri"/>
              </a:rPr>
              <a:t>GFF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95">
                <a:latin typeface="Calibri"/>
                <a:cs typeface="Calibri"/>
              </a:rPr>
              <a:t>SC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30" name="object 30" descr=""/>
          <p:cNvSpPr txBox="1"/>
          <p:nvPr/>
        </p:nvSpPr>
        <p:spPr>
          <a:xfrm>
            <a:off x="674319" y="2815844"/>
            <a:ext cx="33909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50">
                <a:latin typeface="Calibri"/>
                <a:cs typeface="Calibri"/>
              </a:rPr>
              <a:t>P&amp;P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13458" y="2815844"/>
            <a:ext cx="112395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7675" algn="l"/>
                <a:tab pos="914400" algn="l"/>
              </a:tabLst>
            </a:pPr>
            <a:r>
              <a:rPr dirty="0" sz="1300" spc="90">
                <a:latin typeface="Calibri"/>
                <a:cs typeface="Calibri"/>
              </a:rPr>
              <a:t>EXP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65">
                <a:latin typeface="Calibri"/>
                <a:cs typeface="Calibri"/>
              </a:rPr>
              <a:t>GFF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85">
                <a:latin typeface="Calibri"/>
                <a:cs typeface="Calibri"/>
              </a:rPr>
              <a:t>SC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68400" y="2806445"/>
            <a:ext cx="21336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35">
                <a:latin typeface="Calibri"/>
                <a:cs typeface="Calibri"/>
              </a:rPr>
              <a:t>eC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752" y="1534667"/>
            <a:ext cx="8080248" cy="47076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930900" y="4138929"/>
            <a:ext cx="1170305" cy="1340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5560" marR="8890" indent="-127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latin typeface="Calibri"/>
                <a:cs typeface="Calibri"/>
              </a:rPr>
              <a:t>Global </a:t>
            </a:r>
            <a:r>
              <a:rPr dirty="0" sz="1600" spc="55" b="1">
                <a:latin typeface="Calibri"/>
                <a:cs typeface="Calibri"/>
              </a:rPr>
              <a:t>Forwarding, </a:t>
            </a:r>
            <a:r>
              <a:rPr dirty="0" sz="1600" spc="65" b="1">
                <a:latin typeface="Calibri"/>
                <a:cs typeface="Calibri"/>
              </a:rPr>
              <a:t>Freight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dirty="0" sz="1600">
                <a:latin typeface="Calibri"/>
                <a:cs typeface="Calibri"/>
              </a:rPr>
              <a:t>Above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global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600" spc="70">
                <a:latin typeface="Calibri"/>
                <a:cs typeface="Calibri"/>
              </a:rPr>
              <a:t>GDP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506" y="418287"/>
            <a:ext cx="3376929" cy="92075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dirty="0" sz="2900" spc="80"/>
              <a:t>DHL</a:t>
            </a:r>
            <a:r>
              <a:rPr dirty="0" sz="2900" spc="-90"/>
              <a:t> </a:t>
            </a:r>
            <a:r>
              <a:rPr dirty="0" sz="2900"/>
              <a:t>GROUP</a:t>
            </a:r>
            <a:r>
              <a:rPr dirty="0" sz="2900" spc="-70"/>
              <a:t> </a:t>
            </a:r>
            <a:r>
              <a:rPr dirty="0" sz="2900" spc="155"/>
              <a:t>BY</a:t>
            </a:r>
            <a:r>
              <a:rPr dirty="0" sz="2900" spc="-100"/>
              <a:t> </a:t>
            </a:r>
            <a:r>
              <a:rPr dirty="0" sz="2900" spc="70"/>
              <a:t>2030: </a:t>
            </a:r>
            <a:r>
              <a:rPr dirty="0" sz="2900" spc="85"/>
              <a:t>TOPLINE</a:t>
            </a:r>
            <a:r>
              <a:rPr dirty="0" sz="2900" spc="-75"/>
              <a:t> </a:t>
            </a:r>
            <a:r>
              <a:rPr dirty="0" sz="2900" spc="-10"/>
              <a:t>GROWTH</a:t>
            </a:r>
            <a:endParaRPr sz="2900"/>
          </a:p>
        </p:txBody>
      </p:sp>
      <p:sp>
        <p:nvSpPr>
          <p:cNvPr id="5" name="object 5" descr=""/>
          <p:cNvSpPr txBox="1"/>
          <p:nvPr/>
        </p:nvSpPr>
        <p:spPr>
          <a:xfrm>
            <a:off x="423773" y="1717293"/>
            <a:ext cx="1753870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b="1">
                <a:solidFill>
                  <a:srgbClr val="D30411"/>
                </a:solidFill>
                <a:latin typeface="Calibri"/>
                <a:cs typeface="Calibri"/>
              </a:rPr>
              <a:t>Growth</a:t>
            </a:r>
            <a:r>
              <a:rPr dirty="0" sz="21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100" spc="50" b="1">
                <a:solidFill>
                  <a:srgbClr val="D30411"/>
                </a:solidFill>
                <a:latin typeface="Calibri"/>
                <a:cs typeface="Calibri"/>
              </a:rPr>
              <a:t>drivers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67554" y="4155694"/>
            <a:ext cx="7531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85" b="1">
                <a:latin typeface="Calibri"/>
                <a:cs typeface="Calibri"/>
              </a:rPr>
              <a:t>Express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16984" y="4921377"/>
            <a:ext cx="125412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Above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market </a:t>
            </a:r>
            <a:r>
              <a:rPr dirty="0" sz="1600" spc="55">
                <a:latin typeface="Calibri"/>
                <a:cs typeface="Calibri"/>
              </a:rPr>
              <a:t>growth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of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600" spc="110">
                <a:latin typeface="Calibri"/>
                <a:cs typeface="Calibri"/>
              </a:rPr>
              <a:t>4-</a:t>
            </a:r>
            <a:r>
              <a:rPr dirty="0" sz="1600" spc="-25">
                <a:latin typeface="Calibri"/>
                <a:cs typeface="Calibri"/>
              </a:rPr>
              <a:t>5%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59351" y="1743837"/>
            <a:ext cx="2075180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b="1">
                <a:solidFill>
                  <a:srgbClr val="D30411"/>
                </a:solidFill>
                <a:latin typeface="Calibri"/>
                <a:cs typeface="Calibri"/>
              </a:rPr>
              <a:t>Growth</a:t>
            </a:r>
            <a:r>
              <a:rPr dirty="0" sz="21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100" spc="-10" b="1">
                <a:solidFill>
                  <a:srgbClr val="D30411"/>
                </a:solidFill>
                <a:latin typeface="Calibri"/>
                <a:cs typeface="Calibri"/>
              </a:rPr>
              <a:t>trajectory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68485" y="4155694"/>
            <a:ext cx="1120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latin typeface="Calibri"/>
                <a:cs typeface="Calibri"/>
              </a:rPr>
              <a:t>eCommerce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26093" y="4932679"/>
            <a:ext cx="89154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Above market </a:t>
            </a:r>
            <a:r>
              <a:rPr dirty="0" sz="1600" spc="55">
                <a:latin typeface="Calibri"/>
                <a:cs typeface="Calibri"/>
              </a:rPr>
              <a:t>growth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of </a:t>
            </a:r>
            <a:r>
              <a:rPr dirty="0" sz="1600" spc="110">
                <a:latin typeface="Calibri"/>
                <a:cs typeface="Calibri"/>
              </a:rPr>
              <a:t>6-</a:t>
            </a:r>
            <a:r>
              <a:rPr dirty="0" sz="1600" spc="-25">
                <a:latin typeface="Calibri"/>
                <a:cs typeface="Calibri"/>
              </a:rPr>
              <a:t>8%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98485" y="4138929"/>
            <a:ext cx="6629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dirty="0" sz="1600" spc="75" b="1">
                <a:latin typeface="Calibri"/>
                <a:cs typeface="Calibri"/>
              </a:rPr>
              <a:t>Supply </a:t>
            </a:r>
            <a:r>
              <a:rPr dirty="0" sz="1600" spc="55" b="1">
                <a:latin typeface="Calibri"/>
                <a:cs typeface="Calibri"/>
              </a:rPr>
              <a:t>Chain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00568" y="4931790"/>
            <a:ext cx="89217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Above market </a:t>
            </a:r>
            <a:r>
              <a:rPr dirty="0" sz="1600" spc="55">
                <a:latin typeface="Calibri"/>
                <a:cs typeface="Calibri"/>
              </a:rPr>
              <a:t>growth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of </a:t>
            </a:r>
            <a:r>
              <a:rPr dirty="0" sz="1600" spc="110">
                <a:latin typeface="Calibri"/>
                <a:cs typeface="Calibri"/>
              </a:rPr>
              <a:t>4-</a:t>
            </a:r>
            <a:r>
              <a:rPr dirty="0" sz="1600" spc="-25">
                <a:latin typeface="Calibri"/>
                <a:cs typeface="Calibri"/>
              </a:rPr>
              <a:t>6%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91545" y="4138929"/>
            <a:ext cx="12274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95"/>
              </a:spcBef>
            </a:pPr>
            <a:r>
              <a:rPr dirty="0" sz="1600" spc="75" b="1">
                <a:latin typeface="Calibri"/>
                <a:cs typeface="Calibri"/>
              </a:rPr>
              <a:t>Post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80" b="1">
                <a:latin typeface="Calibri"/>
                <a:cs typeface="Calibri"/>
              </a:rPr>
              <a:t>&amp;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Parcel </a:t>
            </a:r>
            <a:r>
              <a:rPr dirty="0" sz="1600" spc="50" b="1">
                <a:latin typeface="Calibri"/>
                <a:cs typeface="Calibri"/>
              </a:rPr>
              <a:t>Germany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475721" y="4947920"/>
            <a:ext cx="155702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762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Mid-</a:t>
            </a:r>
            <a:r>
              <a:rPr dirty="0" sz="1600" spc="65">
                <a:latin typeface="Calibri"/>
                <a:cs typeface="Calibri"/>
              </a:rPr>
              <a:t>single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digit </a:t>
            </a:r>
            <a:r>
              <a:rPr dirty="0" sz="1600">
                <a:latin typeface="Calibri"/>
                <a:cs typeface="Calibri"/>
              </a:rPr>
              <a:t>decline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letters; </a:t>
            </a:r>
            <a:r>
              <a:rPr dirty="0" sz="1600">
                <a:latin typeface="Calibri"/>
                <a:cs typeface="Calibri"/>
              </a:rPr>
              <a:t>Mid-</a:t>
            </a:r>
            <a:r>
              <a:rPr dirty="0" sz="1600" spc="65">
                <a:latin typeface="Calibri"/>
                <a:cs typeface="Calibri"/>
              </a:rPr>
              <a:t>single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digit </a:t>
            </a:r>
            <a:r>
              <a:rPr dirty="0" sz="1600" spc="55">
                <a:latin typeface="Calibri"/>
                <a:cs typeface="Calibri"/>
              </a:rPr>
              <a:t>growth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40">
                <a:latin typeface="Calibri"/>
                <a:cs typeface="Calibri"/>
              </a:rPr>
              <a:t>parcels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387" y="2491739"/>
            <a:ext cx="3360420" cy="3354324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4831079" y="966216"/>
            <a:ext cx="6586855" cy="2827020"/>
            <a:chOff x="4831079" y="966216"/>
            <a:chExt cx="6586855" cy="2827020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79" y="1522476"/>
              <a:ext cx="6586728" cy="22707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03" y="966216"/>
              <a:ext cx="2496311" cy="251155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163" y="1671828"/>
              <a:ext cx="1964435" cy="163677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763511" y="992124"/>
              <a:ext cx="2394585" cy="2409825"/>
            </a:xfrm>
            <a:custGeom>
              <a:avLst/>
              <a:gdLst/>
              <a:ahLst/>
              <a:cxnLst/>
              <a:rect l="l" t="t" r="r" b="b"/>
              <a:pathLst>
                <a:path w="2394584" h="2409825">
                  <a:moveTo>
                    <a:pt x="1197102" y="0"/>
                  </a:moveTo>
                  <a:lnTo>
                    <a:pt x="1167991" y="598"/>
                  </a:lnTo>
                  <a:lnTo>
                    <a:pt x="1137628" y="2650"/>
                  </a:lnTo>
                  <a:lnTo>
                    <a:pt x="1072679" y="12645"/>
                  </a:lnTo>
                  <a:lnTo>
                    <a:pt x="1001316" y="33048"/>
                  </a:lnTo>
                  <a:lnTo>
                    <a:pt x="962937" y="48109"/>
                  </a:lnTo>
                  <a:lnTo>
                    <a:pt x="922604" y="66921"/>
                  </a:lnTo>
                  <a:lnTo>
                    <a:pt x="880198" y="89867"/>
                  </a:lnTo>
                  <a:lnTo>
                    <a:pt x="835603" y="117329"/>
                  </a:lnTo>
                  <a:lnTo>
                    <a:pt x="788702" y="149690"/>
                  </a:lnTo>
                  <a:lnTo>
                    <a:pt x="739377" y="187334"/>
                  </a:lnTo>
                  <a:lnTo>
                    <a:pt x="687512" y="230642"/>
                  </a:lnTo>
                  <a:lnTo>
                    <a:pt x="632989" y="279999"/>
                  </a:lnTo>
                  <a:lnTo>
                    <a:pt x="575691" y="335788"/>
                  </a:lnTo>
                  <a:lnTo>
                    <a:pt x="333629" y="579374"/>
                  </a:lnTo>
                  <a:lnTo>
                    <a:pt x="278200" y="637043"/>
                  </a:lnTo>
                  <a:lnTo>
                    <a:pt x="229161" y="691917"/>
                  </a:lnTo>
                  <a:lnTo>
                    <a:pt x="186131" y="744116"/>
                  </a:lnTo>
                  <a:lnTo>
                    <a:pt x="148729" y="793756"/>
                  </a:lnTo>
                  <a:lnTo>
                    <a:pt x="116576" y="840956"/>
                  </a:lnTo>
                  <a:lnTo>
                    <a:pt x="89291" y="885834"/>
                  </a:lnTo>
                  <a:lnTo>
                    <a:pt x="66493" y="928507"/>
                  </a:lnTo>
                  <a:lnTo>
                    <a:pt x="47801" y="969095"/>
                  </a:lnTo>
                  <a:lnTo>
                    <a:pt x="32837" y="1007715"/>
                  </a:lnTo>
                  <a:lnTo>
                    <a:pt x="21218" y="1044485"/>
                  </a:lnTo>
                  <a:lnTo>
                    <a:pt x="6497" y="1112948"/>
                  </a:lnTo>
                  <a:lnTo>
                    <a:pt x="595" y="1175429"/>
                  </a:lnTo>
                  <a:lnTo>
                    <a:pt x="0" y="1204722"/>
                  </a:lnTo>
                  <a:lnTo>
                    <a:pt x="595" y="1234014"/>
                  </a:lnTo>
                  <a:lnTo>
                    <a:pt x="6497" y="1296495"/>
                  </a:lnTo>
                  <a:lnTo>
                    <a:pt x="21218" y="1364958"/>
                  </a:lnTo>
                  <a:lnTo>
                    <a:pt x="32837" y="1401728"/>
                  </a:lnTo>
                  <a:lnTo>
                    <a:pt x="47801" y="1440348"/>
                  </a:lnTo>
                  <a:lnTo>
                    <a:pt x="66493" y="1480936"/>
                  </a:lnTo>
                  <a:lnTo>
                    <a:pt x="89291" y="1523609"/>
                  </a:lnTo>
                  <a:lnTo>
                    <a:pt x="116576" y="1568487"/>
                  </a:lnTo>
                  <a:lnTo>
                    <a:pt x="148729" y="1615687"/>
                  </a:lnTo>
                  <a:lnTo>
                    <a:pt x="186131" y="1665327"/>
                  </a:lnTo>
                  <a:lnTo>
                    <a:pt x="229161" y="1717526"/>
                  </a:lnTo>
                  <a:lnTo>
                    <a:pt x="278200" y="1772400"/>
                  </a:lnTo>
                  <a:lnTo>
                    <a:pt x="333629" y="1830070"/>
                  </a:lnTo>
                  <a:lnTo>
                    <a:pt x="575691" y="2073655"/>
                  </a:lnTo>
                  <a:lnTo>
                    <a:pt x="632989" y="2129444"/>
                  </a:lnTo>
                  <a:lnTo>
                    <a:pt x="687512" y="2178801"/>
                  </a:lnTo>
                  <a:lnTo>
                    <a:pt x="739377" y="2222109"/>
                  </a:lnTo>
                  <a:lnTo>
                    <a:pt x="788702" y="2259753"/>
                  </a:lnTo>
                  <a:lnTo>
                    <a:pt x="835603" y="2292114"/>
                  </a:lnTo>
                  <a:lnTo>
                    <a:pt x="880198" y="2319576"/>
                  </a:lnTo>
                  <a:lnTo>
                    <a:pt x="922604" y="2342522"/>
                  </a:lnTo>
                  <a:lnTo>
                    <a:pt x="962937" y="2361334"/>
                  </a:lnTo>
                  <a:lnTo>
                    <a:pt x="1001316" y="2376395"/>
                  </a:lnTo>
                  <a:lnTo>
                    <a:pt x="1037858" y="2388089"/>
                  </a:lnTo>
                  <a:lnTo>
                    <a:pt x="1105896" y="2402905"/>
                  </a:lnTo>
                  <a:lnTo>
                    <a:pt x="1167991" y="2408845"/>
                  </a:lnTo>
                  <a:lnTo>
                    <a:pt x="1197102" y="2409443"/>
                  </a:lnTo>
                  <a:lnTo>
                    <a:pt x="1226212" y="2408845"/>
                  </a:lnTo>
                  <a:lnTo>
                    <a:pt x="1288307" y="2402905"/>
                  </a:lnTo>
                  <a:lnTo>
                    <a:pt x="1356345" y="2388089"/>
                  </a:lnTo>
                  <a:lnTo>
                    <a:pt x="1392887" y="2376395"/>
                  </a:lnTo>
                  <a:lnTo>
                    <a:pt x="1431266" y="2361334"/>
                  </a:lnTo>
                  <a:lnTo>
                    <a:pt x="1471599" y="2342522"/>
                  </a:lnTo>
                  <a:lnTo>
                    <a:pt x="1514005" y="2319576"/>
                  </a:lnTo>
                  <a:lnTo>
                    <a:pt x="1558600" y="2292114"/>
                  </a:lnTo>
                  <a:lnTo>
                    <a:pt x="1605501" y="2259753"/>
                  </a:lnTo>
                  <a:lnTo>
                    <a:pt x="1654826" y="2222109"/>
                  </a:lnTo>
                  <a:lnTo>
                    <a:pt x="1706691" y="2178801"/>
                  </a:lnTo>
                  <a:lnTo>
                    <a:pt x="1761214" y="2129444"/>
                  </a:lnTo>
                  <a:lnTo>
                    <a:pt x="1818513" y="2073655"/>
                  </a:lnTo>
                  <a:lnTo>
                    <a:pt x="2060575" y="1830070"/>
                  </a:lnTo>
                  <a:lnTo>
                    <a:pt x="2116003" y="1772400"/>
                  </a:lnTo>
                  <a:lnTo>
                    <a:pt x="2165042" y="1717526"/>
                  </a:lnTo>
                  <a:lnTo>
                    <a:pt x="2208072" y="1665327"/>
                  </a:lnTo>
                  <a:lnTo>
                    <a:pt x="2245474" y="1615687"/>
                  </a:lnTo>
                  <a:lnTo>
                    <a:pt x="2277627" y="1568487"/>
                  </a:lnTo>
                  <a:lnTo>
                    <a:pt x="2304912" y="1523609"/>
                  </a:lnTo>
                  <a:lnTo>
                    <a:pt x="2327710" y="1480936"/>
                  </a:lnTo>
                  <a:lnTo>
                    <a:pt x="2346402" y="1440348"/>
                  </a:lnTo>
                  <a:lnTo>
                    <a:pt x="2361366" y="1401728"/>
                  </a:lnTo>
                  <a:lnTo>
                    <a:pt x="2372985" y="1364958"/>
                  </a:lnTo>
                  <a:lnTo>
                    <a:pt x="2387706" y="1296495"/>
                  </a:lnTo>
                  <a:lnTo>
                    <a:pt x="2393608" y="1234014"/>
                  </a:lnTo>
                  <a:lnTo>
                    <a:pt x="2394204" y="1204722"/>
                  </a:lnTo>
                  <a:lnTo>
                    <a:pt x="2393608" y="1175429"/>
                  </a:lnTo>
                  <a:lnTo>
                    <a:pt x="2387706" y="1112948"/>
                  </a:lnTo>
                  <a:lnTo>
                    <a:pt x="2372985" y="1044485"/>
                  </a:lnTo>
                  <a:lnTo>
                    <a:pt x="2361366" y="1007715"/>
                  </a:lnTo>
                  <a:lnTo>
                    <a:pt x="2346402" y="969095"/>
                  </a:lnTo>
                  <a:lnTo>
                    <a:pt x="2327710" y="928507"/>
                  </a:lnTo>
                  <a:lnTo>
                    <a:pt x="2304912" y="885834"/>
                  </a:lnTo>
                  <a:lnTo>
                    <a:pt x="2277627" y="840956"/>
                  </a:lnTo>
                  <a:lnTo>
                    <a:pt x="2245474" y="793756"/>
                  </a:lnTo>
                  <a:lnTo>
                    <a:pt x="2208072" y="744116"/>
                  </a:lnTo>
                  <a:lnTo>
                    <a:pt x="2165042" y="691917"/>
                  </a:lnTo>
                  <a:lnTo>
                    <a:pt x="2116003" y="637043"/>
                  </a:lnTo>
                  <a:lnTo>
                    <a:pt x="2060575" y="579374"/>
                  </a:lnTo>
                  <a:lnTo>
                    <a:pt x="1818513" y="335788"/>
                  </a:lnTo>
                  <a:lnTo>
                    <a:pt x="1761214" y="279999"/>
                  </a:lnTo>
                  <a:lnTo>
                    <a:pt x="1706691" y="230642"/>
                  </a:lnTo>
                  <a:lnTo>
                    <a:pt x="1654826" y="187334"/>
                  </a:lnTo>
                  <a:lnTo>
                    <a:pt x="1605501" y="149690"/>
                  </a:lnTo>
                  <a:lnTo>
                    <a:pt x="1558600" y="117329"/>
                  </a:lnTo>
                  <a:lnTo>
                    <a:pt x="1514005" y="89867"/>
                  </a:lnTo>
                  <a:lnTo>
                    <a:pt x="1471599" y="66921"/>
                  </a:lnTo>
                  <a:lnTo>
                    <a:pt x="1431266" y="48109"/>
                  </a:lnTo>
                  <a:lnTo>
                    <a:pt x="1392887" y="33048"/>
                  </a:lnTo>
                  <a:lnTo>
                    <a:pt x="1356345" y="21354"/>
                  </a:lnTo>
                  <a:lnTo>
                    <a:pt x="1288307" y="6538"/>
                  </a:lnTo>
                  <a:lnTo>
                    <a:pt x="1226212" y="598"/>
                  </a:lnTo>
                  <a:lnTo>
                    <a:pt x="119710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183628" y="1735658"/>
            <a:ext cx="1556385" cy="1276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28575">
              <a:lnSpc>
                <a:spcPct val="100899"/>
              </a:lnSpc>
              <a:spcBef>
                <a:spcPts val="105"/>
              </a:spcBef>
            </a:pPr>
            <a:r>
              <a:rPr dirty="0" sz="1850" spc="65">
                <a:latin typeface="Calibri"/>
                <a:cs typeface="Calibri"/>
              </a:rPr>
              <a:t>Implied</a:t>
            </a:r>
            <a:r>
              <a:rPr dirty="0" sz="1850" spc="-50">
                <a:latin typeface="Calibri"/>
                <a:cs typeface="Calibri"/>
              </a:rPr>
              <a:t> </a:t>
            </a:r>
            <a:r>
              <a:rPr dirty="0" sz="1850" spc="45">
                <a:latin typeface="Calibri"/>
                <a:cs typeface="Calibri"/>
              </a:rPr>
              <a:t>Group </a:t>
            </a:r>
            <a:r>
              <a:rPr dirty="0" sz="1850" spc="65">
                <a:latin typeface="Calibri"/>
                <a:cs typeface="Calibri"/>
              </a:rPr>
              <a:t>Revenue</a:t>
            </a:r>
            <a:r>
              <a:rPr dirty="0" sz="1850" spc="-35">
                <a:latin typeface="Calibri"/>
                <a:cs typeface="Calibri"/>
              </a:rPr>
              <a:t> </a:t>
            </a:r>
            <a:r>
              <a:rPr dirty="0" sz="1850" spc="75">
                <a:latin typeface="Calibri"/>
                <a:cs typeface="Calibri"/>
              </a:rPr>
              <a:t>CAGR </a:t>
            </a:r>
            <a:r>
              <a:rPr dirty="0" sz="1850" spc="155">
                <a:latin typeface="Calibri"/>
                <a:cs typeface="Calibri"/>
              </a:rPr>
              <a:t>2024</a:t>
            </a:r>
            <a:r>
              <a:rPr dirty="0" sz="1850" spc="-45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–</a:t>
            </a:r>
            <a:r>
              <a:rPr dirty="0" sz="1850" spc="-30">
                <a:latin typeface="Calibri"/>
                <a:cs typeface="Calibri"/>
              </a:rPr>
              <a:t> </a:t>
            </a:r>
            <a:r>
              <a:rPr dirty="0" sz="1850" spc="130">
                <a:latin typeface="Calibri"/>
                <a:cs typeface="Calibri"/>
              </a:rPr>
              <a:t>2030</a:t>
            </a:r>
            <a:endParaRPr sz="1850">
              <a:latin typeface="Calibri"/>
              <a:cs typeface="Calibri"/>
            </a:endParaRPr>
          </a:p>
          <a:p>
            <a:pPr marL="454659">
              <a:lnSpc>
                <a:spcPts val="3125"/>
              </a:lnSpc>
            </a:pPr>
            <a:r>
              <a:rPr dirty="0" sz="2650" spc="125" b="1">
                <a:latin typeface="Calibri"/>
                <a:cs typeface="Calibri"/>
              </a:rPr>
              <a:t>&gt;5%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511040" y="673608"/>
            <a:ext cx="7286625" cy="3441700"/>
            <a:chOff x="4511040" y="673608"/>
            <a:chExt cx="7286625" cy="3441700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1040" y="3246094"/>
              <a:ext cx="870216" cy="86870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546139" y="3283021"/>
              <a:ext cx="606425" cy="605155"/>
            </a:xfrm>
            <a:custGeom>
              <a:avLst/>
              <a:gdLst/>
              <a:ahLst/>
              <a:cxnLst/>
              <a:rect l="l" t="t" r="r" b="b"/>
              <a:pathLst>
                <a:path w="606425" h="605154">
                  <a:moveTo>
                    <a:pt x="374429" y="0"/>
                  </a:moveTo>
                  <a:lnTo>
                    <a:pt x="313226" y="10204"/>
                  </a:lnTo>
                  <a:lnTo>
                    <a:pt x="275324" y="27790"/>
                  </a:lnTo>
                  <a:lnTo>
                    <a:pt x="231246" y="57992"/>
                  </a:lnTo>
                  <a:lnTo>
                    <a:pt x="180006" y="104033"/>
                  </a:lnTo>
                  <a:lnTo>
                    <a:pt x="104282" y="179559"/>
                  </a:lnTo>
                  <a:lnTo>
                    <a:pt x="58142" y="230642"/>
                  </a:lnTo>
                  <a:lnTo>
                    <a:pt x="27868" y="274587"/>
                  </a:lnTo>
                  <a:lnTo>
                    <a:pt x="10236" y="312375"/>
                  </a:lnTo>
                  <a:lnTo>
                    <a:pt x="0" y="373403"/>
                  </a:lnTo>
                  <a:lnTo>
                    <a:pt x="2026" y="401817"/>
                  </a:lnTo>
                  <a:lnTo>
                    <a:pt x="27892" y="472204"/>
                  </a:lnTo>
                  <a:lnTo>
                    <a:pt x="58163" y="516149"/>
                  </a:lnTo>
                  <a:lnTo>
                    <a:pt x="104282" y="567243"/>
                  </a:lnTo>
                  <a:lnTo>
                    <a:pt x="141915" y="604774"/>
                  </a:lnTo>
                  <a:lnTo>
                    <a:pt x="606270" y="141352"/>
                  </a:lnTo>
                  <a:lnTo>
                    <a:pt x="568848" y="104033"/>
                  </a:lnTo>
                  <a:lnTo>
                    <a:pt x="517604" y="57993"/>
                  </a:lnTo>
                  <a:lnTo>
                    <a:pt x="473526" y="27790"/>
                  </a:lnTo>
                  <a:lnTo>
                    <a:pt x="435628" y="10204"/>
                  </a:lnTo>
                  <a:lnTo>
                    <a:pt x="374429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68" y="3392424"/>
              <a:ext cx="553212" cy="55321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664" y="3246094"/>
              <a:ext cx="870216" cy="86870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7633763" y="3283021"/>
              <a:ext cx="606425" cy="605155"/>
            </a:xfrm>
            <a:custGeom>
              <a:avLst/>
              <a:gdLst/>
              <a:ahLst/>
              <a:cxnLst/>
              <a:rect l="l" t="t" r="r" b="b"/>
              <a:pathLst>
                <a:path w="606425" h="605154">
                  <a:moveTo>
                    <a:pt x="374429" y="0"/>
                  </a:moveTo>
                  <a:lnTo>
                    <a:pt x="313225" y="10204"/>
                  </a:lnTo>
                  <a:lnTo>
                    <a:pt x="275324" y="27790"/>
                  </a:lnTo>
                  <a:lnTo>
                    <a:pt x="231246" y="57992"/>
                  </a:lnTo>
                  <a:lnTo>
                    <a:pt x="180006" y="104033"/>
                  </a:lnTo>
                  <a:lnTo>
                    <a:pt x="104282" y="179559"/>
                  </a:lnTo>
                  <a:lnTo>
                    <a:pt x="58142" y="230642"/>
                  </a:lnTo>
                  <a:lnTo>
                    <a:pt x="27868" y="274587"/>
                  </a:lnTo>
                  <a:lnTo>
                    <a:pt x="10236" y="312375"/>
                  </a:lnTo>
                  <a:lnTo>
                    <a:pt x="0" y="373403"/>
                  </a:lnTo>
                  <a:lnTo>
                    <a:pt x="2026" y="401817"/>
                  </a:lnTo>
                  <a:lnTo>
                    <a:pt x="27892" y="472204"/>
                  </a:lnTo>
                  <a:lnTo>
                    <a:pt x="58163" y="516149"/>
                  </a:lnTo>
                  <a:lnTo>
                    <a:pt x="104282" y="567243"/>
                  </a:lnTo>
                  <a:lnTo>
                    <a:pt x="141916" y="604774"/>
                  </a:lnTo>
                  <a:lnTo>
                    <a:pt x="606270" y="141353"/>
                  </a:lnTo>
                  <a:lnTo>
                    <a:pt x="568848" y="104033"/>
                  </a:lnTo>
                  <a:lnTo>
                    <a:pt x="517604" y="57993"/>
                  </a:lnTo>
                  <a:lnTo>
                    <a:pt x="473526" y="27790"/>
                  </a:lnTo>
                  <a:lnTo>
                    <a:pt x="435628" y="10204"/>
                  </a:lnTo>
                  <a:lnTo>
                    <a:pt x="374429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82128" y="3419856"/>
              <a:ext cx="280670" cy="419100"/>
            </a:xfrm>
            <a:custGeom>
              <a:avLst/>
              <a:gdLst/>
              <a:ahLst/>
              <a:cxnLst/>
              <a:rect l="l" t="t" r="r" b="b"/>
              <a:pathLst>
                <a:path w="280670" h="419100">
                  <a:moveTo>
                    <a:pt x="81605" y="277006"/>
                  </a:moveTo>
                  <a:lnTo>
                    <a:pt x="71881" y="281844"/>
                  </a:lnTo>
                  <a:lnTo>
                    <a:pt x="64825" y="290826"/>
                  </a:lnTo>
                  <a:lnTo>
                    <a:pt x="62102" y="302260"/>
                  </a:lnTo>
                  <a:lnTo>
                    <a:pt x="62102" y="419100"/>
                  </a:lnTo>
                  <a:lnTo>
                    <a:pt x="227202" y="419100"/>
                  </a:lnTo>
                  <a:lnTo>
                    <a:pt x="227202" y="386842"/>
                  </a:lnTo>
                  <a:lnTo>
                    <a:pt x="212756" y="337772"/>
                  </a:lnTo>
                  <a:lnTo>
                    <a:pt x="175641" y="308229"/>
                  </a:lnTo>
                  <a:lnTo>
                    <a:pt x="161544" y="302260"/>
                  </a:lnTo>
                  <a:lnTo>
                    <a:pt x="179317" y="282067"/>
                  </a:lnTo>
                  <a:lnTo>
                    <a:pt x="106425" y="282067"/>
                  </a:lnTo>
                  <a:lnTo>
                    <a:pt x="92328" y="278003"/>
                  </a:lnTo>
                  <a:lnTo>
                    <a:pt x="81605" y="277006"/>
                  </a:lnTo>
                  <a:close/>
                </a:path>
                <a:path w="280670" h="419100">
                  <a:moveTo>
                    <a:pt x="177411" y="68453"/>
                  </a:moveTo>
                  <a:lnTo>
                    <a:pt x="115316" y="68453"/>
                  </a:lnTo>
                  <a:lnTo>
                    <a:pt x="196976" y="161163"/>
                  </a:lnTo>
                  <a:lnTo>
                    <a:pt x="196976" y="179324"/>
                  </a:lnTo>
                  <a:lnTo>
                    <a:pt x="106425" y="282067"/>
                  </a:lnTo>
                  <a:lnTo>
                    <a:pt x="179317" y="282067"/>
                  </a:lnTo>
                  <a:lnTo>
                    <a:pt x="234315" y="219583"/>
                  </a:lnTo>
                  <a:lnTo>
                    <a:pt x="239649" y="219583"/>
                  </a:lnTo>
                  <a:lnTo>
                    <a:pt x="255716" y="216036"/>
                  </a:lnTo>
                  <a:lnTo>
                    <a:pt x="268652" y="206263"/>
                  </a:lnTo>
                  <a:lnTo>
                    <a:pt x="277278" y="191561"/>
                  </a:lnTo>
                  <a:lnTo>
                    <a:pt x="280416" y="173228"/>
                  </a:lnTo>
                  <a:lnTo>
                    <a:pt x="277278" y="154967"/>
                  </a:lnTo>
                  <a:lnTo>
                    <a:pt x="268652" y="140303"/>
                  </a:lnTo>
                  <a:lnTo>
                    <a:pt x="255716" y="130544"/>
                  </a:lnTo>
                  <a:lnTo>
                    <a:pt x="239649" y="127000"/>
                  </a:lnTo>
                  <a:lnTo>
                    <a:pt x="228980" y="127000"/>
                  </a:lnTo>
                  <a:lnTo>
                    <a:pt x="177411" y="68453"/>
                  </a:lnTo>
                  <a:close/>
                </a:path>
                <a:path w="280670" h="419100">
                  <a:moveTo>
                    <a:pt x="28448" y="92710"/>
                  </a:moveTo>
                  <a:lnTo>
                    <a:pt x="0" y="124968"/>
                  </a:lnTo>
                  <a:lnTo>
                    <a:pt x="35432" y="165227"/>
                  </a:lnTo>
                  <a:lnTo>
                    <a:pt x="63880" y="132969"/>
                  </a:lnTo>
                  <a:lnTo>
                    <a:pt x="56769" y="124968"/>
                  </a:lnTo>
                  <a:lnTo>
                    <a:pt x="78082" y="100711"/>
                  </a:lnTo>
                  <a:lnTo>
                    <a:pt x="35432" y="100711"/>
                  </a:lnTo>
                  <a:lnTo>
                    <a:pt x="28448" y="92710"/>
                  </a:lnTo>
                  <a:close/>
                </a:path>
                <a:path w="280670" h="419100">
                  <a:moveTo>
                    <a:pt x="86995" y="42291"/>
                  </a:moveTo>
                  <a:lnTo>
                    <a:pt x="35432" y="100711"/>
                  </a:lnTo>
                  <a:lnTo>
                    <a:pt x="78082" y="100711"/>
                  </a:lnTo>
                  <a:lnTo>
                    <a:pt x="106425" y="68453"/>
                  </a:lnTo>
                  <a:lnTo>
                    <a:pt x="177411" y="68453"/>
                  </a:lnTo>
                  <a:lnTo>
                    <a:pt x="156171" y="44338"/>
                  </a:lnTo>
                  <a:lnTo>
                    <a:pt x="86995" y="44338"/>
                  </a:lnTo>
                  <a:lnTo>
                    <a:pt x="86995" y="42291"/>
                  </a:lnTo>
                  <a:close/>
                </a:path>
                <a:path w="280670" h="419100">
                  <a:moveTo>
                    <a:pt x="117094" y="0"/>
                  </a:moveTo>
                  <a:lnTo>
                    <a:pt x="105693" y="2803"/>
                  </a:lnTo>
                  <a:lnTo>
                    <a:pt x="96091" y="10334"/>
                  </a:lnTo>
                  <a:lnTo>
                    <a:pt x="89465" y="21270"/>
                  </a:lnTo>
                  <a:lnTo>
                    <a:pt x="86995" y="34290"/>
                  </a:lnTo>
                  <a:lnTo>
                    <a:pt x="86995" y="44338"/>
                  </a:lnTo>
                  <a:lnTo>
                    <a:pt x="156171" y="44338"/>
                  </a:lnTo>
                  <a:lnTo>
                    <a:pt x="147320" y="34290"/>
                  </a:lnTo>
                  <a:lnTo>
                    <a:pt x="144847" y="20413"/>
                  </a:lnTo>
                  <a:lnTo>
                    <a:pt x="138207" y="9572"/>
                  </a:lnTo>
                  <a:lnTo>
                    <a:pt x="128567" y="2518"/>
                  </a:lnTo>
                  <a:lnTo>
                    <a:pt x="117094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7904" y="3246094"/>
              <a:ext cx="870216" cy="86870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173003" y="3283021"/>
              <a:ext cx="606425" cy="605155"/>
            </a:xfrm>
            <a:custGeom>
              <a:avLst/>
              <a:gdLst/>
              <a:ahLst/>
              <a:cxnLst/>
              <a:rect l="l" t="t" r="r" b="b"/>
              <a:pathLst>
                <a:path w="606425" h="605154">
                  <a:moveTo>
                    <a:pt x="374429" y="0"/>
                  </a:moveTo>
                  <a:lnTo>
                    <a:pt x="313225" y="10204"/>
                  </a:lnTo>
                  <a:lnTo>
                    <a:pt x="275324" y="27790"/>
                  </a:lnTo>
                  <a:lnTo>
                    <a:pt x="231246" y="57992"/>
                  </a:lnTo>
                  <a:lnTo>
                    <a:pt x="180006" y="104033"/>
                  </a:lnTo>
                  <a:lnTo>
                    <a:pt x="104282" y="179559"/>
                  </a:lnTo>
                  <a:lnTo>
                    <a:pt x="58142" y="230642"/>
                  </a:lnTo>
                  <a:lnTo>
                    <a:pt x="27868" y="274587"/>
                  </a:lnTo>
                  <a:lnTo>
                    <a:pt x="10236" y="312375"/>
                  </a:lnTo>
                  <a:lnTo>
                    <a:pt x="0" y="373403"/>
                  </a:lnTo>
                  <a:lnTo>
                    <a:pt x="2026" y="401817"/>
                  </a:lnTo>
                  <a:lnTo>
                    <a:pt x="27892" y="472204"/>
                  </a:lnTo>
                  <a:lnTo>
                    <a:pt x="58163" y="516149"/>
                  </a:lnTo>
                  <a:lnTo>
                    <a:pt x="104282" y="567243"/>
                  </a:lnTo>
                  <a:lnTo>
                    <a:pt x="141915" y="604774"/>
                  </a:lnTo>
                  <a:lnTo>
                    <a:pt x="606270" y="141352"/>
                  </a:lnTo>
                  <a:lnTo>
                    <a:pt x="568848" y="104033"/>
                  </a:lnTo>
                  <a:lnTo>
                    <a:pt x="517604" y="57993"/>
                  </a:lnTo>
                  <a:lnTo>
                    <a:pt x="473526" y="27790"/>
                  </a:lnTo>
                  <a:lnTo>
                    <a:pt x="435628" y="10204"/>
                  </a:lnTo>
                  <a:lnTo>
                    <a:pt x="374429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6880" y="3419856"/>
              <a:ext cx="489203" cy="48767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3344" y="3246094"/>
              <a:ext cx="870216" cy="86870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0788443" y="3283021"/>
              <a:ext cx="606425" cy="605155"/>
            </a:xfrm>
            <a:custGeom>
              <a:avLst/>
              <a:gdLst/>
              <a:ahLst/>
              <a:cxnLst/>
              <a:rect l="l" t="t" r="r" b="b"/>
              <a:pathLst>
                <a:path w="606425" h="605154">
                  <a:moveTo>
                    <a:pt x="374429" y="0"/>
                  </a:moveTo>
                  <a:lnTo>
                    <a:pt x="313225" y="10204"/>
                  </a:lnTo>
                  <a:lnTo>
                    <a:pt x="275324" y="27790"/>
                  </a:lnTo>
                  <a:lnTo>
                    <a:pt x="231246" y="57992"/>
                  </a:lnTo>
                  <a:lnTo>
                    <a:pt x="180006" y="104033"/>
                  </a:lnTo>
                  <a:lnTo>
                    <a:pt x="104282" y="179559"/>
                  </a:lnTo>
                  <a:lnTo>
                    <a:pt x="58142" y="230642"/>
                  </a:lnTo>
                  <a:lnTo>
                    <a:pt x="27868" y="274587"/>
                  </a:lnTo>
                  <a:lnTo>
                    <a:pt x="10236" y="312375"/>
                  </a:lnTo>
                  <a:lnTo>
                    <a:pt x="0" y="373403"/>
                  </a:lnTo>
                  <a:lnTo>
                    <a:pt x="2026" y="401817"/>
                  </a:lnTo>
                  <a:lnTo>
                    <a:pt x="27892" y="472204"/>
                  </a:lnTo>
                  <a:lnTo>
                    <a:pt x="58163" y="516149"/>
                  </a:lnTo>
                  <a:lnTo>
                    <a:pt x="104282" y="567243"/>
                  </a:lnTo>
                  <a:lnTo>
                    <a:pt x="141915" y="604774"/>
                  </a:lnTo>
                  <a:lnTo>
                    <a:pt x="606270" y="141352"/>
                  </a:lnTo>
                  <a:lnTo>
                    <a:pt x="568848" y="104033"/>
                  </a:lnTo>
                  <a:lnTo>
                    <a:pt x="517604" y="57993"/>
                  </a:lnTo>
                  <a:lnTo>
                    <a:pt x="473526" y="27790"/>
                  </a:lnTo>
                  <a:lnTo>
                    <a:pt x="435628" y="10204"/>
                  </a:lnTo>
                  <a:lnTo>
                    <a:pt x="374429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977372" y="3474719"/>
              <a:ext cx="440690" cy="361315"/>
            </a:xfrm>
            <a:custGeom>
              <a:avLst/>
              <a:gdLst/>
              <a:ahLst/>
              <a:cxnLst/>
              <a:rect l="l" t="t" r="r" b="b"/>
              <a:pathLst>
                <a:path w="440690" h="361314">
                  <a:moveTo>
                    <a:pt x="296545" y="164972"/>
                  </a:moveTo>
                  <a:lnTo>
                    <a:pt x="197738" y="164972"/>
                  </a:lnTo>
                  <a:lnTo>
                    <a:pt x="175132" y="197992"/>
                  </a:lnTo>
                  <a:lnTo>
                    <a:pt x="296545" y="197992"/>
                  </a:lnTo>
                  <a:lnTo>
                    <a:pt x="296545" y="164972"/>
                  </a:lnTo>
                  <a:close/>
                </a:path>
                <a:path w="440690" h="361314">
                  <a:moveTo>
                    <a:pt x="0" y="52069"/>
                  </a:moveTo>
                  <a:lnTo>
                    <a:pt x="0" y="164972"/>
                  </a:lnTo>
                  <a:lnTo>
                    <a:pt x="171703" y="164972"/>
                  </a:lnTo>
                  <a:lnTo>
                    <a:pt x="180339" y="152780"/>
                  </a:lnTo>
                  <a:lnTo>
                    <a:pt x="183769" y="145922"/>
                  </a:lnTo>
                  <a:lnTo>
                    <a:pt x="190753" y="142366"/>
                  </a:lnTo>
                  <a:lnTo>
                    <a:pt x="253110" y="142366"/>
                  </a:lnTo>
                  <a:lnTo>
                    <a:pt x="253110" y="123316"/>
                  </a:lnTo>
                  <a:lnTo>
                    <a:pt x="126619" y="123316"/>
                  </a:lnTo>
                  <a:lnTo>
                    <a:pt x="0" y="52069"/>
                  </a:lnTo>
                  <a:close/>
                </a:path>
                <a:path w="440690" h="361314">
                  <a:moveTo>
                    <a:pt x="253110" y="52069"/>
                  </a:moveTo>
                  <a:lnTo>
                    <a:pt x="126619" y="123316"/>
                  </a:lnTo>
                  <a:lnTo>
                    <a:pt x="253110" y="123316"/>
                  </a:lnTo>
                  <a:lnTo>
                    <a:pt x="253110" y="52069"/>
                  </a:lnTo>
                  <a:close/>
                </a:path>
                <a:path w="440690" h="361314">
                  <a:moveTo>
                    <a:pt x="125729" y="96781"/>
                  </a:moveTo>
                  <a:lnTo>
                    <a:pt x="124841" y="97281"/>
                  </a:lnTo>
                  <a:lnTo>
                    <a:pt x="126619" y="97281"/>
                  </a:lnTo>
                  <a:lnTo>
                    <a:pt x="125729" y="96781"/>
                  </a:lnTo>
                  <a:close/>
                </a:path>
                <a:path w="440690" h="361314">
                  <a:moveTo>
                    <a:pt x="251459" y="0"/>
                  </a:moveTo>
                  <a:lnTo>
                    <a:pt x="0" y="0"/>
                  </a:lnTo>
                  <a:lnTo>
                    <a:pt x="0" y="26034"/>
                  </a:lnTo>
                  <a:lnTo>
                    <a:pt x="125729" y="96781"/>
                  </a:lnTo>
                  <a:lnTo>
                    <a:pt x="251459" y="26034"/>
                  </a:lnTo>
                  <a:lnTo>
                    <a:pt x="251459" y="0"/>
                  </a:lnTo>
                  <a:close/>
                </a:path>
                <a:path w="440690" h="361314">
                  <a:moveTo>
                    <a:pt x="417956" y="164972"/>
                  </a:moveTo>
                  <a:lnTo>
                    <a:pt x="319024" y="164972"/>
                  </a:lnTo>
                  <a:lnTo>
                    <a:pt x="319024" y="197992"/>
                  </a:lnTo>
                  <a:lnTo>
                    <a:pt x="440435" y="197992"/>
                  </a:lnTo>
                  <a:lnTo>
                    <a:pt x="417956" y="164972"/>
                  </a:lnTo>
                  <a:close/>
                </a:path>
                <a:path w="440690" h="361314">
                  <a:moveTo>
                    <a:pt x="440435" y="218820"/>
                  </a:moveTo>
                  <a:lnTo>
                    <a:pt x="176910" y="218820"/>
                  </a:lnTo>
                  <a:lnTo>
                    <a:pt x="176910" y="361187"/>
                  </a:lnTo>
                  <a:lnTo>
                    <a:pt x="440435" y="361187"/>
                  </a:lnTo>
                  <a:lnTo>
                    <a:pt x="440435" y="340359"/>
                  </a:lnTo>
                  <a:lnTo>
                    <a:pt x="362457" y="340359"/>
                  </a:lnTo>
                  <a:lnTo>
                    <a:pt x="362457" y="296925"/>
                  </a:lnTo>
                  <a:lnTo>
                    <a:pt x="440435" y="296925"/>
                  </a:lnTo>
                  <a:lnTo>
                    <a:pt x="440435" y="218820"/>
                  </a:lnTo>
                  <a:close/>
                </a:path>
                <a:path w="440690" h="361314">
                  <a:moveTo>
                    <a:pt x="440435" y="296925"/>
                  </a:moveTo>
                  <a:lnTo>
                    <a:pt x="417956" y="296925"/>
                  </a:lnTo>
                  <a:lnTo>
                    <a:pt x="417956" y="340359"/>
                  </a:lnTo>
                  <a:lnTo>
                    <a:pt x="440435" y="340359"/>
                  </a:lnTo>
                  <a:lnTo>
                    <a:pt x="440435" y="296925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5144" y="3246094"/>
              <a:ext cx="870216" cy="86870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140243" y="3283021"/>
              <a:ext cx="606425" cy="605155"/>
            </a:xfrm>
            <a:custGeom>
              <a:avLst/>
              <a:gdLst/>
              <a:ahLst/>
              <a:cxnLst/>
              <a:rect l="l" t="t" r="r" b="b"/>
              <a:pathLst>
                <a:path w="606425" h="605154">
                  <a:moveTo>
                    <a:pt x="374429" y="0"/>
                  </a:moveTo>
                  <a:lnTo>
                    <a:pt x="313225" y="10204"/>
                  </a:lnTo>
                  <a:lnTo>
                    <a:pt x="275324" y="27790"/>
                  </a:lnTo>
                  <a:lnTo>
                    <a:pt x="231246" y="57992"/>
                  </a:lnTo>
                  <a:lnTo>
                    <a:pt x="180006" y="104033"/>
                  </a:lnTo>
                  <a:lnTo>
                    <a:pt x="104282" y="179559"/>
                  </a:lnTo>
                  <a:lnTo>
                    <a:pt x="58142" y="230642"/>
                  </a:lnTo>
                  <a:lnTo>
                    <a:pt x="27868" y="274587"/>
                  </a:lnTo>
                  <a:lnTo>
                    <a:pt x="10236" y="312375"/>
                  </a:lnTo>
                  <a:lnTo>
                    <a:pt x="0" y="373403"/>
                  </a:lnTo>
                  <a:lnTo>
                    <a:pt x="2026" y="401817"/>
                  </a:lnTo>
                  <a:lnTo>
                    <a:pt x="27892" y="472204"/>
                  </a:lnTo>
                  <a:lnTo>
                    <a:pt x="58163" y="516149"/>
                  </a:lnTo>
                  <a:lnTo>
                    <a:pt x="104282" y="567243"/>
                  </a:lnTo>
                  <a:lnTo>
                    <a:pt x="141915" y="604774"/>
                  </a:lnTo>
                  <a:lnTo>
                    <a:pt x="606270" y="141352"/>
                  </a:lnTo>
                  <a:lnTo>
                    <a:pt x="568848" y="104033"/>
                  </a:lnTo>
                  <a:lnTo>
                    <a:pt x="517604" y="57993"/>
                  </a:lnTo>
                  <a:lnTo>
                    <a:pt x="473526" y="27790"/>
                  </a:lnTo>
                  <a:lnTo>
                    <a:pt x="435628" y="10204"/>
                  </a:lnTo>
                  <a:lnTo>
                    <a:pt x="374429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90488" y="1350365"/>
              <a:ext cx="2397125" cy="2563495"/>
            </a:xfrm>
            <a:custGeom>
              <a:avLst/>
              <a:gdLst/>
              <a:ahLst/>
              <a:cxnLst/>
              <a:rect l="l" t="t" r="r" b="b"/>
              <a:pathLst>
                <a:path w="2397125" h="2563495">
                  <a:moveTo>
                    <a:pt x="55372" y="2300630"/>
                  </a:moveTo>
                  <a:lnTo>
                    <a:pt x="27559" y="2245385"/>
                  </a:lnTo>
                  <a:lnTo>
                    <a:pt x="0" y="2245385"/>
                  </a:lnTo>
                  <a:lnTo>
                    <a:pt x="0" y="2300630"/>
                  </a:lnTo>
                  <a:lnTo>
                    <a:pt x="55372" y="2300630"/>
                  </a:lnTo>
                  <a:close/>
                </a:path>
                <a:path w="2397125" h="2563495">
                  <a:moveTo>
                    <a:pt x="193802" y="2300630"/>
                  </a:moveTo>
                  <a:lnTo>
                    <a:pt x="124587" y="2190140"/>
                  </a:lnTo>
                  <a:lnTo>
                    <a:pt x="83058" y="2190140"/>
                  </a:lnTo>
                  <a:lnTo>
                    <a:pt x="110871" y="2300630"/>
                  </a:lnTo>
                  <a:lnTo>
                    <a:pt x="193802" y="2300630"/>
                  </a:lnTo>
                  <a:close/>
                </a:path>
                <a:path w="2397125" h="2563495">
                  <a:moveTo>
                    <a:pt x="221615" y="2438933"/>
                  </a:moveTo>
                  <a:lnTo>
                    <a:pt x="193802" y="2438933"/>
                  </a:lnTo>
                  <a:lnTo>
                    <a:pt x="193802" y="2397404"/>
                  </a:lnTo>
                  <a:lnTo>
                    <a:pt x="166243" y="2397404"/>
                  </a:lnTo>
                  <a:lnTo>
                    <a:pt x="166243" y="2466492"/>
                  </a:lnTo>
                  <a:lnTo>
                    <a:pt x="138684" y="2466492"/>
                  </a:lnTo>
                  <a:lnTo>
                    <a:pt x="138684" y="2508021"/>
                  </a:lnTo>
                  <a:lnTo>
                    <a:pt x="221615" y="2508021"/>
                  </a:lnTo>
                  <a:lnTo>
                    <a:pt x="221615" y="2438933"/>
                  </a:lnTo>
                  <a:close/>
                </a:path>
                <a:path w="2397125" h="2563495">
                  <a:moveTo>
                    <a:pt x="263271" y="2335174"/>
                  </a:moveTo>
                  <a:lnTo>
                    <a:pt x="261620" y="2327122"/>
                  </a:lnTo>
                  <a:lnTo>
                    <a:pt x="257136" y="2320544"/>
                  </a:lnTo>
                  <a:lnTo>
                    <a:pt x="250507" y="2316111"/>
                  </a:lnTo>
                  <a:lnTo>
                    <a:pt x="242443" y="2314473"/>
                  </a:lnTo>
                  <a:lnTo>
                    <a:pt x="0" y="2314473"/>
                  </a:lnTo>
                  <a:lnTo>
                    <a:pt x="36169" y="2343251"/>
                  </a:lnTo>
                  <a:lnTo>
                    <a:pt x="72009" y="2356002"/>
                  </a:lnTo>
                  <a:lnTo>
                    <a:pt x="242443" y="2356002"/>
                  </a:lnTo>
                  <a:lnTo>
                    <a:pt x="250507" y="2354364"/>
                  </a:lnTo>
                  <a:lnTo>
                    <a:pt x="257136" y="2349881"/>
                  </a:lnTo>
                  <a:lnTo>
                    <a:pt x="261620" y="2343251"/>
                  </a:lnTo>
                  <a:lnTo>
                    <a:pt x="263271" y="2335174"/>
                  </a:lnTo>
                  <a:close/>
                </a:path>
                <a:path w="2397125" h="2563495">
                  <a:moveTo>
                    <a:pt x="304800" y="2466492"/>
                  </a:moveTo>
                  <a:lnTo>
                    <a:pt x="235712" y="2466492"/>
                  </a:lnTo>
                  <a:lnTo>
                    <a:pt x="235712" y="2508021"/>
                  </a:lnTo>
                  <a:lnTo>
                    <a:pt x="304800" y="2508021"/>
                  </a:lnTo>
                  <a:lnTo>
                    <a:pt x="304800" y="2466492"/>
                  </a:lnTo>
                  <a:close/>
                </a:path>
                <a:path w="2397125" h="2563495">
                  <a:moveTo>
                    <a:pt x="304800" y="2411247"/>
                  </a:moveTo>
                  <a:lnTo>
                    <a:pt x="235712" y="2411247"/>
                  </a:lnTo>
                  <a:lnTo>
                    <a:pt x="235712" y="2452776"/>
                  </a:lnTo>
                  <a:lnTo>
                    <a:pt x="304800" y="2452776"/>
                  </a:lnTo>
                  <a:lnTo>
                    <a:pt x="304800" y="2411247"/>
                  </a:lnTo>
                  <a:close/>
                </a:path>
                <a:path w="2397125" h="2563495">
                  <a:moveTo>
                    <a:pt x="387858" y="2466492"/>
                  </a:moveTo>
                  <a:lnTo>
                    <a:pt x="318643" y="2466492"/>
                  </a:lnTo>
                  <a:lnTo>
                    <a:pt x="318643" y="2508021"/>
                  </a:lnTo>
                  <a:lnTo>
                    <a:pt x="387858" y="2508021"/>
                  </a:lnTo>
                  <a:lnTo>
                    <a:pt x="387858" y="2466492"/>
                  </a:lnTo>
                  <a:close/>
                </a:path>
                <a:path w="2397125" h="2563495">
                  <a:moveTo>
                    <a:pt x="387858" y="2411247"/>
                  </a:moveTo>
                  <a:lnTo>
                    <a:pt x="318643" y="2411247"/>
                  </a:lnTo>
                  <a:lnTo>
                    <a:pt x="318643" y="2452776"/>
                  </a:lnTo>
                  <a:lnTo>
                    <a:pt x="387858" y="2452776"/>
                  </a:lnTo>
                  <a:lnTo>
                    <a:pt x="387858" y="2411247"/>
                  </a:lnTo>
                  <a:close/>
                </a:path>
                <a:path w="2397125" h="2563495">
                  <a:moveTo>
                    <a:pt x="415658" y="2521737"/>
                  </a:moveTo>
                  <a:lnTo>
                    <a:pt x="138684" y="2521737"/>
                  </a:lnTo>
                  <a:lnTo>
                    <a:pt x="138684" y="2535707"/>
                  </a:lnTo>
                  <a:lnTo>
                    <a:pt x="140677" y="2546985"/>
                  </a:lnTo>
                  <a:lnTo>
                    <a:pt x="146316" y="2555684"/>
                  </a:lnTo>
                  <a:lnTo>
                    <a:pt x="155016" y="2561285"/>
                  </a:lnTo>
                  <a:lnTo>
                    <a:pt x="166243" y="2563266"/>
                  </a:lnTo>
                  <a:lnTo>
                    <a:pt x="387858" y="2563266"/>
                  </a:lnTo>
                  <a:lnTo>
                    <a:pt x="415658" y="2521737"/>
                  </a:lnTo>
                  <a:close/>
                </a:path>
                <a:path w="2397125" h="2563495">
                  <a:moveTo>
                    <a:pt x="471043" y="2121306"/>
                  </a:moveTo>
                  <a:lnTo>
                    <a:pt x="291084" y="2121306"/>
                  </a:lnTo>
                  <a:lnTo>
                    <a:pt x="291084" y="2204110"/>
                  </a:lnTo>
                  <a:lnTo>
                    <a:pt x="471043" y="2204110"/>
                  </a:lnTo>
                  <a:lnTo>
                    <a:pt x="471043" y="2121306"/>
                  </a:lnTo>
                  <a:close/>
                </a:path>
                <a:path w="2397125" h="2563495">
                  <a:moveTo>
                    <a:pt x="554736" y="2207031"/>
                  </a:moveTo>
                  <a:lnTo>
                    <a:pt x="554101" y="2207031"/>
                  </a:lnTo>
                  <a:lnTo>
                    <a:pt x="554101" y="2204999"/>
                  </a:lnTo>
                  <a:lnTo>
                    <a:pt x="553720" y="2202586"/>
                  </a:lnTo>
                  <a:lnTo>
                    <a:pt x="552196" y="2200935"/>
                  </a:lnTo>
                  <a:lnTo>
                    <a:pt x="526288" y="2170455"/>
                  </a:lnTo>
                  <a:lnTo>
                    <a:pt x="522478" y="2166137"/>
                  </a:lnTo>
                  <a:lnTo>
                    <a:pt x="517779" y="2162327"/>
                  </a:lnTo>
                  <a:lnTo>
                    <a:pt x="484886" y="2162327"/>
                  </a:lnTo>
                  <a:lnTo>
                    <a:pt x="484886" y="2217826"/>
                  </a:lnTo>
                  <a:lnTo>
                    <a:pt x="290830" y="2217826"/>
                  </a:lnTo>
                  <a:lnTo>
                    <a:pt x="290830" y="2259228"/>
                  </a:lnTo>
                  <a:lnTo>
                    <a:pt x="332486" y="2259228"/>
                  </a:lnTo>
                  <a:lnTo>
                    <a:pt x="334645" y="2269985"/>
                  </a:lnTo>
                  <a:lnTo>
                    <a:pt x="340575" y="2278786"/>
                  </a:lnTo>
                  <a:lnTo>
                    <a:pt x="349415" y="2284742"/>
                  </a:lnTo>
                  <a:lnTo>
                    <a:pt x="360286" y="2286914"/>
                  </a:lnTo>
                  <a:lnTo>
                    <a:pt x="371195" y="2284742"/>
                  </a:lnTo>
                  <a:lnTo>
                    <a:pt x="380009" y="2278837"/>
                  </a:lnTo>
                  <a:lnTo>
                    <a:pt x="385940" y="2270048"/>
                  </a:lnTo>
                  <a:lnTo>
                    <a:pt x="388112" y="2259228"/>
                  </a:lnTo>
                  <a:lnTo>
                    <a:pt x="471297" y="2259228"/>
                  </a:lnTo>
                  <a:lnTo>
                    <a:pt x="473456" y="2269985"/>
                  </a:lnTo>
                  <a:lnTo>
                    <a:pt x="479386" y="2278786"/>
                  </a:lnTo>
                  <a:lnTo>
                    <a:pt x="488226" y="2284742"/>
                  </a:lnTo>
                  <a:lnTo>
                    <a:pt x="499110" y="2286914"/>
                  </a:lnTo>
                  <a:lnTo>
                    <a:pt x="510006" y="2284742"/>
                  </a:lnTo>
                  <a:lnTo>
                    <a:pt x="518820" y="2278837"/>
                  </a:lnTo>
                  <a:lnTo>
                    <a:pt x="524751" y="2270048"/>
                  </a:lnTo>
                  <a:lnTo>
                    <a:pt x="526923" y="2259228"/>
                  </a:lnTo>
                  <a:lnTo>
                    <a:pt x="554736" y="2259228"/>
                  </a:lnTo>
                  <a:lnTo>
                    <a:pt x="554736" y="2207031"/>
                  </a:lnTo>
                  <a:close/>
                </a:path>
                <a:path w="2397125" h="2563495">
                  <a:moveTo>
                    <a:pt x="1303743" y="163169"/>
                  </a:moveTo>
                  <a:lnTo>
                    <a:pt x="1152512" y="163169"/>
                  </a:lnTo>
                  <a:lnTo>
                    <a:pt x="1152512" y="175780"/>
                  </a:lnTo>
                  <a:lnTo>
                    <a:pt x="1294523" y="175780"/>
                  </a:lnTo>
                  <a:lnTo>
                    <a:pt x="1303743" y="163169"/>
                  </a:lnTo>
                  <a:close/>
                </a:path>
                <a:path w="2397125" h="2563495">
                  <a:moveTo>
                    <a:pt x="1320596" y="140042"/>
                  </a:moveTo>
                  <a:lnTo>
                    <a:pt x="1152512" y="140042"/>
                  </a:lnTo>
                  <a:lnTo>
                    <a:pt x="1152512" y="152654"/>
                  </a:lnTo>
                  <a:lnTo>
                    <a:pt x="1311376" y="152654"/>
                  </a:lnTo>
                  <a:lnTo>
                    <a:pt x="1320596" y="140042"/>
                  </a:lnTo>
                  <a:close/>
                </a:path>
                <a:path w="2397125" h="2563495">
                  <a:moveTo>
                    <a:pt x="1337729" y="116928"/>
                  </a:moveTo>
                  <a:lnTo>
                    <a:pt x="1152512" y="116928"/>
                  </a:lnTo>
                  <a:lnTo>
                    <a:pt x="1152512" y="129540"/>
                  </a:lnTo>
                  <a:lnTo>
                    <a:pt x="1328508" y="129540"/>
                  </a:lnTo>
                  <a:lnTo>
                    <a:pt x="1337729" y="116928"/>
                  </a:lnTo>
                  <a:close/>
                </a:path>
                <a:path w="2397125" h="2563495">
                  <a:moveTo>
                    <a:pt x="1621472" y="116928"/>
                  </a:moveTo>
                  <a:lnTo>
                    <a:pt x="1488681" y="116928"/>
                  </a:lnTo>
                  <a:lnTo>
                    <a:pt x="1479765" y="115798"/>
                  </a:lnTo>
                  <a:lnTo>
                    <a:pt x="1476794" y="113017"/>
                  </a:lnTo>
                  <a:lnTo>
                    <a:pt x="1477530" y="109499"/>
                  </a:lnTo>
                  <a:lnTo>
                    <a:pt x="1479727" y="106146"/>
                  </a:lnTo>
                  <a:lnTo>
                    <a:pt x="1484452" y="99809"/>
                  </a:lnTo>
                  <a:lnTo>
                    <a:pt x="1499755" y="78828"/>
                  </a:lnTo>
                  <a:lnTo>
                    <a:pt x="1505280" y="71475"/>
                  </a:lnTo>
                  <a:lnTo>
                    <a:pt x="1505280" y="67525"/>
                  </a:lnTo>
                  <a:lnTo>
                    <a:pt x="1395158" y="67525"/>
                  </a:lnTo>
                  <a:lnTo>
                    <a:pt x="1315326" y="175780"/>
                  </a:lnTo>
                  <a:lnTo>
                    <a:pt x="1510284" y="175780"/>
                  </a:lnTo>
                  <a:lnTo>
                    <a:pt x="1553222" y="168694"/>
                  </a:lnTo>
                  <a:lnTo>
                    <a:pt x="1585836" y="151968"/>
                  </a:lnTo>
                  <a:lnTo>
                    <a:pt x="1608467" y="132435"/>
                  </a:lnTo>
                  <a:lnTo>
                    <a:pt x="1621472" y="116928"/>
                  </a:lnTo>
                  <a:close/>
                </a:path>
                <a:path w="2397125" h="2563495">
                  <a:moveTo>
                    <a:pt x="1663636" y="48107"/>
                  </a:moveTo>
                  <a:lnTo>
                    <a:pt x="1656969" y="25755"/>
                  </a:lnTo>
                  <a:lnTo>
                    <a:pt x="1636369" y="7531"/>
                  </a:lnTo>
                  <a:lnTo>
                    <a:pt x="1600657" y="0"/>
                  </a:lnTo>
                  <a:lnTo>
                    <a:pt x="1371180" y="0"/>
                  </a:lnTo>
                  <a:lnTo>
                    <a:pt x="1331404" y="54127"/>
                  </a:lnTo>
                  <a:lnTo>
                    <a:pt x="1559293" y="54127"/>
                  </a:lnTo>
                  <a:lnTo>
                    <a:pt x="1559026" y="58077"/>
                  </a:lnTo>
                  <a:lnTo>
                    <a:pt x="1553756" y="65430"/>
                  </a:lnTo>
                  <a:lnTo>
                    <a:pt x="1543748" y="79121"/>
                  </a:lnTo>
                  <a:lnTo>
                    <a:pt x="1533740" y="93014"/>
                  </a:lnTo>
                  <a:lnTo>
                    <a:pt x="1531543" y="96215"/>
                  </a:lnTo>
                  <a:lnTo>
                    <a:pt x="1530807" y="99644"/>
                  </a:lnTo>
                  <a:lnTo>
                    <a:pt x="1533779" y="102400"/>
                  </a:lnTo>
                  <a:lnTo>
                    <a:pt x="1542694" y="103530"/>
                  </a:lnTo>
                  <a:lnTo>
                    <a:pt x="1631213" y="103530"/>
                  </a:lnTo>
                  <a:lnTo>
                    <a:pt x="1657565" y="68059"/>
                  </a:lnTo>
                  <a:lnTo>
                    <a:pt x="1663636" y="48107"/>
                  </a:lnTo>
                  <a:close/>
                </a:path>
                <a:path w="2397125" h="2563495">
                  <a:moveTo>
                    <a:pt x="1772958" y="116928"/>
                  </a:moveTo>
                  <a:lnTo>
                    <a:pt x="1658620" y="116928"/>
                  </a:lnTo>
                  <a:lnTo>
                    <a:pt x="1615401" y="175780"/>
                  </a:lnTo>
                  <a:lnTo>
                    <a:pt x="1729486" y="175780"/>
                  </a:lnTo>
                  <a:lnTo>
                    <a:pt x="1772958" y="116928"/>
                  </a:lnTo>
                  <a:close/>
                </a:path>
                <a:path w="2397125" h="2563495">
                  <a:moveTo>
                    <a:pt x="1938147" y="116928"/>
                  </a:moveTo>
                  <a:lnTo>
                    <a:pt x="1823796" y="116928"/>
                  </a:lnTo>
                  <a:lnTo>
                    <a:pt x="1780590" y="175780"/>
                  </a:lnTo>
                  <a:lnTo>
                    <a:pt x="1894674" y="175780"/>
                  </a:lnTo>
                  <a:lnTo>
                    <a:pt x="1938147" y="116928"/>
                  </a:lnTo>
                  <a:close/>
                </a:path>
                <a:path w="2397125" h="2563495">
                  <a:moveTo>
                    <a:pt x="2024291" y="0"/>
                  </a:moveTo>
                  <a:lnTo>
                    <a:pt x="1909953" y="0"/>
                  </a:lnTo>
                  <a:lnTo>
                    <a:pt x="1866214" y="59385"/>
                  </a:lnTo>
                  <a:lnTo>
                    <a:pt x="1815376" y="59385"/>
                  </a:lnTo>
                  <a:lnTo>
                    <a:pt x="1859102" y="0"/>
                  </a:lnTo>
                  <a:lnTo>
                    <a:pt x="1744764" y="0"/>
                  </a:lnTo>
                  <a:lnTo>
                    <a:pt x="1668360" y="103530"/>
                  </a:lnTo>
                  <a:lnTo>
                    <a:pt x="1947887" y="103530"/>
                  </a:lnTo>
                  <a:lnTo>
                    <a:pt x="2024291" y="0"/>
                  </a:lnTo>
                  <a:close/>
                </a:path>
                <a:path w="2397125" h="2563495">
                  <a:moveTo>
                    <a:pt x="2182368" y="0"/>
                  </a:moveTo>
                  <a:lnTo>
                    <a:pt x="2061438" y="0"/>
                  </a:lnTo>
                  <a:lnTo>
                    <a:pt x="1985035" y="103530"/>
                  </a:lnTo>
                  <a:lnTo>
                    <a:pt x="2105964" y="103530"/>
                  </a:lnTo>
                  <a:lnTo>
                    <a:pt x="2182368" y="0"/>
                  </a:lnTo>
                  <a:close/>
                </a:path>
                <a:path w="2397125" h="2563495">
                  <a:moveTo>
                    <a:pt x="2234793" y="116928"/>
                  </a:moveTo>
                  <a:lnTo>
                    <a:pt x="1975294" y="116928"/>
                  </a:lnTo>
                  <a:lnTo>
                    <a:pt x="1966861" y="128219"/>
                  </a:lnTo>
                  <a:lnTo>
                    <a:pt x="1962912" y="133743"/>
                  </a:lnTo>
                  <a:lnTo>
                    <a:pt x="1957235" y="148513"/>
                  </a:lnTo>
                  <a:lnTo>
                    <a:pt x="1962416" y="162052"/>
                  </a:lnTo>
                  <a:lnTo>
                    <a:pt x="1979091" y="171945"/>
                  </a:lnTo>
                  <a:lnTo>
                    <a:pt x="2007958" y="175780"/>
                  </a:lnTo>
                  <a:lnTo>
                    <a:pt x="2191321" y="175780"/>
                  </a:lnTo>
                  <a:lnTo>
                    <a:pt x="2234793" y="116928"/>
                  </a:lnTo>
                  <a:close/>
                </a:path>
                <a:path w="2397125" h="2563495">
                  <a:moveTo>
                    <a:pt x="2397087" y="163169"/>
                  </a:moveTo>
                  <a:lnTo>
                    <a:pt x="2221623" y="163169"/>
                  </a:lnTo>
                  <a:lnTo>
                    <a:pt x="2212403" y="175780"/>
                  </a:lnTo>
                  <a:lnTo>
                    <a:pt x="2397087" y="175780"/>
                  </a:lnTo>
                  <a:lnTo>
                    <a:pt x="2397087" y="163169"/>
                  </a:lnTo>
                  <a:close/>
                </a:path>
                <a:path w="2397125" h="2563495">
                  <a:moveTo>
                    <a:pt x="2397087" y="140042"/>
                  </a:moveTo>
                  <a:lnTo>
                    <a:pt x="2238476" y="140042"/>
                  </a:lnTo>
                  <a:lnTo>
                    <a:pt x="2229523" y="152654"/>
                  </a:lnTo>
                  <a:lnTo>
                    <a:pt x="2397087" y="152654"/>
                  </a:lnTo>
                  <a:lnTo>
                    <a:pt x="2397087" y="140042"/>
                  </a:lnTo>
                  <a:close/>
                </a:path>
                <a:path w="2397125" h="2563495">
                  <a:moveTo>
                    <a:pt x="2397087" y="116928"/>
                  </a:moveTo>
                  <a:lnTo>
                    <a:pt x="2255609" y="116928"/>
                  </a:lnTo>
                  <a:lnTo>
                    <a:pt x="2246388" y="129540"/>
                  </a:lnTo>
                  <a:lnTo>
                    <a:pt x="2397087" y="129540"/>
                  </a:lnTo>
                  <a:lnTo>
                    <a:pt x="2397087" y="116928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4948" y="1571067"/>
              <a:ext cx="336170" cy="10772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0972" y="673608"/>
              <a:ext cx="2496312" cy="251155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2224" y="1377695"/>
              <a:ext cx="2380487" cy="157733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326880" y="699516"/>
              <a:ext cx="2394585" cy="2409825"/>
            </a:xfrm>
            <a:custGeom>
              <a:avLst/>
              <a:gdLst/>
              <a:ahLst/>
              <a:cxnLst/>
              <a:rect l="l" t="t" r="r" b="b"/>
              <a:pathLst>
                <a:path w="2394584" h="2409825">
                  <a:moveTo>
                    <a:pt x="1197102" y="0"/>
                  </a:moveTo>
                  <a:lnTo>
                    <a:pt x="1167991" y="598"/>
                  </a:lnTo>
                  <a:lnTo>
                    <a:pt x="1137628" y="2650"/>
                  </a:lnTo>
                  <a:lnTo>
                    <a:pt x="1072679" y="12645"/>
                  </a:lnTo>
                  <a:lnTo>
                    <a:pt x="1001316" y="33048"/>
                  </a:lnTo>
                  <a:lnTo>
                    <a:pt x="962937" y="48109"/>
                  </a:lnTo>
                  <a:lnTo>
                    <a:pt x="922604" y="66921"/>
                  </a:lnTo>
                  <a:lnTo>
                    <a:pt x="880198" y="89867"/>
                  </a:lnTo>
                  <a:lnTo>
                    <a:pt x="835603" y="117329"/>
                  </a:lnTo>
                  <a:lnTo>
                    <a:pt x="788702" y="149690"/>
                  </a:lnTo>
                  <a:lnTo>
                    <a:pt x="739377" y="187334"/>
                  </a:lnTo>
                  <a:lnTo>
                    <a:pt x="687512" y="230642"/>
                  </a:lnTo>
                  <a:lnTo>
                    <a:pt x="632989" y="279999"/>
                  </a:lnTo>
                  <a:lnTo>
                    <a:pt x="575691" y="335788"/>
                  </a:lnTo>
                  <a:lnTo>
                    <a:pt x="333628" y="579374"/>
                  </a:lnTo>
                  <a:lnTo>
                    <a:pt x="278200" y="637043"/>
                  </a:lnTo>
                  <a:lnTo>
                    <a:pt x="229161" y="691917"/>
                  </a:lnTo>
                  <a:lnTo>
                    <a:pt x="186131" y="744116"/>
                  </a:lnTo>
                  <a:lnTo>
                    <a:pt x="148729" y="793756"/>
                  </a:lnTo>
                  <a:lnTo>
                    <a:pt x="116576" y="840956"/>
                  </a:lnTo>
                  <a:lnTo>
                    <a:pt x="89291" y="885834"/>
                  </a:lnTo>
                  <a:lnTo>
                    <a:pt x="66493" y="928507"/>
                  </a:lnTo>
                  <a:lnTo>
                    <a:pt x="47801" y="969095"/>
                  </a:lnTo>
                  <a:lnTo>
                    <a:pt x="32837" y="1007715"/>
                  </a:lnTo>
                  <a:lnTo>
                    <a:pt x="21218" y="1044485"/>
                  </a:lnTo>
                  <a:lnTo>
                    <a:pt x="6497" y="1112948"/>
                  </a:lnTo>
                  <a:lnTo>
                    <a:pt x="595" y="1175429"/>
                  </a:lnTo>
                  <a:lnTo>
                    <a:pt x="0" y="1204722"/>
                  </a:lnTo>
                  <a:lnTo>
                    <a:pt x="595" y="1234014"/>
                  </a:lnTo>
                  <a:lnTo>
                    <a:pt x="6497" y="1296495"/>
                  </a:lnTo>
                  <a:lnTo>
                    <a:pt x="21218" y="1364958"/>
                  </a:lnTo>
                  <a:lnTo>
                    <a:pt x="32837" y="1401728"/>
                  </a:lnTo>
                  <a:lnTo>
                    <a:pt x="47801" y="1440348"/>
                  </a:lnTo>
                  <a:lnTo>
                    <a:pt x="66493" y="1480936"/>
                  </a:lnTo>
                  <a:lnTo>
                    <a:pt x="89291" y="1523609"/>
                  </a:lnTo>
                  <a:lnTo>
                    <a:pt x="116576" y="1568487"/>
                  </a:lnTo>
                  <a:lnTo>
                    <a:pt x="148729" y="1615687"/>
                  </a:lnTo>
                  <a:lnTo>
                    <a:pt x="186131" y="1665327"/>
                  </a:lnTo>
                  <a:lnTo>
                    <a:pt x="229161" y="1717526"/>
                  </a:lnTo>
                  <a:lnTo>
                    <a:pt x="278200" y="1772400"/>
                  </a:lnTo>
                  <a:lnTo>
                    <a:pt x="333628" y="1830070"/>
                  </a:lnTo>
                  <a:lnTo>
                    <a:pt x="575691" y="2073656"/>
                  </a:lnTo>
                  <a:lnTo>
                    <a:pt x="632989" y="2129444"/>
                  </a:lnTo>
                  <a:lnTo>
                    <a:pt x="687512" y="2178801"/>
                  </a:lnTo>
                  <a:lnTo>
                    <a:pt x="739377" y="2222109"/>
                  </a:lnTo>
                  <a:lnTo>
                    <a:pt x="788702" y="2259753"/>
                  </a:lnTo>
                  <a:lnTo>
                    <a:pt x="835603" y="2292114"/>
                  </a:lnTo>
                  <a:lnTo>
                    <a:pt x="880198" y="2319576"/>
                  </a:lnTo>
                  <a:lnTo>
                    <a:pt x="922604" y="2342522"/>
                  </a:lnTo>
                  <a:lnTo>
                    <a:pt x="962937" y="2361334"/>
                  </a:lnTo>
                  <a:lnTo>
                    <a:pt x="1001316" y="2376395"/>
                  </a:lnTo>
                  <a:lnTo>
                    <a:pt x="1037858" y="2388089"/>
                  </a:lnTo>
                  <a:lnTo>
                    <a:pt x="1105896" y="2402905"/>
                  </a:lnTo>
                  <a:lnTo>
                    <a:pt x="1167991" y="2408845"/>
                  </a:lnTo>
                  <a:lnTo>
                    <a:pt x="1197102" y="2409444"/>
                  </a:lnTo>
                  <a:lnTo>
                    <a:pt x="1226212" y="2408845"/>
                  </a:lnTo>
                  <a:lnTo>
                    <a:pt x="1288307" y="2402905"/>
                  </a:lnTo>
                  <a:lnTo>
                    <a:pt x="1356345" y="2388089"/>
                  </a:lnTo>
                  <a:lnTo>
                    <a:pt x="1392887" y="2376395"/>
                  </a:lnTo>
                  <a:lnTo>
                    <a:pt x="1431266" y="2361334"/>
                  </a:lnTo>
                  <a:lnTo>
                    <a:pt x="1471599" y="2342522"/>
                  </a:lnTo>
                  <a:lnTo>
                    <a:pt x="1514005" y="2319576"/>
                  </a:lnTo>
                  <a:lnTo>
                    <a:pt x="1558600" y="2292114"/>
                  </a:lnTo>
                  <a:lnTo>
                    <a:pt x="1605501" y="2259753"/>
                  </a:lnTo>
                  <a:lnTo>
                    <a:pt x="1654826" y="2222109"/>
                  </a:lnTo>
                  <a:lnTo>
                    <a:pt x="1706691" y="2178801"/>
                  </a:lnTo>
                  <a:lnTo>
                    <a:pt x="1761214" y="2129444"/>
                  </a:lnTo>
                  <a:lnTo>
                    <a:pt x="1818513" y="2073656"/>
                  </a:lnTo>
                  <a:lnTo>
                    <a:pt x="2060575" y="1830070"/>
                  </a:lnTo>
                  <a:lnTo>
                    <a:pt x="2116003" y="1772400"/>
                  </a:lnTo>
                  <a:lnTo>
                    <a:pt x="2165042" y="1717526"/>
                  </a:lnTo>
                  <a:lnTo>
                    <a:pt x="2208072" y="1665327"/>
                  </a:lnTo>
                  <a:lnTo>
                    <a:pt x="2245474" y="1615687"/>
                  </a:lnTo>
                  <a:lnTo>
                    <a:pt x="2277627" y="1568487"/>
                  </a:lnTo>
                  <a:lnTo>
                    <a:pt x="2304912" y="1523609"/>
                  </a:lnTo>
                  <a:lnTo>
                    <a:pt x="2327710" y="1480936"/>
                  </a:lnTo>
                  <a:lnTo>
                    <a:pt x="2346402" y="1440348"/>
                  </a:lnTo>
                  <a:lnTo>
                    <a:pt x="2361366" y="1401728"/>
                  </a:lnTo>
                  <a:lnTo>
                    <a:pt x="2372985" y="1364958"/>
                  </a:lnTo>
                  <a:lnTo>
                    <a:pt x="2387706" y="1296495"/>
                  </a:lnTo>
                  <a:lnTo>
                    <a:pt x="2393608" y="1234014"/>
                  </a:lnTo>
                  <a:lnTo>
                    <a:pt x="2394204" y="1204722"/>
                  </a:lnTo>
                  <a:lnTo>
                    <a:pt x="2393608" y="1175429"/>
                  </a:lnTo>
                  <a:lnTo>
                    <a:pt x="2387706" y="1112948"/>
                  </a:lnTo>
                  <a:lnTo>
                    <a:pt x="2372985" y="1044485"/>
                  </a:lnTo>
                  <a:lnTo>
                    <a:pt x="2361366" y="1007715"/>
                  </a:lnTo>
                  <a:lnTo>
                    <a:pt x="2346402" y="969095"/>
                  </a:lnTo>
                  <a:lnTo>
                    <a:pt x="2327710" y="928507"/>
                  </a:lnTo>
                  <a:lnTo>
                    <a:pt x="2304912" y="885834"/>
                  </a:lnTo>
                  <a:lnTo>
                    <a:pt x="2277627" y="840956"/>
                  </a:lnTo>
                  <a:lnTo>
                    <a:pt x="2245474" y="793756"/>
                  </a:lnTo>
                  <a:lnTo>
                    <a:pt x="2208072" y="744116"/>
                  </a:lnTo>
                  <a:lnTo>
                    <a:pt x="2165042" y="691917"/>
                  </a:lnTo>
                  <a:lnTo>
                    <a:pt x="2116003" y="637043"/>
                  </a:lnTo>
                  <a:lnTo>
                    <a:pt x="2060575" y="579374"/>
                  </a:lnTo>
                  <a:lnTo>
                    <a:pt x="1818513" y="335788"/>
                  </a:lnTo>
                  <a:lnTo>
                    <a:pt x="1761214" y="279999"/>
                  </a:lnTo>
                  <a:lnTo>
                    <a:pt x="1706691" y="230642"/>
                  </a:lnTo>
                  <a:lnTo>
                    <a:pt x="1654826" y="187334"/>
                  </a:lnTo>
                  <a:lnTo>
                    <a:pt x="1605501" y="149690"/>
                  </a:lnTo>
                  <a:lnTo>
                    <a:pt x="1558600" y="117329"/>
                  </a:lnTo>
                  <a:lnTo>
                    <a:pt x="1514005" y="89867"/>
                  </a:lnTo>
                  <a:lnTo>
                    <a:pt x="1471599" y="66921"/>
                  </a:lnTo>
                  <a:lnTo>
                    <a:pt x="1431266" y="48109"/>
                  </a:lnTo>
                  <a:lnTo>
                    <a:pt x="1392887" y="33048"/>
                  </a:lnTo>
                  <a:lnTo>
                    <a:pt x="1356345" y="21354"/>
                  </a:lnTo>
                  <a:lnTo>
                    <a:pt x="1288307" y="6538"/>
                  </a:lnTo>
                  <a:lnTo>
                    <a:pt x="1226212" y="598"/>
                  </a:lnTo>
                  <a:lnTo>
                    <a:pt x="1197102" y="0"/>
                  </a:lnTo>
                  <a:close/>
                </a:path>
              </a:pathLst>
            </a:custGeom>
            <a:solidFill>
              <a:srgbClr val="FFE4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9568942" y="1442465"/>
            <a:ext cx="1910080" cy="12865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635">
              <a:lnSpc>
                <a:spcPct val="100499"/>
              </a:lnSpc>
              <a:spcBef>
                <a:spcPts val="110"/>
              </a:spcBef>
            </a:pPr>
            <a:r>
              <a:rPr dirty="0" sz="1850">
                <a:latin typeface="Calibri"/>
                <a:cs typeface="Calibri"/>
              </a:rPr>
              <a:t>We </a:t>
            </a:r>
            <a:r>
              <a:rPr dirty="0" sz="1850" spc="50">
                <a:latin typeface="Calibri"/>
                <a:cs typeface="Calibri"/>
              </a:rPr>
              <a:t>strive</a:t>
            </a:r>
            <a:r>
              <a:rPr dirty="0" sz="1850" spc="-10">
                <a:latin typeface="Calibri"/>
                <a:cs typeface="Calibri"/>
              </a:rPr>
              <a:t> </a:t>
            </a:r>
            <a:r>
              <a:rPr dirty="0" sz="1850">
                <a:latin typeface="Calibri"/>
                <a:cs typeface="Calibri"/>
              </a:rPr>
              <a:t>to</a:t>
            </a:r>
            <a:r>
              <a:rPr dirty="0" sz="1850" spc="5">
                <a:latin typeface="Calibri"/>
                <a:cs typeface="Calibri"/>
              </a:rPr>
              <a:t> </a:t>
            </a:r>
            <a:r>
              <a:rPr dirty="0" sz="1850" spc="80">
                <a:latin typeface="Calibri"/>
                <a:cs typeface="Calibri"/>
              </a:rPr>
              <a:t>grow </a:t>
            </a:r>
            <a:r>
              <a:rPr dirty="0" sz="1850" spc="55">
                <a:latin typeface="Calibri"/>
                <a:cs typeface="Calibri"/>
              </a:rPr>
              <a:t>Group</a:t>
            </a:r>
            <a:r>
              <a:rPr dirty="0" sz="1850" spc="-30">
                <a:latin typeface="Calibri"/>
                <a:cs typeface="Calibri"/>
              </a:rPr>
              <a:t> </a:t>
            </a:r>
            <a:r>
              <a:rPr dirty="0" sz="1850" spc="65">
                <a:latin typeface="Calibri"/>
                <a:cs typeface="Calibri"/>
              </a:rPr>
              <a:t>Revenue</a:t>
            </a:r>
            <a:r>
              <a:rPr dirty="0" sz="1850" spc="-30">
                <a:latin typeface="Calibri"/>
                <a:cs typeface="Calibri"/>
              </a:rPr>
              <a:t> </a:t>
            </a:r>
            <a:r>
              <a:rPr dirty="0" sz="1850" spc="50">
                <a:latin typeface="Calibri"/>
                <a:cs typeface="Calibri"/>
              </a:rPr>
              <a:t>by</a:t>
            </a:r>
            <a:endParaRPr sz="1850">
              <a:latin typeface="Calibri"/>
              <a:cs typeface="Calibri"/>
            </a:endParaRPr>
          </a:p>
          <a:p>
            <a:pPr algn="ctr" marL="1270">
              <a:lnSpc>
                <a:spcPts val="3135"/>
              </a:lnSpc>
            </a:pPr>
            <a:r>
              <a:rPr dirty="0" sz="2650" spc="135" b="1">
                <a:latin typeface="Calibri"/>
                <a:cs typeface="Calibri"/>
              </a:rPr>
              <a:t>+50%</a:t>
            </a:r>
            <a:endParaRPr sz="265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850" spc="155">
                <a:latin typeface="Calibri"/>
                <a:cs typeface="Calibri"/>
              </a:rPr>
              <a:t>2030</a:t>
            </a:r>
            <a:r>
              <a:rPr dirty="0" sz="1850" spc="-40">
                <a:latin typeface="Calibri"/>
                <a:cs typeface="Calibri"/>
              </a:rPr>
              <a:t> </a:t>
            </a:r>
            <a:r>
              <a:rPr dirty="0" sz="1850" spc="100">
                <a:latin typeface="Calibri"/>
                <a:cs typeface="Calibri"/>
              </a:rPr>
              <a:t>vs</a:t>
            </a:r>
            <a:r>
              <a:rPr dirty="0" sz="1850" spc="-35">
                <a:latin typeface="Calibri"/>
                <a:cs typeface="Calibri"/>
              </a:rPr>
              <a:t> </a:t>
            </a:r>
            <a:r>
              <a:rPr dirty="0" sz="1850" spc="135">
                <a:latin typeface="Calibri"/>
                <a:cs typeface="Calibri"/>
              </a:rPr>
              <a:t>2023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9878632" y="1151137"/>
            <a:ext cx="1279525" cy="334010"/>
            <a:chOff x="9878632" y="1151137"/>
            <a:chExt cx="1279525" cy="334010"/>
          </a:xfrm>
        </p:grpSpPr>
        <p:sp>
          <p:nvSpPr>
            <p:cNvPr id="44" name="object 44" descr=""/>
            <p:cNvSpPr/>
            <p:nvPr/>
          </p:nvSpPr>
          <p:spPr>
            <a:xfrm>
              <a:off x="9878632" y="1151140"/>
              <a:ext cx="1279525" cy="178435"/>
            </a:xfrm>
            <a:custGeom>
              <a:avLst/>
              <a:gdLst/>
              <a:ahLst/>
              <a:cxnLst/>
              <a:rect l="l" t="t" r="r" b="b"/>
              <a:pathLst>
                <a:path w="1279525" h="178434">
                  <a:moveTo>
                    <a:pt x="155422" y="165760"/>
                  </a:moveTo>
                  <a:lnTo>
                    <a:pt x="0" y="165760"/>
                  </a:lnTo>
                  <a:lnTo>
                    <a:pt x="0" y="178346"/>
                  </a:lnTo>
                  <a:lnTo>
                    <a:pt x="146011" y="178346"/>
                  </a:lnTo>
                  <a:lnTo>
                    <a:pt x="155422" y="165760"/>
                  </a:lnTo>
                  <a:close/>
                </a:path>
                <a:path w="1279525" h="178434">
                  <a:moveTo>
                    <a:pt x="172986" y="142214"/>
                  </a:moveTo>
                  <a:lnTo>
                    <a:pt x="0" y="142214"/>
                  </a:lnTo>
                  <a:lnTo>
                    <a:pt x="0" y="154889"/>
                  </a:lnTo>
                  <a:lnTo>
                    <a:pt x="163537" y="154889"/>
                  </a:lnTo>
                  <a:lnTo>
                    <a:pt x="172986" y="142214"/>
                  </a:lnTo>
                  <a:close/>
                </a:path>
                <a:path w="1279525" h="178434">
                  <a:moveTo>
                    <a:pt x="190563" y="118694"/>
                  </a:moveTo>
                  <a:lnTo>
                    <a:pt x="0" y="118694"/>
                  </a:lnTo>
                  <a:lnTo>
                    <a:pt x="0" y="131343"/>
                  </a:lnTo>
                  <a:lnTo>
                    <a:pt x="181089" y="131343"/>
                  </a:lnTo>
                  <a:lnTo>
                    <a:pt x="190563" y="118694"/>
                  </a:lnTo>
                  <a:close/>
                </a:path>
                <a:path w="1279525" h="178434">
                  <a:moveTo>
                    <a:pt x="482003" y="118694"/>
                  </a:moveTo>
                  <a:lnTo>
                    <a:pt x="345528" y="118694"/>
                  </a:lnTo>
                  <a:lnTo>
                    <a:pt x="336384" y="117538"/>
                  </a:lnTo>
                  <a:lnTo>
                    <a:pt x="333349" y="114706"/>
                  </a:lnTo>
                  <a:lnTo>
                    <a:pt x="334111" y="111150"/>
                  </a:lnTo>
                  <a:lnTo>
                    <a:pt x="362623" y="72593"/>
                  </a:lnTo>
                  <a:lnTo>
                    <a:pt x="362762" y="68389"/>
                  </a:lnTo>
                  <a:lnTo>
                    <a:pt x="249643" y="68389"/>
                  </a:lnTo>
                  <a:lnTo>
                    <a:pt x="167551" y="178346"/>
                  </a:lnTo>
                  <a:lnTo>
                    <a:pt x="367728" y="178346"/>
                  </a:lnTo>
                  <a:lnTo>
                    <a:pt x="411873" y="171183"/>
                  </a:lnTo>
                  <a:lnTo>
                    <a:pt x="445401" y="154266"/>
                  </a:lnTo>
                  <a:lnTo>
                    <a:pt x="468655" y="134480"/>
                  </a:lnTo>
                  <a:lnTo>
                    <a:pt x="482003" y="118694"/>
                  </a:lnTo>
                  <a:close/>
                </a:path>
                <a:path w="1279525" h="178434">
                  <a:moveTo>
                    <a:pt x="525437" y="48780"/>
                  </a:moveTo>
                  <a:lnTo>
                    <a:pt x="518604" y="26111"/>
                  </a:lnTo>
                  <a:lnTo>
                    <a:pt x="497408" y="7632"/>
                  </a:lnTo>
                  <a:lnTo>
                    <a:pt x="460679" y="0"/>
                  </a:lnTo>
                  <a:lnTo>
                    <a:pt x="224955" y="0"/>
                  </a:lnTo>
                  <a:lnTo>
                    <a:pt x="184086" y="54749"/>
                  </a:lnTo>
                  <a:lnTo>
                    <a:pt x="418096" y="54749"/>
                  </a:lnTo>
                  <a:lnTo>
                    <a:pt x="417944" y="58966"/>
                  </a:lnTo>
                  <a:lnTo>
                    <a:pt x="389585" y="97650"/>
                  </a:lnTo>
                  <a:lnTo>
                    <a:pt x="388835" y="101193"/>
                  </a:lnTo>
                  <a:lnTo>
                    <a:pt x="391858" y="104025"/>
                  </a:lnTo>
                  <a:lnTo>
                    <a:pt x="401002" y="105181"/>
                  </a:lnTo>
                  <a:lnTo>
                    <a:pt x="492086" y="105181"/>
                  </a:lnTo>
                  <a:lnTo>
                    <a:pt x="519074" y="69011"/>
                  </a:lnTo>
                  <a:lnTo>
                    <a:pt x="525437" y="48780"/>
                  </a:lnTo>
                  <a:close/>
                </a:path>
                <a:path w="1279525" h="178434">
                  <a:moveTo>
                    <a:pt x="637679" y="118681"/>
                  </a:moveTo>
                  <a:lnTo>
                    <a:pt x="520268" y="118694"/>
                  </a:lnTo>
                  <a:lnTo>
                    <a:pt x="475742" y="178346"/>
                  </a:lnTo>
                  <a:lnTo>
                    <a:pt x="593191" y="178346"/>
                  </a:lnTo>
                  <a:lnTo>
                    <a:pt x="637679" y="118681"/>
                  </a:lnTo>
                  <a:close/>
                </a:path>
                <a:path w="1279525" h="178434">
                  <a:moveTo>
                    <a:pt x="807491" y="118694"/>
                  </a:moveTo>
                  <a:lnTo>
                    <a:pt x="690118" y="118694"/>
                  </a:lnTo>
                  <a:lnTo>
                    <a:pt x="645566" y="178346"/>
                  </a:lnTo>
                  <a:lnTo>
                    <a:pt x="762939" y="178346"/>
                  </a:lnTo>
                  <a:lnTo>
                    <a:pt x="807491" y="118694"/>
                  </a:lnTo>
                  <a:close/>
                </a:path>
                <a:path w="1279525" h="178434">
                  <a:moveTo>
                    <a:pt x="896086" y="0"/>
                  </a:moveTo>
                  <a:lnTo>
                    <a:pt x="778713" y="0"/>
                  </a:lnTo>
                  <a:lnTo>
                    <a:pt x="733679" y="60312"/>
                  </a:lnTo>
                  <a:lnTo>
                    <a:pt x="681304" y="60312"/>
                  </a:lnTo>
                  <a:lnTo>
                    <a:pt x="726287" y="0"/>
                  </a:lnTo>
                  <a:lnTo>
                    <a:pt x="608914" y="0"/>
                  </a:lnTo>
                  <a:lnTo>
                    <a:pt x="530364" y="105181"/>
                  </a:lnTo>
                  <a:lnTo>
                    <a:pt x="817600" y="105181"/>
                  </a:lnTo>
                  <a:lnTo>
                    <a:pt x="851090" y="60312"/>
                  </a:lnTo>
                  <a:lnTo>
                    <a:pt x="896086" y="0"/>
                  </a:lnTo>
                  <a:close/>
                </a:path>
                <a:path w="1279525" h="178434">
                  <a:moveTo>
                    <a:pt x="1058646" y="0"/>
                  </a:moveTo>
                  <a:lnTo>
                    <a:pt x="934326" y="0"/>
                  </a:lnTo>
                  <a:lnTo>
                    <a:pt x="855726" y="105181"/>
                  </a:lnTo>
                  <a:lnTo>
                    <a:pt x="980109" y="105181"/>
                  </a:lnTo>
                  <a:lnTo>
                    <a:pt x="1058646" y="0"/>
                  </a:lnTo>
                  <a:close/>
                </a:path>
                <a:path w="1279525" h="178434">
                  <a:moveTo>
                    <a:pt x="1112393" y="118694"/>
                  </a:moveTo>
                  <a:lnTo>
                    <a:pt x="845667" y="118694"/>
                  </a:lnTo>
                  <a:lnTo>
                    <a:pt x="832942" y="135813"/>
                  </a:lnTo>
                  <a:lnTo>
                    <a:pt x="827201" y="150749"/>
                  </a:lnTo>
                  <a:lnTo>
                    <a:pt x="832561" y="164452"/>
                  </a:lnTo>
                  <a:lnTo>
                    <a:pt x="849706" y="174459"/>
                  </a:lnTo>
                  <a:lnTo>
                    <a:pt x="879335" y="178346"/>
                  </a:lnTo>
                  <a:lnTo>
                    <a:pt x="1067841" y="178346"/>
                  </a:lnTo>
                  <a:lnTo>
                    <a:pt x="1112393" y="118694"/>
                  </a:lnTo>
                  <a:close/>
                </a:path>
                <a:path w="1279525" h="178434">
                  <a:moveTo>
                    <a:pt x="1279194" y="165760"/>
                  </a:moveTo>
                  <a:lnTo>
                    <a:pt x="1098791" y="165760"/>
                  </a:lnTo>
                  <a:lnTo>
                    <a:pt x="1089380" y="178358"/>
                  </a:lnTo>
                  <a:lnTo>
                    <a:pt x="1279194" y="178346"/>
                  </a:lnTo>
                  <a:lnTo>
                    <a:pt x="1279194" y="165760"/>
                  </a:lnTo>
                  <a:close/>
                </a:path>
                <a:path w="1279525" h="178434">
                  <a:moveTo>
                    <a:pt x="1279194" y="142227"/>
                  </a:moveTo>
                  <a:lnTo>
                    <a:pt x="1116355" y="142227"/>
                  </a:lnTo>
                  <a:lnTo>
                    <a:pt x="1106893" y="154889"/>
                  </a:lnTo>
                  <a:lnTo>
                    <a:pt x="1279194" y="154889"/>
                  </a:lnTo>
                  <a:lnTo>
                    <a:pt x="1279194" y="142227"/>
                  </a:lnTo>
                  <a:close/>
                </a:path>
                <a:path w="1279525" h="178434">
                  <a:moveTo>
                    <a:pt x="1279194" y="118694"/>
                  </a:moveTo>
                  <a:lnTo>
                    <a:pt x="1133868" y="118694"/>
                  </a:lnTo>
                  <a:lnTo>
                    <a:pt x="1124458" y="131368"/>
                  </a:lnTo>
                  <a:lnTo>
                    <a:pt x="1279194" y="131356"/>
                  </a:lnTo>
                  <a:lnTo>
                    <a:pt x="1279194" y="118694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2426" y="1375205"/>
              <a:ext cx="345475" cy="109496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7" name="object 4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33170"/>
            <a:ext cx="3834765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85"/>
              <a:t>DHL</a:t>
            </a:r>
            <a:r>
              <a:rPr dirty="0" spc="-55"/>
              <a:t> </a:t>
            </a:r>
            <a:r>
              <a:rPr dirty="0" spc="90"/>
              <a:t>Group</a:t>
            </a:r>
            <a:r>
              <a:rPr dirty="0" spc="-60"/>
              <a:t> </a:t>
            </a:r>
            <a:r>
              <a:rPr dirty="0" spc="190"/>
              <a:t>ESG</a:t>
            </a:r>
            <a:r>
              <a:rPr dirty="0" spc="-45"/>
              <a:t> </a:t>
            </a:r>
            <a:r>
              <a:rPr dirty="0" spc="120"/>
              <a:t>measures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31291" y="1153667"/>
            <a:ext cx="2719070" cy="309880"/>
          </a:xfrm>
          <a:prstGeom prst="rect">
            <a:avLst/>
          </a:prstGeom>
          <a:solidFill>
            <a:srgbClr val="007B39"/>
          </a:solidFill>
        </p:spPr>
        <p:txBody>
          <a:bodyPr wrap="square" lIns="0" tIns="133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5"/>
              </a:spcBef>
            </a:pP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Decarbonization</a:t>
            </a:r>
            <a:r>
              <a:rPr dirty="0" sz="160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measures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32003" y="1506092"/>
          <a:ext cx="11328400" cy="1807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8090"/>
                <a:gridCol w="2947669"/>
                <a:gridCol w="4612640"/>
              </a:tblGrid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10" b="1">
                          <a:latin typeface="Calibri"/>
                          <a:cs typeface="Calibri"/>
                        </a:rPr>
                        <a:t>Measures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007B39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9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1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Results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007B39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90" b="1">
                          <a:latin typeface="Calibri"/>
                          <a:cs typeface="Calibri"/>
                        </a:rPr>
                        <a:t>2030</a:t>
                      </a:r>
                      <a:r>
                        <a:rPr dirty="0" sz="11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Targets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007B39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Realized</a:t>
                      </a:r>
                      <a:r>
                        <a:rPr dirty="0" sz="11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Decarbonization</a:t>
                      </a:r>
                      <a:r>
                        <a:rPr dirty="0" sz="11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Effects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T w="12700">
                      <a:solidFill>
                        <a:srgbClr val="007B39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60">
                          <a:latin typeface="Calibri"/>
                          <a:cs typeface="Calibri"/>
                        </a:rPr>
                        <a:t>1,584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metric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kilotons</a:t>
                      </a:r>
                      <a:r>
                        <a:rPr dirty="0" sz="11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baseline="-19841" sz="1050" spc="-3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100" spc="75">
                          <a:latin typeface="Calibri"/>
                          <a:cs typeface="Calibri"/>
                        </a:rPr>
                        <a:t>(2025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Target: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60">
                          <a:latin typeface="Calibri"/>
                          <a:cs typeface="Calibri"/>
                        </a:rPr>
                        <a:t>2,000</a:t>
                      </a:r>
                      <a:r>
                        <a:rPr dirty="0" sz="11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metric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kilotons</a:t>
                      </a:r>
                      <a:r>
                        <a:rPr dirty="0" sz="11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baseline="-19841" sz="1050" spc="-3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007B39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Reduce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GHG</a:t>
                      </a:r>
                      <a:r>
                        <a:rPr dirty="0" sz="11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emissions</a:t>
                      </a:r>
                      <a:r>
                        <a:rPr dirty="0" sz="11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1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&lt;29m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metric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tons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baseline="-19841" sz="1050" spc="-3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T w="12700">
                      <a:solidFill>
                        <a:srgbClr val="007B39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Increase</a:t>
                      </a:r>
                      <a:r>
                        <a:rPr dirty="0" sz="11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use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sustainable</a:t>
                      </a:r>
                      <a:r>
                        <a:rPr dirty="0" sz="11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fuels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air,</a:t>
                      </a:r>
                      <a:r>
                        <a:rPr dirty="0" sz="11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ocean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1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road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freight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1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sustainable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fuels</a:t>
                      </a:r>
                      <a:r>
                        <a:rPr dirty="0" sz="11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amounts</a:t>
                      </a:r>
                      <a:r>
                        <a:rPr dirty="0" sz="11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1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3.0%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60">
                          <a:latin typeface="Calibri"/>
                          <a:cs typeface="Calibri"/>
                        </a:rPr>
                        <a:t>&gt;30%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1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sustainable</a:t>
                      </a:r>
                      <a:r>
                        <a:rPr dirty="0" sz="11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fuels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air,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ocean</a:t>
                      </a:r>
                      <a:r>
                        <a:rPr dirty="0" sz="11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road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freight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4546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Increase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electrification</a:t>
                      </a:r>
                      <a:r>
                        <a:rPr dirty="0" sz="11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fleets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pick-up</a:t>
                      </a:r>
                      <a:r>
                        <a:rPr dirty="0" sz="11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delivery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3779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359410">
                        <a:lnSpc>
                          <a:spcPct val="110000"/>
                        </a:lnSpc>
                        <a:spcBef>
                          <a:spcPts val="225"/>
                        </a:spcBef>
                      </a:pPr>
                      <a:r>
                        <a:rPr dirty="0" sz="1100" spc="95">
                          <a:latin typeface="Calibri"/>
                          <a:cs typeface="Calibri"/>
                        </a:rPr>
                        <a:t>~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39,100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e-vehicles</a:t>
                      </a:r>
                      <a:r>
                        <a:rPr dirty="0" sz="11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1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pick-ups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deliveries</a:t>
                      </a:r>
                      <a:r>
                        <a:rPr dirty="0" sz="11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(41.4%)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Ambition</a:t>
                      </a:r>
                      <a:r>
                        <a:rPr dirty="0" sz="11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5">
                          <a:latin typeface="Calibri"/>
                          <a:cs typeface="Calibri"/>
                        </a:rPr>
                        <a:t>2030: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66</a:t>
                      </a:r>
                      <a:r>
                        <a:rPr dirty="0" sz="11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%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e-vehicles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pick-ups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deliveries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37795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Climate-neutral</a:t>
                      </a:r>
                      <a:r>
                        <a:rPr dirty="0" sz="11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building</a:t>
                      </a:r>
                      <a:r>
                        <a:rPr dirty="0" sz="1100" spc="3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design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All</a:t>
                      </a:r>
                      <a:r>
                        <a:rPr dirty="0" sz="11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our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own</a:t>
                      </a:r>
                      <a:r>
                        <a:rPr dirty="0" sz="11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new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buildings</a:t>
                      </a:r>
                      <a:r>
                        <a:rPr dirty="0" sz="11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climate</a:t>
                      </a:r>
                      <a:r>
                        <a:rPr dirty="0" sz="11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neutral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007B3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431291" y="3374135"/>
            <a:ext cx="2719070" cy="3098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524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20"/>
              </a:spcBef>
            </a:pP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Calibri"/>
                <a:cs typeface="Calibri"/>
              </a:rPr>
              <a:t>matters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32003" y="3737102"/>
          <a:ext cx="11328400" cy="1147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3140"/>
                <a:gridCol w="2244725"/>
                <a:gridCol w="2245994"/>
                <a:gridCol w="3302634"/>
              </a:tblGrid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10" b="1">
                          <a:latin typeface="Calibri"/>
                          <a:cs typeface="Calibri"/>
                        </a:rPr>
                        <a:t>Measure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85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Results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85" b="1">
                          <a:latin typeface="Calibri"/>
                          <a:cs typeface="Calibri"/>
                        </a:rPr>
                        <a:t>2025</a:t>
                      </a:r>
                      <a:r>
                        <a:rPr dirty="0" sz="11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Targets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85" b="1">
                          <a:latin typeface="Calibri"/>
                          <a:cs typeface="Calibri"/>
                        </a:rPr>
                        <a:t>2030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45" b="1">
                          <a:latin typeface="Calibri"/>
                          <a:cs typeface="Calibri"/>
                        </a:rPr>
                        <a:t>Targets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Employee</a:t>
                      </a:r>
                      <a:r>
                        <a:rPr dirty="0" sz="1100" spc="2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40">
                          <a:latin typeface="Calibri"/>
                          <a:cs typeface="Calibri"/>
                        </a:rPr>
                        <a:t>Engagement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25">
                          <a:latin typeface="Calibri"/>
                          <a:cs typeface="Calibri"/>
                        </a:rPr>
                        <a:t>82%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40">
                          <a:latin typeface="Calibri"/>
                          <a:cs typeface="Calibri"/>
                        </a:rPr>
                        <a:t>≥80%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40">
                          <a:latin typeface="Calibri"/>
                          <a:cs typeface="Calibri"/>
                        </a:rPr>
                        <a:t>≥80%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D30411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1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women</a:t>
                      </a:r>
                      <a:r>
                        <a:rPr dirty="0" sz="11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middle</a:t>
                      </a:r>
                      <a:r>
                        <a:rPr dirty="0" sz="11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upper-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management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28.4%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 spc="40">
                          <a:latin typeface="Calibri"/>
                          <a:cs typeface="Calibri"/>
                        </a:rPr>
                        <a:t>≥30%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 spc="40">
                          <a:latin typeface="Calibri"/>
                          <a:cs typeface="Calibri"/>
                        </a:rPr>
                        <a:t>≥34%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T w="6350">
                      <a:solidFill>
                        <a:srgbClr val="E4E4E4"/>
                      </a:solidFill>
                      <a:prstDash val="solid"/>
                    </a:lnT>
                    <a:lnB w="635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Accident</a:t>
                      </a:r>
                      <a:r>
                        <a:rPr dirty="0" sz="11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rate</a:t>
                      </a:r>
                      <a:r>
                        <a:rPr dirty="0" sz="11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65">
                          <a:latin typeface="Calibri"/>
                          <a:cs typeface="Calibri"/>
                        </a:rPr>
                        <a:t>(LTIFR)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1m</a:t>
                      </a:r>
                      <a:r>
                        <a:rPr dirty="0" sz="11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working</a:t>
                      </a:r>
                      <a:r>
                        <a:rPr dirty="0" sz="11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hours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7937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35">
                          <a:latin typeface="Calibri"/>
                          <a:cs typeface="Calibri"/>
                        </a:rPr>
                        <a:t>14.5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7937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55">
                          <a:latin typeface="Calibri"/>
                          <a:cs typeface="Calibri"/>
                        </a:rPr>
                        <a:t>≤15.5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7937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55">
                          <a:latin typeface="Calibri"/>
                          <a:cs typeface="Calibri"/>
                        </a:rPr>
                        <a:t>≤10.8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79375">
                    <a:lnT w="635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D3041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 descr=""/>
          <p:cNvGrpSpPr/>
          <p:nvPr/>
        </p:nvGrpSpPr>
        <p:grpSpPr>
          <a:xfrm>
            <a:off x="431291" y="5067300"/>
            <a:ext cx="11329035" cy="356235"/>
            <a:chOff x="431291" y="5067300"/>
            <a:chExt cx="11329035" cy="356235"/>
          </a:xfrm>
        </p:grpSpPr>
        <p:sp>
          <p:nvSpPr>
            <p:cNvPr id="8" name="object 8" descr=""/>
            <p:cNvSpPr/>
            <p:nvPr/>
          </p:nvSpPr>
          <p:spPr>
            <a:xfrm>
              <a:off x="431291" y="5067300"/>
              <a:ext cx="2719070" cy="309880"/>
            </a:xfrm>
            <a:custGeom>
              <a:avLst/>
              <a:gdLst/>
              <a:ahLst/>
              <a:cxnLst/>
              <a:rect l="l" t="t" r="r" b="b"/>
              <a:pathLst>
                <a:path w="2719070" h="309879">
                  <a:moveTo>
                    <a:pt x="2718816" y="0"/>
                  </a:moveTo>
                  <a:lnTo>
                    <a:pt x="0" y="0"/>
                  </a:lnTo>
                  <a:lnTo>
                    <a:pt x="0" y="309372"/>
                  </a:lnTo>
                  <a:lnTo>
                    <a:pt x="2718816" y="309372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2003" y="5416931"/>
              <a:ext cx="11328400" cy="0"/>
            </a:xfrm>
            <a:custGeom>
              <a:avLst/>
              <a:gdLst/>
              <a:ahLst/>
              <a:cxnLst/>
              <a:rect l="l" t="t" r="r" b="b"/>
              <a:pathLst>
                <a:path w="11328400" h="0">
                  <a:moveTo>
                    <a:pt x="0" y="0"/>
                  </a:moveTo>
                  <a:lnTo>
                    <a:pt x="11327942" y="0"/>
                  </a:lnTo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431914" y="5060950"/>
          <a:ext cx="11328400" cy="1343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1720"/>
                <a:gridCol w="2182495"/>
                <a:gridCol w="5544184"/>
              </a:tblGrid>
              <a:tr h="619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600" spc="55" b="1">
                          <a:latin typeface="Calibri"/>
                          <a:cs typeface="Calibri"/>
                        </a:rPr>
                        <a:t>Corporate</a:t>
                      </a:r>
                      <a:r>
                        <a:rPr dirty="0" sz="16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5" b="1">
                          <a:latin typeface="Calibri"/>
                          <a:cs typeface="Calibri"/>
                        </a:rPr>
                        <a:t>governance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100" spc="-10" b="1">
                          <a:latin typeface="Calibri"/>
                          <a:cs typeface="Calibri"/>
                        </a:rPr>
                        <a:t>Measure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</a:pPr>
                      <a:r>
                        <a:rPr dirty="0" sz="1100" spc="85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Results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57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90" b="1">
                          <a:latin typeface="Calibri"/>
                          <a:cs typeface="Calibri"/>
                        </a:rPr>
                        <a:t>2025</a:t>
                      </a:r>
                      <a:r>
                        <a:rPr dirty="0" sz="11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50" b="1">
                          <a:latin typeface="Calibri"/>
                          <a:cs typeface="Calibri"/>
                        </a:rPr>
                        <a:t>Targets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Valid</a:t>
                      </a:r>
                      <a:r>
                        <a:rPr dirty="0" sz="11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certifications</a:t>
                      </a:r>
                      <a:r>
                        <a:rPr dirty="0" sz="11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compliance</a:t>
                      </a:r>
                      <a:r>
                        <a:rPr dirty="0" sz="11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relevant</a:t>
                      </a:r>
                      <a:r>
                        <a:rPr dirty="0" sz="11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trainings</a:t>
                      </a:r>
                      <a:r>
                        <a:rPr dirty="0" sz="11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in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middle-</a:t>
                      </a:r>
                      <a:r>
                        <a:rPr dirty="0" sz="11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upper-level</a:t>
                      </a:r>
                      <a:r>
                        <a:rPr dirty="0" sz="11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management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FFCC00"/>
                      </a:solidFill>
                      <a:prstDash val="solid"/>
                    </a:lnT>
                    <a:lnB w="1270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99.1%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38430">
                    <a:lnT w="12700">
                      <a:solidFill>
                        <a:srgbClr val="FFCC00"/>
                      </a:solidFill>
                      <a:prstDash val="solid"/>
                    </a:lnT>
                    <a:lnB w="12700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791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100" spc="40">
                          <a:latin typeface="Calibri"/>
                          <a:cs typeface="Calibri"/>
                        </a:rPr>
                        <a:t>≥98%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38430">
                    <a:lnT w="12700">
                      <a:solidFill>
                        <a:srgbClr val="FFCC00"/>
                      </a:solidFill>
                      <a:prstDash val="solid"/>
                    </a:lnT>
                    <a:lnB w="12700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Cybersecurity</a:t>
                      </a:r>
                      <a:r>
                        <a:rPr dirty="0" sz="1100" spc="40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rating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85">
                          <a:latin typeface="Calibri"/>
                          <a:cs typeface="Calibri"/>
                        </a:rPr>
                        <a:t>750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points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79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85">
                          <a:latin typeface="Calibri"/>
                          <a:cs typeface="Calibri"/>
                        </a:rPr>
                        <a:t>≥710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points</a:t>
                      </a:r>
                      <a:r>
                        <a:rPr dirty="0" sz="11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85">
                          <a:latin typeface="Calibri"/>
                          <a:cs typeface="Calibri"/>
                        </a:rPr>
                        <a:t>820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achievable</a:t>
                      </a:r>
                      <a:r>
                        <a:rPr dirty="0" sz="11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points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T w="12700">
                      <a:solidFill>
                        <a:srgbClr val="E4E4E4"/>
                      </a:solidFill>
                      <a:prstDash val="solid"/>
                    </a:lnT>
                    <a:lnB w="12700">
                      <a:solidFill>
                        <a:srgbClr val="FFCC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9492" y="1772398"/>
            <a:ext cx="2398822" cy="40934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41" y="1772398"/>
            <a:ext cx="2398822" cy="40934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9506" y="400558"/>
            <a:ext cx="107207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75" b="1">
                <a:solidFill>
                  <a:srgbClr val="D30411"/>
                </a:solidFill>
                <a:latin typeface="Calibri"/>
                <a:cs typeface="Calibri"/>
              </a:rPr>
              <a:t>DHL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75" b="1">
                <a:solidFill>
                  <a:srgbClr val="D30411"/>
                </a:solidFill>
                <a:latin typeface="Calibri"/>
                <a:cs typeface="Calibri"/>
              </a:rPr>
              <a:t>CSI</a:t>
            </a:r>
            <a:r>
              <a:rPr dirty="0" sz="2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4" b="1">
                <a:solidFill>
                  <a:srgbClr val="D30411"/>
                </a:solidFill>
                <a:latin typeface="Calibri"/>
                <a:cs typeface="Calibri"/>
              </a:rPr>
              <a:t>(Customer</a:t>
            </a:r>
            <a:r>
              <a:rPr dirty="0" sz="24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D30411"/>
                </a:solidFill>
                <a:latin typeface="Calibri"/>
                <a:cs typeface="Calibri"/>
              </a:rPr>
              <a:t>Solutions</a:t>
            </a:r>
            <a:r>
              <a:rPr dirty="0" sz="2400" spc="-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-125" b="1">
                <a:solidFill>
                  <a:srgbClr val="D30411"/>
                </a:solidFill>
                <a:latin typeface="Calibri"/>
                <a:cs typeface="Calibri"/>
              </a:rPr>
              <a:t>&amp;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75" b="1">
                <a:solidFill>
                  <a:srgbClr val="D30411"/>
                </a:solidFill>
                <a:latin typeface="Calibri"/>
                <a:cs typeface="Calibri"/>
              </a:rPr>
              <a:t>Innovation):</a:t>
            </a:r>
            <a:r>
              <a:rPr dirty="0" sz="2400" spc="-5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4" b="1">
                <a:solidFill>
                  <a:srgbClr val="D30411"/>
                </a:solidFill>
                <a:latin typeface="Calibri"/>
                <a:cs typeface="Calibri"/>
              </a:rPr>
              <a:t>Providing</a:t>
            </a:r>
            <a:r>
              <a:rPr dirty="0" sz="2400" spc="-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35" b="1">
                <a:solidFill>
                  <a:srgbClr val="D30411"/>
                </a:solidFill>
                <a:latin typeface="Calibri"/>
                <a:cs typeface="Calibri"/>
              </a:rPr>
              <a:t>#OneDHL</a:t>
            </a:r>
            <a:r>
              <a:rPr dirty="0" sz="2400" spc="-5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60" b="1">
                <a:solidFill>
                  <a:srgbClr val="D30411"/>
                </a:solidFill>
                <a:latin typeface="Calibri"/>
                <a:cs typeface="Calibri"/>
              </a:rPr>
              <a:t>to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65" b="1">
                <a:solidFill>
                  <a:srgbClr val="D30411"/>
                </a:solidFill>
                <a:latin typeface="Calibri"/>
                <a:cs typeface="Calibri"/>
              </a:rPr>
              <a:t>the</a:t>
            </a:r>
            <a:r>
              <a:rPr dirty="0" sz="2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0" b="1">
                <a:solidFill>
                  <a:srgbClr val="D30411"/>
                </a:solidFill>
                <a:latin typeface="Calibri"/>
                <a:cs typeface="Calibri"/>
              </a:rPr>
              <a:t>market </a:t>
            </a:r>
            <a:r>
              <a:rPr dirty="0" sz="2400" spc="105" b="1">
                <a:solidFill>
                  <a:srgbClr val="D30411"/>
                </a:solidFill>
                <a:latin typeface="Calibri"/>
                <a:cs typeface="Calibri"/>
              </a:rPr>
              <a:t>drives</a:t>
            </a:r>
            <a:r>
              <a:rPr dirty="0" sz="2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value</a:t>
            </a:r>
            <a:r>
              <a:rPr dirty="0" sz="2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5" b="1">
                <a:solidFill>
                  <a:srgbClr val="D30411"/>
                </a:solidFill>
                <a:latin typeface="Calibri"/>
                <a:cs typeface="Calibri"/>
              </a:rPr>
              <a:t>as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D30411"/>
                </a:solidFill>
                <a:latin typeface="Calibri"/>
                <a:cs typeface="Calibri"/>
              </a:rPr>
              <a:t>many</a:t>
            </a:r>
            <a:r>
              <a:rPr dirty="0" sz="2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D30411"/>
                </a:solidFill>
                <a:latin typeface="Calibri"/>
                <a:cs typeface="Calibri"/>
              </a:rPr>
              <a:t>customers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0" b="1">
                <a:solidFill>
                  <a:srgbClr val="D30411"/>
                </a:solidFill>
                <a:latin typeface="Calibri"/>
                <a:cs typeface="Calibri"/>
              </a:rPr>
              <a:t>require</a:t>
            </a:r>
            <a:r>
              <a:rPr dirty="0" sz="2400" spc="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multiple</a:t>
            </a:r>
            <a:r>
              <a:rPr dirty="0" sz="2400" spc="-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0" b="1">
                <a:solidFill>
                  <a:srgbClr val="D30411"/>
                </a:solidFill>
                <a:latin typeface="Calibri"/>
                <a:cs typeface="Calibri"/>
              </a:rPr>
              <a:t>logistics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D30411"/>
                </a:solidFill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26279" y="1780032"/>
            <a:ext cx="2315210" cy="40189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095"/>
              </a:spcBef>
            </a:pPr>
            <a:r>
              <a:rPr dirty="0" sz="4400" spc="250" b="1">
                <a:latin typeface="Calibri"/>
                <a:cs typeface="Calibri"/>
              </a:rPr>
              <a:t>~79%</a:t>
            </a:r>
            <a:endParaRPr sz="44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235"/>
              </a:spcBef>
            </a:pPr>
            <a:r>
              <a:rPr dirty="0" sz="1800" spc="75" b="1">
                <a:latin typeface="Calibri"/>
                <a:cs typeface="Calibri"/>
              </a:rPr>
              <a:t>Tier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95" b="1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4250" spc="235">
                <a:latin typeface="Calibri"/>
                <a:cs typeface="Calibri"/>
              </a:rPr>
              <a:t>~42%</a:t>
            </a:r>
            <a:endParaRPr sz="4250">
              <a:latin typeface="Calibri"/>
              <a:cs typeface="Calibri"/>
            </a:endParaRPr>
          </a:p>
          <a:p>
            <a:pPr algn="ctr" marL="558800" marR="551815">
              <a:lnSpc>
                <a:spcPct val="110000"/>
              </a:lnSpc>
              <a:spcBef>
                <a:spcPts val="345"/>
              </a:spcBef>
            </a:pP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120">
                <a:latin typeface="Calibri"/>
                <a:cs typeface="Calibri"/>
              </a:rPr>
              <a:t>DHL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Group revenue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24227" y="1780032"/>
            <a:ext cx="2315210" cy="40189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095"/>
              </a:spcBef>
            </a:pPr>
            <a:r>
              <a:rPr dirty="0" sz="4400" spc="254" b="1">
                <a:latin typeface="Calibri"/>
                <a:cs typeface="Calibri"/>
              </a:rPr>
              <a:t>~98%</a:t>
            </a:r>
            <a:endParaRPr sz="44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235"/>
              </a:spcBef>
            </a:pPr>
            <a:r>
              <a:rPr dirty="0" sz="1800" spc="75" b="1">
                <a:latin typeface="Calibri"/>
                <a:cs typeface="Calibri"/>
              </a:rPr>
              <a:t>Tier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95" b="1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600"/>
              </a:spcBef>
            </a:pPr>
            <a:r>
              <a:rPr dirty="0" sz="1200" spc="65" b="1">
                <a:latin typeface="Calibri"/>
                <a:cs typeface="Calibri"/>
              </a:rPr>
              <a:t>(Top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spc="95" b="1">
                <a:latin typeface="Calibri"/>
                <a:cs typeface="Calibri"/>
              </a:rPr>
              <a:t>100</a:t>
            </a:r>
            <a:r>
              <a:rPr dirty="0" sz="1200" spc="-10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customers)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4250" spc="235">
                <a:latin typeface="Calibri"/>
                <a:cs typeface="Calibri"/>
              </a:rPr>
              <a:t>~18%</a:t>
            </a:r>
            <a:endParaRPr sz="4250">
              <a:latin typeface="Calibri"/>
              <a:cs typeface="Calibri"/>
            </a:endParaRPr>
          </a:p>
          <a:p>
            <a:pPr algn="ctr" marL="772160" marR="765175">
              <a:lnSpc>
                <a:spcPct val="110000"/>
              </a:lnSpc>
              <a:spcBef>
                <a:spcPts val="345"/>
              </a:spcBef>
            </a:pP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Group revenue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1291" y="2205227"/>
            <a:ext cx="1199515" cy="105664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40005" rIns="0" bIns="0" rtlCol="0" vert="horz">
            <a:spAutoFit/>
          </a:bodyPr>
          <a:lstStyle/>
          <a:p>
            <a:pPr algn="ctr" marL="40005" marR="32384">
              <a:lnSpc>
                <a:spcPct val="110000"/>
              </a:lnSpc>
              <a:spcBef>
                <a:spcPts val="315"/>
              </a:spcBef>
            </a:pPr>
            <a:r>
              <a:rPr dirty="0" sz="1400" spc="60" b="1">
                <a:latin typeface="Calibri"/>
                <a:cs typeface="Calibri"/>
              </a:rPr>
              <a:t>Percentage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30" b="1">
                <a:latin typeface="Calibri"/>
                <a:cs typeface="Calibri"/>
              </a:rPr>
              <a:t>of </a:t>
            </a:r>
            <a:r>
              <a:rPr dirty="0" sz="1400" spc="55" b="1">
                <a:latin typeface="Calibri"/>
                <a:cs typeface="Calibri"/>
              </a:rPr>
              <a:t>customers </a:t>
            </a:r>
            <a:r>
              <a:rPr dirty="0" sz="1400" spc="70" b="1">
                <a:latin typeface="Calibri"/>
                <a:cs typeface="Calibri"/>
              </a:rPr>
              <a:t>buying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from </a:t>
            </a:r>
            <a:r>
              <a:rPr dirty="0" sz="1400" spc="114" b="1">
                <a:latin typeface="Calibri"/>
                <a:cs typeface="Calibri"/>
              </a:rPr>
              <a:t>2+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divisions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1291" y="4128515"/>
            <a:ext cx="1199515" cy="124396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17145" rIns="0" bIns="0" rtlCol="0" vert="horz">
            <a:spAutoFit/>
          </a:bodyPr>
          <a:lstStyle/>
          <a:p>
            <a:pPr algn="ctr" marL="55244" marR="50165">
              <a:lnSpc>
                <a:spcPct val="110000"/>
              </a:lnSpc>
              <a:spcBef>
                <a:spcPts val="135"/>
              </a:spcBef>
            </a:pPr>
            <a:r>
              <a:rPr dirty="0" sz="1400" spc="70" b="1">
                <a:latin typeface="Calibri"/>
                <a:cs typeface="Calibri"/>
              </a:rPr>
              <a:t>Share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total </a:t>
            </a:r>
            <a:r>
              <a:rPr dirty="0" sz="1400" spc="40" b="1">
                <a:latin typeface="Calibri"/>
                <a:cs typeface="Calibri"/>
              </a:rPr>
              <a:t>revenue </a:t>
            </a:r>
            <a:r>
              <a:rPr dirty="0" sz="1400" spc="45" b="1">
                <a:latin typeface="Calibri"/>
                <a:cs typeface="Calibri"/>
              </a:rPr>
              <a:t>represented </a:t>
            </a:r>
            <a:r>
              <a:rPr dirty="0" sz="1400" spc="70" b="1">
                <a:latin typeface="Calibri"/>
                <a:cs typeface="Calibri"/>
              </a:rPr>
              <a:t>by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customer </a:t>
            </a:r>
            <a:r>
              <a:rPr dirty="0" sz="1400" spc="60" b="1"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2131" y="1484375"/>
            <a:ext cx="4608576" cy="461619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107423" y="3264408"/>
            <a:ext cx="698500" cy="25781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14604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dirty="0" sz="1400" spc="100" b="1">
                <a:solidFill>
                  <a:srgbClr val="D30411"/>
                </a:solidFill>
                <a:latin typeface="Calibri"/>
                <a:cs typeface="Calibri"/>
              </a:rPr>
              <a:t>DHL</a:t>
            </a:r>
            <a:r>
              <a:rPr dirty="0" sz="1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80" b="1">
                <a:solidFill>
                  <a:srgbClr val="D30411"/>
                </a:solidFill>
                <a:latin typeface="Calibri"/>
                <a:cs typeface="Calibri"/>
              </a:rPr>
              <a:t>CSI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491439" y="5936996"/>
            <a:ext cx="82676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i="1">
                <a:latin typeface="Calibri"/>
                <a:cs typeface="Calibri"/>
              </a:rPr>
              <a:t>As</a:t>
            </a:r>
            <a:r>
              <a:rPr dirty="0" sz="1050" spc="15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of</a:t>
            </a:r>
            <a:r>
              <a:rPr dirty="0" sz="1050" spc="20" i="1">
                <a:latin typeface="Calibri"/>
                <a:cs typeface="Calibri"/>
              </a:rPr>
              <a:t> </a:t>
            </a:r>
            <a:r>
              <a:rPr dirty="0" sz="1050" spc="70" i="1">
                <a:latin typeface="Calibri"/>
                <a:cs typeface="Calibri"/>
              </a:rPr>
              <a:t>FY</a:t>
            </a:r>
            <a:r>
              <a:rPr dirty="0" sz="1050" spc="25" i="1">
                <a:latin typeface="Calibri"/>
                <a:cs typeface="Calibri"/>
              </a:rPr>
              <a:t> </a:t>
            </a:r>
            <a:r>
              <a:rPr dirty="0" sz="1050" spc="70" i="1">
                <a:latin typeface="Calibri"/>
                <a:cs typeface="Calibri"/>
              </a:rPr>
              <a:t>2024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379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5"/>
              <a:t>CONTENT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419506" y="6381394"/>
            <a:ext cx="3744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latin typeface="Calibri"/>
                <a:cs typeface="Calibri"/>
              </a:rPr>
              <a:t>INVESTOR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65">
                <a:latin typeface="Calibri"/>
                <a:cs typeface="Calibri"/>
              </a:rPr>
              <a:t>PRESENTATION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90">
                <a:latin typeface="Calibri"/>
                <a:cs typeface="Calibri"/>
              </a:rPr>
              <a:t>DHL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GROUP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MARCH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75">
                <a:latin typeface="Calibri"/>
                <a:cs typeface="Calibri"/>
              </a:rPr>
              <a:t>2025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90016" y="1584960"/>
            <a:ext cx="3138170" cy="1763395"/>
            <a:chOff x="890016" y="1584960"/>
            <a:chExt cx="3138170" cy="17633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1584960"/>
              <a:ext cx="3133344" cy="176174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90016" y="2787396"/>
              <a:ext cx="3138170" cy="561340"/>
            </a:xfrm>
            <a:custGeom>
              <a:avLst/>
              <a:gdLst/>
              <a:ahLst/>
              <a:cxnLst/>
              <a:rect l="l" t="t" r="r" b="b"/>
              <a:pathLst>
                <a:path w="3138170" h="561339">
                  <a:moveTo>
                    <a:pt x="3137916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3137916" y="560831"/>
                  </a:lnTo>
                  <a:lnTo>
                    <a:pt x="3137916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30758" y="1474469"/>
            <a:ext cx="3453765" cy="2004060"/>
          </a:xfrm>
          <a:prstGeom prst="rect">
            <a:avLst/>
          </a:prstGeom>
          <a:ln w="34925">
            <a:solidFill>
              <a:srgbClr val="D3041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r>
              <a:rPr dirty="0" sz="1600" spc="110" b="1">
                <a:latin typeface="Calibri"/>
                <a:cs typeface="Calibri"/>
                <a:hlinkClick r:id="rId3" action="ppaction://hlinksldjump"/>
              </a:rPr>
              <a:t>DHL</a:t>
            </a:r>
            <a:r>
              <a:rPr dirty="0" sz="1600" spc="-50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50" b="1">
                <a:latin typeface="Calibri"/>
                <a:cs typeface="Calibri"/>
                <a:hlinkClick r:id="rId3" action="ppaction://hlinksldjump"/>
              </a:rPr>
              <a:t>Group</a:t>
            </a:r>
            <a:r>
              <a:rPr dirty="0" sz="1600" spc="-35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80" b="1">
                <a:latin typeface="Calibri"/>
                <a:cs typeface="Calibri"/>
                <a:hlinkClick r:id="rId3" action="ppaction://hlinksldjump"/>
              </a:rPr>
              <a:t>Highlights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7803" y="1584960"/>
            <a:ext cx="3131820" cy="176174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527803" y="2785872"/>
            <a:ext cx="313690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915669">
              <a:lnSpc>
                <a:spcPct val="100000"/>
              </a:lnSpc>
              <a:spcBef>
                <a:spcPts val="1105"/>
              </a:spcBef>
            </a:pPr>
            <a:r>
              <a:rPr dirty="0" sz="1600" spc="75" b="1">
                <a:latin typeface="Calibri"/>
                <a:cs typeface="Calibri"/>
                <a:hlinkClick r:id="rId5" action="ppaction://hlinksldjump"/>
              </a:rPr>
              <a:t>Strategy</a:t>
            </a:r>
            <a:r>
              <a:rPr dirty="0" sz="1600" spc="-25" b="1"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1600" spc="100" b="1">
                <a:latin typeface="Calibri"/>
                <a:cs typeface="Calibri"/>
                <a:hlinkClick r:id="rId5" action="ppaction://hlinksldjump"/>
              </a:rPr>
              <a:t>2030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340" y="1584960"/>
            <a:ext cx="3131820" cy="176174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049768" y="2785872"/>
            <a:ext cx="313817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796925">
              <a:lnSpc>
                <a:spcPct val="100000"/>
              </a:lnSpc>
              <a:spcBef>
                <a:spcPts val="1105"/>
              </a:spcBef>
            </a:pP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Financial</a:t>
            </a:r>
            <a:r>
              <a:rPr dirty="0" sz="1600" spc="5" b="1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Backup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291" y="4172711"/>
            <a:ext cx="2069591" cy="186537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3129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400" spc="75" b="1">
                <a:latin typeface="Calibri"/>
                <a:cs typeface="Calibri"/>
                <a:hlinkClick r:id="rId9" action="ppaction://hlinksldjump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80731" y="4172711"/>
            <a:ext cx="2075687" cy="186537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38073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1" action="ppaction://hlinksldjump"/>
              </a:rPr>
              <a:t>eCommerce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735579" y="4171188"/>
            <a:ext cx="2075814" cy="1866900"/>
            <a:chOff x="2735579" y="4171188"/>
            <a:chExt cx="2075814" cy="1866900"/>
          </a:xfrm>
        </p:grpSpPr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5579" y="4171188"/>
              <a:ext cx="2075687" cy="186537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735579" y="5533644"/>
              <a:ext cx="2075814" cy="504825"/>
            </a:xfrm>
            <a:custGeom>
              <a:avLst/>
              <a:gdLst/>
              <a:ahLst/>
              <a:cxnLst/>
              <a:rect l="l" t="t" r="r" b="b"/>
              <a:pathLst>
                <a:path w="2075814" h="504825">
                  <a:moveTo>
                    <a:pt x="2075688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2075688" y="504443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958845" y="5544413"/>
            <a:ext cx="162941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Calibri"/>
                <a:cs typeface="Calibri"/>
                <a:hlinkClick r:id="rId13" action="ppaction://hlinksldjump"/>
              </a:rPr>
              <a:t>Global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65" b="1">
                <a:latin typeface="Calibri"/>
                <a:cs typeface="Calibri"/>
                <a:hlinkClick r:id="rId13" action="ppaction://hlinksldjump"/>
              </a:rPr>
              <a:t>Forwarding,</a:t>
            </a:r>
            <a:r>
              <a:rPr dirty="0" sz="1400" spc="-40" b="1"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1400" spc="55" b="1">
                <a:latin typeface="Calibri"/>
                <a:cs typeface="Calibri"/>
                <a:hlinkClick r:id="rId13" action="ppaction://hlinksldjump"/>
              </a:rPr>
              <a:t>Freight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21011" y="4172711"/>
            <a:ext cx="2072640" cy="186537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617964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5" action="ppaction://hlinksldjump"/>
              </a:rPr>
              <a:t>P&amp;P</a:t>
            </a:r>
            <a:r>
              <a:rPr dirty="0" sz="1400" spc="-20" b="1">
                <a:latin typeface="Calibri"/>
                <a:cs typeface="Calibri"/>
                <a:hlinkClick r:id="rId15" action="ppaction://hlinksldjump"/>
              </a:rPr>
              <a:t> </a:t>
            </a:r>
            <a:r>
              <a:rPr dirty="0" sz="1400" spc="45" b="1">
                <a:latin typeface="Calibri"/>
                <a:cs typeface="Calibri"/>
                <a:hlinkClick r:id="rId15" action="ppaction://hlinksldjump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1291" y="3610355"/>
            <a:ext cx="3133725" cy="38862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7683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605"/>
              </a:spcBef>
            </a:pPr>
            <a:r>
              <a:rPr dirty="0" sz="1350" spc="150" b="1">
                <a:latin typeface="Calibri"/>
                <a:cs typeface="Calibri"/>
              </a:rPr>
              <a:t>DIVISIONAL</a:t>
            </a:r>
            <a:r>
              <a:rPr dirty="0" sz="1350" spc="220" b="1">
                <a:latin typeface="Calibri"/>
                <a:cs typeface="Calibri"/>
              </a:rPr>
              <a:t> </a:t>
            </a:r>
            <a:r>
              <a:rPr dirty="0" sz="1350" spc="190" b="1">
                <a:latin typeface="Calibri"/>
                <a:cs typeface="Calibri"/>
              </a:rPr>
              <a:t>DEEP-</a:t>
            </a:r>
            <a:r>
              <a:rPr dirty="0" sz="1350" spc="130" b="1">
                <a:latin typeface="Calibri"/>
                <a:cs typeface="Calibri"/>
              </a:rPr>
              <a:t>DIVES: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058155" y="4172711"/>
            <a:ext cx="2075814" cy="1865630"/>
            <a:chOff x="5058155" y="4172711"/>
            <a:chExt cx="2075814" cy="1865630"/>
          </a:xfrm>
        </p:grpSpPr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8155" y="4172711"/>
              <a:ext cx="2075688" cy="185327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058155" y="5535167"/>
              <a:ext cx="2075814" cy="502920"/>
            </a:xfrm>
            <a:custGeom>
              <a:avLst/>
              <a:gdLst/>
              <a:ahLst/>
              <a:cxnLst/>
              <a:rect l="l" t="t" r="r" b="b"/>
              <a:pathLst>
                <a:path w="2075815" h="502920">
                  <a:moveTo>
                    <a:pt x="2075688" y="0"/>
                  </a:moveTo>
                  <a:lnTo>
                    <a:pt x="0" y="0"/>
                  </a:lnTo>
                  <a:lnTo>
                    <a:pt x="0" y="502919"/>
                  </a:lnTo>
                  <a:lnTo>
                    <a:pt x="2075688" y="502919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556250" y="5651703"/>
            <a:ext cx="1079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latin typeface="Calibri"/>
                <a:cs typeface="Calibri"/>
                <a:hlinkClick r:id="rId17" action="ppaction://hlinksldjump"/>
              </a:rPr>
              <a:t>Supply</a:t>
            </a:r>
            <a:r>
              <a:rPr dirty="0" sz="1400" spc="-25" b="1">
                <a:latin typeface="Calibri"/>
                <a:cs typeface="Calibri"/>
                <a:hlinkClick r:id="rId17" action="ppaction://hlinksldjump"/>
              </a:rPr>
              <a:t> </a:t>
            </a:r>
            <a:r>
              <a:rPr dirty="0" sz="1400" spc="50" b="1">
                <a:latin typeface="Calibri"/>
                <a:cs typeface="Calibri"/>
                <a:hlinkClick r:id="rId17" action="ppaction://hlinksldjump"/>
              </a:rPr>
              <a:t>Chain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657203" y="6381394"/>
            <a:ext cx="115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379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5"/>
              <a:t>CONTENT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890016" y="1584960"/>
            <a:ext cx="3138170" cy="1763395"/>
            <a:chOff x="890016" y="1584960"/>
            <a:chExt cx="3138170" cy="17633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1584960"/>
              <a:ext cx="3133344" cy="176174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90016" y="2787396"/>
              <a:ext cx="3138170" cy="561340"/>
            </a:xfrm>
            <a:custGeom>
              <a:avLst/>
              <a:gdLst/>
              <a:ahLst/>
              <a:cxnLst/>
              <a:rect l="l" t="t" r="r" b="b"/>
              <a:pathLst>
                <a:path w="3138170" h="561339">
                  <a:moveTo>
                    <a:pt x="3137916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3137916" y="560831"/>
                  </a:lnTo>
                  <a:lnTo>
                    <a:pt x="3137916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51863" y="2916427"/>
            <a:ext cx="2014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10" b="1">
                <a:latin typeface="Calibri"/>
                <a:cs typeface="Calibri"/>
                <a:hlinkClick r:id="rId3" action="ppaction://hlinksldjump"/>
              </a:rPr>
              <a:t>DHL</a:t>
            </a:r>
            <a:r>
              <a:rPr dirty="0" sz="1600" spc="-50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50" b="1">
                <a:latin typeface="Calibri"/>
                <a:cs typeface="Calibri"/>
                <a:hlinkClick r:id="rId3" action="ppaction://hlinksldjump"/>
              </a:rPr>
              <a:t>Group</a:t>
            </a:r>
            <a:r>
              <a:rPr dirty="0" sz="1600" spc="-35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80" b="1">
                <a:latin typeface="Calibri"/>
                <a:cs typeface="Calibri"/>
                <a:hlinkClick r:id="rId3" action="ppaction://hlinksldjump"/>
              </a:rPr>
              <a:t>Highlights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7803" y="1584960"/>
            <a:ext cx="3131820" cy="176174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27803" y="2785872"/>
            <a:ext cx="313690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915669">
              <a:lnSpc>
                <a:spcPct val="100000"/>
              </a:lnSpc>
              <a:spcBef>
                <a:spcPts val="1105"/>
              </a:spcBef>
            </a:pPr>
            <a:r>
              <a:rPr dirty="0" sz="1600" spc="75" b="1">
                <a:latin typeface="Calibri"/>
                <a:cs typeface="Calibri"/>
                <a:hlinkClick r:id="rId5" action="ppaction://hlinksldjump"/>
              </a:rPr>
              <a:t>Strategy</a:t>
            </a:r>
            <a:r>
              <a:rPr dirty="0" sz="1600" spc="-25" b="1"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1600" spc="100" b="1">
                <a:latin typeface="Calibri"/>
                <a:cs typeface="Calibri"/>
                <a:hlinkClick r:id="rId5" action="ppaction://hlinksldjump"/>
              </a:rPr>
              <a:t>2030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340" y="1584960"/>
            <a:ext cx="3131820" cy="176174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049768" y="2785872"/>
            <a:ext cx="313817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796925">
              <a:lnSpc>
                <a:spcPct val="100000"/>
              </a:lnSpc>
              <a:spcBef>
                <a:spcPts val="1105"/>
              </a:spcBef>
            </a:pP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Financial</a:t>
            </a:r>
            <a:r>
              <a:rPr dirty="0" sz="1600" spc="5" b="1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Backup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291" y="4172711"/>
            <a:ext cx="2069591" cy="186537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3129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400" spc="75" b="1">
                <a:latin typeface="Calibri"/>
                <a:cs typeface="Calibri"/>
                <a:hlinkClick r:id="rId9" action="ppaction://hlinksldjump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80731" y="4172711"/>
            <a:ext cx="2075687" cy="186537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38073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1" action="ppaction://hlinksldjump"/>
              </a:rPr>
              <a:t>eCommerce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735579" y="4171188"/>
            <a:ext cx="2075814" cy="1866900"/>
            <a:chOff x="2735579" y="4171188"/>
            <a:chExt cx="2075814" cy="1866900"/>
          </a:xfrm>
        </p:grpSpPr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5579" y="4171188"/>
              <a:ext cx="2075687" cy="186537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735579" y="5533644"/>
              <a:ext cx="2075814" cy="504825"/>
            </a:xfrm>
            <a:custGeom>
              <a:avLst/>
              <a:gdLst/>
              <a:ahLst/>
              <a:cxnLst/>
              <a:rect l="l" t="t" r="r" b="b"/>
              <a:pathLst>
                <a:path w="2075814" h="504825">
                  <a:moveTo>
                    <a:pt x="2075688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2075688" y="504443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971545" y="5757468"/>
            <a:ext cx="12007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65" b="1">
                <a:latin typeface="Calibri"/>
                <a:cs typeface="Calibri"/>
                <a:hlinkClick r:id="rId13" action="ppaction://hlinksldjump"/>
              </a:rPr>
              <a:t>Forwarding,</a:t>
            </a:r>
            <a:r>
              <a:rPr dirty="0" sz="1400" spc="-40" b="1"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1400" spc="65" b="1">
                <a:latin typeface="Calibri"/>
                <a:cs typeface="Calibri"/>
                <a:hlinkClick r:id="rId13" action="ppaction://hlinksldjump"/>
              </a:rPr>
              <a:t>Fr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512565" y="5544413"/>
            <a:ext cx="107569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Calibri"/>
                <a:cs typeface="Calibri"/>
                <a:hlinkClick r:id="rId13" action="ppaction://hlinksldjump"/>
              </a:rPr>
              <a:t>Global</a:t>
            </a:r>
            <a:endParaRPr sz="1400">
              <a:latin typeface="Calibri"/>
              <a:cs typeface="Calibri"/>
            </a:endParaRPr>
          </a:p>
          <a:p>
            <a:pPr marL="647065">
              <a:lnSpc>
                <a:spcPct val="100000"/>
              </a:lnSpc>
            </a:pPr>
            <a:r>
              <a:rPr dirty="0" sz="1400" spc="45" b="1">
                <a:latin typeface="Calibri"/>
                <a:cs typeface="Calibri"/>
                <a:hlinkClick r:id="rId13" action="ppaction://hlinksldjump"/>
              </a:rPr>
              <a:t>eight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21011" y="4172711"/>
            <a:ext cx="2072640" cy="186537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617964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5" action="ppaction://hlinksldjump"/>
              </a:rPr>
              <a:t>P&amp;P</a:t>
            </a:r>
            <a:r>
              <a:rPr dirty="0" sz="1400" spc="-20" b="1">
                <a:latin typeface="Calibri"/>
                <a:cs typeface="Calibri"/>
                <a:hlinkClick r:id="rId15" action="ppaction://hlinksldjump"/>
              </a:rPr>
              <a:t> </a:t>
            </a:r>
            <a:r>
              <a:rPr dirty="0" sz="1400" spc="45" b="1">
                <a:latin typeface="Calibri"/>
                <a:cs typeface="Calibri"/>
                <a:hlinkClick r:id="rId15" action="ppaction://hlinksldjump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1291" y="3610355"/>
            <a:ext cx="3133725" cy="38862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7683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605"/>
              </a:spcBef>
            </a:pPr>
            <a:r>
              <a:rPr dirty="0" sz="1350" spc="150" b="1">
                <a:latin typeface="Calibri"/>
                <a:cs typeface="Calibri"/>
              </a:rPr>
              <a:t>DIVISIONAL</a:t>
            </a:r>
            <a:r>
              <a:rPr dirty="0" sz="1350" spc="220" b="1">
                <a:latin typeface="Calibri"/>
                <a:cs typeface="Calibri"/>
              </a:rPr>
              <a:t> </a:t>
            </a:r>
            <a:r>
              <a:rPr dirty="0" sz="1350" spc="190" b="1">
                <a:latin typeface="Calibri"/>
                <a:cs typeface="Calibri"/>
              </a:rPr>
              <a:t>DEEP-</a:t>
            </a:r>
            <a:r>
              <a:rPr dirty="0" sz="1350" spc="130" b="1">
                <a:latin typeface="Calibri"/>
                <a:cs typeface="Calibri"/>
              </a:rPr>
              <a:t>DIVES: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058155" y="4172711"/>
            <a:ext cx="2075814" cy="1865630"/>
            <a:chOff x="5058155" y="4172711"/>
            <a:chExt cx="2075814" cy="1865630"/>
          </a:xfrm>
        </p:grpSpPr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8155" y="4172711"/>
              <a:ext cx="2075688" cy="185327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058155" y="5535167"/>
              <a:ext cx="2075814" cy="502920"/>
            </a:xfrm>
            <a:custGeom>
              <a:avLst/>
              <a:gdLst/>
              <a:ahLst/>
              <a:cxnLst/>
              <a:rect l="l" t="t" r="r" b="b"/>
              <a:pathLst>
                <a:path w="2075815" h="502920">
                  <a:moveTo>
                    <a:pt x="2075688" y="0"/>
                  </a:moveTo>
                  <a:lnTo>
                    <a:pt x="0" y="0"/>
                  </a:lnTo>
                  <a:lnTo>
                    <a:pt x="0" y="502919"/>
                  </a:lnTo>
                  <a:lnTo>
                    <a:pt x="2075688" y="502919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568950" y="5651703"/>
            <a:ext cx="10668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latin typeface="Calibri"/>
                <a:cs typeface="Calibri"/>
                <a:hlinkClick r:id="rId17" action="ppaction://hlinksldjump"/>
              </a:rPr>
              <a:t>Supply</a:t>
            </a:r>
            <a:r>
              <a:rPr dirty="0" sz="1400" spc="-25" b="1">
                <a:latin typeface="Calibri"/>
                <a:cs typeface="Calibri"/>
                <a:hlinkClick r:id="rId17" action="ppaction://hlinksldjump"/>
              </a:rPr>
              <a:t> </a:t>
            </a:r>
            <a:r>
              <a:rPr dirty="0" sz="1400" spc="50" b="1">
                <a:latin typeface="Calibri"/>
                <a:cs typeface="Calibri"/>
                <a:hlinkClick r:id="rId17" action="ppaction://hlinksldjump"/>
              </a:rPr>
              <a:t>Chain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72034" y="4103370"/>
            <a:ext cx="11489690" cy="2004060"/>
          </a:xfrm>
          <a:custGeom>
            <a:avLst/>
            <a:gdLst/>
            <a:ahLst/>
            <a:cxnLst/>
            <a:rect l="l" t="t" r="r" b="b"/>
            <a:pathLst>
              <a:path w="11489690" h="2004060">
                <a:moveTo>
                  <a:pt x="0" y="2004059"/>
                </a:moveTo>
                <a:lnTo>
                  <a:pt x="11489436" y="2004059"/>
                </a:lnTo>
                <a:lnTo>
                  <a:pt x="11489436" y="0"/>
                </a:lnTo>
                <a:lnTo>
                  <a:pt x="0" y="0"/>
                </a:lnTo>
                <a:lnTo>
                  <a:pt x="0" y="2004059"/>
                </a:lnTo>
                <a:close/>
              </a:path>
            </a:pathLst>
          </a:custGeom>
          <a:ln w="3492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9109"/>
            <a:chOff x="0" y="0"/>
            <a:chExt cx="12192000" cy="68491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4885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6841490"/>
            </a:xfrm>
            <a:custGeom>
              <a:avLst/>
              <a:gdLst/>
              <a:ahLst/>
              <a:cxnLst/>
              <a:rect l="l" t="t" r="r" b="b"/>
              <a:pathLst>
                <a:path w="12192000" h="6841490">
                  <a:moveTo>
                    <a:pt x="0" y="6841234"/>
                  </a:moveTo>
                  <a:lnTo>
                    <a:pt x="12191997" y="6841234"/>
                  </a:lnTo>
                  <a:lnTo>
                    <a:pt x="12191997" y="0"/>
                  </a:lnTo>
                  <a:lnTo>
                    <a:pt x="0" y="0"/>
                  </a:lnTo>
                  <a:lnTo>
                    <a:pt x="0" y="6841234"/>
                  </a:lnTo>
                  <a:close/>
                </a:path>
              </a:pathLst>
            </a:custGeom>
            <a:solidFill>
              <a:srgbClr val="000000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89000" y="1142443"/>
            <a:ext cx="4279900" cy="10890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5000" spc="240" b="1">
                <a:solidFill>
                  <a:srgbClr val="FFCC00"/>
                </a:solidFill>
                <a:latin typeface="Calibri"/>
                <a:cs typeface="Calibri"/>
              </a:rPr>
              <a:t>EXPRESS</a:t>
            </a: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4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leader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Definite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(TDI)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9000" y="2418714"/>
            <a:ext cx="443928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Voted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World’s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Workplace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5th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endParaRPr sz="1400">
              <a:latin typeface="Calibri"/>
              <a:cs typeface="Calibri"/>
            </a:endParaRPr>
          </a:p>
          <a:p>
            <a:pPr marL="299085" marR="2857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Premium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logistics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segment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above-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GDP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growth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trade 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(B2B)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commerce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(B2C+B2B)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standing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220+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territories</a:t>
            </a:r>
            <a:endParaRPr sz="1400">
              <a:latin typeface="Calibri"/>
              <a:cs typeface="Calibri"/>
            </a:endParaRPr>
          </a:p>
          <a:p>
            <a:pPr marL="299085" marR="26543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Proven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flex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changing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4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circumstances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41454" y="515302"/>
            <a:ext cx="6044565" cy="5880735"/>
            <a:chOff x="5541454" y="515302"/>
            <a:chExt cx="6044565" cy="5880735"/>
          </a:xfrm>
        </p:grpSpPr>
        <p:sp>
          <p:nvSpPr>
            <p:cNvPr id="8" name="object 8" descr=""/>
            <p:cNvSpPr/>
            <p:nvPr/>
          </p:nvSpPr>
          <p:spPr>
            <a:xfrm>
              <a:off x="5555741" y="529590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w="0" h="5852160">
                  <a:moveTo>
                    <a:pt x="0" y="0"/>
                  </a:moveTo>
                  <a:lnTo>
                    <a:pt x="0" y="5852160"/>
                  </a:lnTo>
                </a:path>
              </a:pathLst>
            </a:custGeom>
            <a:ln w="28575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71844" y="1264919"/>
              <a:ext cx="4918075" cy="1388745"/>
            </a:xfrm>
            <a:custGeom>
              <a:avLst/>
              <a:gdLst/>
              <a:ahLst/>
              <a:cxnLst/>
              <a:rect l="l" t="t" r="r" b="b"/>
              <a:pathLst>
                <a:path w="4918075" h="1388745">
                  <a:moveTo>
                    <a:pt x="286512" y="0"/>
                  </a:moveTo>
                  <a:lnTo>
                    <a:pt x="0" y="0"/>
                  </a:lnTo>
                  <a:lnTo>
                    <a:pt x="0" y="1388364"/>
                  </a:lnTo>
                  <a:lnTo>
                    <a:pt x="286512" y="1388364"/>
                  </a:lnTo>
                  <a:lnTo>
                    <a:pt x="286512" y="0"/>
                  </a:lnTo>
                  <a:close/>
                </a:path>
                <a:path w="4918075" h="1388745">
                  <a:moveTo>
                    <a:pt x="1444739" y="1331976"/>
                  </a:moveTo>
                  <a:lnTo>
                    <a:pt x="1158240" y="1331976"/>
                  </a:lnTo>
                  <a:lnTo>
                    <a:pt x="1158240" y="1388364"/>
                  </a:lnTo>
                  <a:lnTo>
                    <a:pt x="1444739" y="1388364"/>
                  </a:lnTo>
                  <a:lnTo>
                    <a:pt x="1444739" y="1331976"/>
                  </a:lnTo>
                  <a:close/>
                </a:path>
                <a:path w="4918075" h="1388745">
                  <a:moveTo>
                    <a:pt x="2602992" y="1255776"/>
                  </a:moveTo>
                  <a:lnTo>
                    <a:pt x="2314956" y="1255776"/>
                  </a:lnTo>
                  <a:lnTo>
                    <a:pt x="2314956" y="1388364"/>
                  </a:lnTo>
                  <a:lnTo>
                    <a:pt x="2602992" y="1388364"/>
                  </a:lnTo>
                  <a:lnTo>
                    <a:pt x="2602992" y="1255776"/>
                  </a:lnTo>
                  <a:close/>
                </a:path>
                <a:path w="4918075" h="1388745">
                  <a:moveTo>
                    <a:pt x="3759708" y="1258824"/>
                  </a:moveTo>
                  <a:lnTo>
                    <a:pt x="3473196" y="1258824"/>
                  </a:lnTo>
                  <a:lnTo>
                    <a:pt x="3473196" y="1388364"/>
                  </a:lnTo>
                  <a:lnTo>
                    <a:pt x="3759708" y="1388364"/>
                  </a:lnTo>
                  <a:lnTo>
                    <a:pt x="3759708" y="1258824"/>
                  </a:lnTo>
                  <a:close/>
                </a:path>
                <a:path w="4918075" h="1388745">
                  <a:moveTo>
                    <a:pt x="4917935" y="1278648"/>
                  </a:moveTo>
                  <a:lnTo>
                    <a:pt x="4629912" y="1278648"/>
                  </a:lnTo>
                  <a:lnTo>
                    <a:pt x="4629912" y="1388364"/>
                  </a:lnTo>
                  <a:lnTo>
                    <a:pt x="4917935" y="1388364"/>
                  </a:lnTo>
                  <a:lnTo>
                    <a:pt x="4917935" y="1278648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83808" y="1264919"/>
              <a:ext cx="4918075" cy="1388745"/>
            </a:xfrm>
            <a:custGeom>
              <a:avLst/>
              <a:gdLst/>
              <a:ahLst/>
              <a:cxnLst/>
              <a:rect l="l" t="t" r="r" b="b"/>
              <a:pathLst>
                <a:path w="4918075" h="1388745">
                  <a:moveTo>
                    <a:pt x="288036" y="0"/>
                  </a:moveTo>
                  <a:lnTo>
                    <a:pt x="0" y="0"/>
                  </a:lnTo>
                  <a:lnTo>
                    <a:pt x="0" y="1388364"/>
                  </a:lnTo>
                  <a:lnTo>
                    <a:pt x="288036" y="1388364"/>
                  </a:lnTo>
                  <a:lnTo>
                    <a:pt x="288036" y="0"/>
                  </a:lnTo>
                  <a:close/>
                </a:path>
                <a:path w="4918075" h="1388745">
                  <a:moveTo>
                    <a:pt x="1446276" y="1321308"/>
                  </a:moveTo>
                  <a:lnTo>
                    <a:pt x="1158240" y="1321308"/>
                  </a:lnTo>
                  <a:lnTo>
                    <a:pt x="1158240" y="1388364"/>
                  </a:lnTo>
                  <a:lnTo>
                    <a:pt x="1446276" y="1388364"/>
                  </a:lnTo>
                  <a:lnTo>
                    <a:pt x="1446276" y="1321308"/>
                  </a:lnTo>
                  <a:close/>
                </a:path>
                <a:path w="4918075" h="1388745">
                  <a:moveTo>
                    <a:pt x="2602992" y="1286256"/>
                  </a:moveTo>
                  <a:lnTo>
                    <a:pt x="2316480" y="1286256"/>
                  </a:lnTo>
                  <a:lnTo>
                    <a:pt x="2316480" y="1388364"/>
                  </a:lnTo>
                  <a:lnTo>
                    <a:pt x="2602992" y="1388364"/>
                  </a:lnTo>
                  <a:lnTo>
                    <a:pt x="2602992" y="1286256"/>
                  </a:lnTo>
                  <a:close/>
                </a:path>
                <a:path w="4918075" h="1388745">
                  <a:moveTo>
                    <a:pt x="3761232" y="1258824"/>
                  </a:moveTo>
                  <a:lnTo>
                    <a:pt x="3473196" y="1258824"/>
                  </a:lnTo>
                  <a:lnTo>
                    <a:pt x="3473196" y="1388364"/>
                  </a:lnTo>
                  <a:lnTo>
                    <a:pt x="3761232" y="1388364"/>
                  </a:lnTo>
                  <a:lnTo>
                    <a:pt x="3761232" y="1258824"/>
                  </a:lnTo>
                  <a:close/>
                </a:path>
                <a:path w="4918075" h="1388745">
                  <a:moveTo>
                    <a:pt x="4917948" y="1245108"/>
                  </a:moveTo>
                  <a:lnTo>
                    <a:pt x="4631436" y="1245108"/>
                  </a:lnTo>
                  <a:lnTo>
                    <a:pt x="4631436" y="1388364"/>
                  </a:lnTo>
                  <a:lnTo>
                    <a:pt x="4917948" y="1388364"/>
                  </a:lnTo>
                  <a:lnTo>
                    <a:pt x="4917948" y="124510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92723" y="2653284"/>
              <a:ext cx="5788660" cy="43180"/>
            </a:xfrm>
            <a:custGeom>
              <a:avLst/>
              <a:gdLst/>
              <a:ahLst/>
              <a:cxnLst/>
              <a:rect l="l" t="t" r="r" b="b"/>
              <a:pathLst>
                <a:path w="5788659" h="43180">
                  <a:moveTo>
                    <a:pt x="5788152" y="0"/>
                  </a:moveTo>
                  <a:lnTo>
                    <a:pt x="0" y="0"/>
                  </a:lnTo>
                </a:path>
                <a:path w="5788659" h="43180">
                  <a:moveTo>
                    <a:pt x="5788152" y="0"/>
                  </a:moveTo>
                  <a:lnTo>
                    <a:pt x="5788152" y="42671"/>
                  </a:lnTo>
                </a:path>
                <a:path w="5788659" h="43180">
                  <a:moveTo>
                    <a:pt x="4631435" y="0"/>
                  </a:moveTo>
                  <a:lnTo>
                    <a:pt x="4631435" y="42671"/>
                  </a:lnTo>
                </a:path>
                <a:path w="5788659" h="43180">
                  <a:moveTo>
                    <a:pt x="3473196" y="0"/>
                  </a:moveTo>
                  <a:lnTo>
                    <a:pt x="3473196" y="42671"/>
                  </a:lnTo>
                </a:path>
                <a:path w="5788659" h="43180">
                  <a:moveTo>
                    <a:pt x="2314955" y="0"/>
                  </a:moveTo>
                  <a:lnTo>
                    <a:pt x="2314955" y="42671"/>
                  </a:lnTo>
                </a:path>
                <a:path w="5788659" h="43180">
                  <a:moveTo>
                    <a:pt x="1158240" y="0"/>
                  </a:moveTo>
                  <a:lnTo>
                    <a:pt x="1158240" y="42671"/>
                  </a:lnTo>
                </a:path>
                <a:path w="5788659" h="43180">
                  <a:moveTo>
                    <a:pt x="0" y="0"/>
                  </a:moveTo>
                  <a:lnTo>
                    <a:pt x="0" y="4267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19506" y="6381394"/>
            <a:ext cx="3744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FFFFFF"/>
                </a:solidFill>
                <a:latin typeface="Calibri"/>
                <a:cs typeface="Calibri"/>
              </a:rPr>
              <a:t>INVESTOR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25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DHL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2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25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Calibri"/>
                <a:cs typeface="Calibri"/>
              </a:rPr>
              <a:t>MARCH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567286" y="6381394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723753" y="2243454"/>
            <a:ext cx="560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r>
              <a:rPr dirty="0" sz="1200" spc="11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baseline="-11574" sz="1800" spc="-37">
                <a:solidFill>
                  <a:srgbClr val="FFFFFF"/>
                </a:solidFill>
                <a:latin typeface="Calibri"/>
                <a:cs typeface="Calibri"/>
              </a:rPr>
              <a:t>6%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591293" y="2257171"/>
            <a:ext cx="510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r>
              <a:rPr dirty="0" sz="1200" spc="11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408161" y="2253183"/>
            <a:ext cx="5607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574" sz="1800">
                <a:solidFill>
                  <a:srgbClr val="FFFFFF"/>
                </a:solidFill>
                <a:latin typeface="Calibri"/>
                <a:cs typeface="Calibri"/>
              </a:rPr>
              <a:t>6%</a:t>
            </a:r>
            <a:r>
              <a:rPr dirty="0" baseline="-11574" sz="1800" spc="172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75703" y="2330018"/>
            <a:ext cx="5105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4629" sz="1800">
                <a:solidFill>
                  <a:srgbClr val="FFFFFF"/>
                </a:solidFill>
                <a:latin typeface="Calibri"/>
                <a:cs typeface="Calibri"/>
              </a:rPr>
              <a:t>4%</a:t>
            </a:r>
            <a:r>
              <a:rPr dirty="0" baseline="4629" sz="1800" spc="179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072378" y="997711"/>
            <a:ext cx="600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Calibri"/>
                <a:cs typeface="Calibri"/>
              </a:rPr>
              <a:t>75%75%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787633" y="2716529"/>
            <a:ext cx="4343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Others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298305" y="2716529"/>
            <a:ext cx="1096645" cy="352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050" spc="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dirty="0" sz="1050" spc="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050" spc="-5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FFFFFF"/>
                </a:solidFill>
                <a:latin typeface="Calibri"/>
                <a:cs typeface="Calibri"/>
              </a:rPr>
              <a:t>BSA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270875" y="2716529"/>
            <a:ext cx="835025" cy="352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0" b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Definite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25081" y="2716529"/>
            <a:ext cx="810895" cy="352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dirty="0" sz="1050" spc="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Definite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55284" y="2716529"/>
            <a:ext cx="835025" cy="352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0" b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Definite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795771" y="518159"/>
            <a:ext cx="1545590" cy="353695"/>
          </a:xfrm>
          <a:custGeom>
            <a:avLst/>
            <a:gdLst/>
            <a:ahLst/>
            <a:cxnLst/>
            <a:rect l="l" t="t" r="r" b="b"/>
            <a:pathLst>
              <a:path w="1545590" h="353694">
                <a:moveTo>
                  <a:pt x="1545335" y="0"/>
                </a:moveTo>
                <a:lnTo>
                  <a:pt x="0" y="0"/>
                </a:lnTo>
                <a:lnTo>
                  <a:pt x="0" y="353567"/>
                </a:lnTo>
                <a:lnTo>
                  <a:pt x="1545335" y="353567"/>
                </a:lnTo>
                <a:lnTo>
                  <a:pt x="1545335" y="0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821807" y="508762"/>
            <a:ext cx="149669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/>
              <a:t>Revenue</a:t>
            </a:r>
            <a:r>
              <a:rPr dirty="0" sz="2000" spc="-40"/>
              <a:t> </a:t>
            </a:r>
            <a:r>
              <a:rPr dirty="0" sz="2000" spc="25"/>
              <a:t>Mix</a:t>
            </a:r>
            <a:endParaRPr sz="2000"/>
          </a:p>
        </p:txBody>
      </p:sp>
      <p:sp>
        <p:nvSpPr>
          <p:cNvPr id="26" name="object 26" descr=""/>
          <p:cNvSpPr/>
          <p:nvPr/>
        </p:nvSpPr>
        <p:spPr>
          <a:xfrm>
            <a:off x="10957559" y="11795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344" y="0"/>
                </a:moveTo>
                <a:lnTo>
                  <a:pt x="0" y="0"/>
                </a:lnTo>
                <a:lnTo>
                  <a:pt x="0" y="85344"/>
                </a:lnTo>
                <a:lnTo>
                  <a:pt x="85344" y="85344"/>
                </a:lnTo>
                <a:lnTo>
                  <a:pt x="85344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1068939" y="1096771"/>
            <a:ext cx="588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FY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0957559" y="146608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344" y="0"/>
                </a:moveTo>
                <a:lnTo>
                  <a:pt x="0" y="0"/>
                </a:lnTo>
                <a:lnTo>
                  <a:pt x="0" y="85344"/>
                </a:lnTo>
                <a:lnTo>
                  <a:pt x="85344" y="85344"/>
                </a:lnTo>
                <a:lnTo>
                  <a:pt x="8534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1068939" y="1383233"/>
            <a:ext cx="5880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FY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684520" y="3454908"/>
            <a:ext cx="5462270" cy="629920"/>
          </a:xfrm>
          <a:custGeom>
            <a:avLst/>
            <a:gdLst/>
            <a:ahLst/>
            <a:cxnLst/>
            <a:rect l="l" t="t" r="r" b="b"/>
            <a:pathLst>
              <a:path w="5462270" h="629920">
                <a:moveTo>
                  <a:pt x="5462016" y="0"/>
                </a:moveTo>
                <a:lnTo>
                  <a:pt x="0" y="0"/>
                </a:lnTo>
                <a:lnTo>
                  <a:pt x="0" y="629412"/>
                </a:lnTo>
                <a:lnTo>
                  <a:pt x="5462016" y="629412"/>
                </a:lnTo>
                <a:lnTo>
                  <a:pt x="5462016" y="0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719317" y="3456177"/>
            <a:ext cx="5056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70" b="1">
                <a:solidFill>
                  <a:srgbClr val="D30411"/>
                </a:solidFill>
                <a:latin typeface="Calibri"/>
                <a:cs typeface="Calibri"/>
              </a:rPr>
              <a:t>Global</a:t>
            </a:r>
            <a:r>
              <a:rPr dirty="0" sz="2000" spc="-5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00" b="1">
                <a:solidFill>
                  <a:srgbClr val="D30411"/>
                </a:solidFill>
                <a:latin typeface="Calibri"/>
                <a:cs typeface="Calibri"/>
              </a:rPr>
              <a:t>TDI</a:t>
            </a:r>
            <a:r>
              <a:rPr dirty="0" sz="20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75" b="1">
                <a:solidFill>
                  <a:srgbClr val="D30411"/>
                </a:solidFill>
                <a:latin typeface="Calibri"/>
                <a:cs typeface="Calibri"/>
              </a:rPr>
              <a:t>revenue</a:t>
            </a:r>
            <a:r>
              <a:rPr dirty="0" sz="2000" spc="-8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75" b="1">
                <a:solidFill>
                  <a:srgbClr val="D30411"/>
                </a:solidFill>
                <a:latin typeface="Calibri"/>
                <a:cs typeface="Calibri"/>
              </a:rPr>
              <a:t>market</a:t>
            </a:r>
            <a:r>
              <a:rPr dirty="0" sz="20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90" b="1">
                <a:solidFill>
                  <a:srgbClr val="D30411"/>
                </a:solidFill>
                <a:latin typeface="Calibri"/>
                <a:cs typeface="Calibri"/>
              </a:rPr>
              <a:t>share</a:t>
            </a:r>
            <a:r>
              <a:rPr dirty="0" sz="2000" spc="-7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D30411"/>
                </a:solidFill>
                <a:latin typeface="Calibri"/>
                <a:cs typeface="Calibri"/>
              </a:rPr>
              <a:t>evolution</a:t>
            </a:r>
            <a:r>
              <a:rPr dirty="0" baseline="25641" sz="1950" spc="97" b="1">
                <a:solidFill>
                  <a:srgbClr val="D30411"/>
                </a:solidFill>
                <a:latin typeface="Calibri"/>
                <a:cs typeface="Calibri"/>
              </a:rPr>
              <a:t>1</a:t>
            </a:r>
            <a:endParaRPr baseline="25641" sz="19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47309" y="6336588"/>
            <a:ext cx="259397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24691" sz="67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dirty="0" sz="7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dirty="0" sz="7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studies</a:t>
            </a:r>
            <a:r>
              <a:rPr dirty="0" sz="7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7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extrapolation</a:t>
            </a:r>
            <a:r>
              <a:rPr dirty="0" sz="7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7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7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quarterly</a:t>
            </a:r>
            <a:r>
              <a:rPr dirty="0" sz="7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releases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728715" y="3773423"/>
            <a:ext cx="5873750" cy="2555875"/>
            <a:chOff x="5728715" y="3773423"/>
            <a:chExt cx="5873750" cy="2555875"/>
          </a:xfrm>
        </p:grpSpPr>
        <p:sp>
          <p:nvSpPr>
            <p:cNvPr id="34" name="object 34" descr=""/>
            <p:cNvSpPr/>
            <p:nvPr/>
          </p:nvSpPr>
          <p:spPr>
            <a:xfrm>
              <a:off x="5728715" y="3773423"/>
              <a:ext cx="5873750" cy="2555875"/>
            </a:xfrm>
            <a:custGeom>
              <a:avLst/>
              <a:gdLst/>
              <a:ahLst/>
              <a:cxnLst/>
              <a:rect l="l" t="t" r="r" b="b"/>
              <a:pathLst>
                <a:path w="5873750" h="2555875">
                  <a:moveTo>
                    <a:pt x="5873495" y="0"/>
                  </a:moveTo>
                  <a:lnTo>
                    <a:pt x="0" y="0"/>
                  </a:lnTo>
                  <a:lnTo>
                    <a:pt x="0" y="2555748"/>
                  </a:lnTo>
                  <a:lnTo>
                    <a:pt x="5873495" y="2555748"/>
                  </a:lnTo>
                  <a:lnTo>
                    <a:pt x="5873495" y="0"/>
                  </a:lnTo>
                  <a:close/>
                </a:path>
              </a:pathLst>
            </a:custGeom>
            <a:solidFill>
              <a:srgbClr val="B1B1B1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135623" y="3959351"/>
              <a:ext cx="5285740" cy="1874520"/>
            </a:xfrm>
            <a:custGeom>
              <a:avLst/>
              <a:gdLst/>
              <a:ahLst/>
              <a:cxnLst/>
              <a:rect l="l" t="t" r="r" b="b"/>
              <a:pathLst>
                <a:path w="5285740" h="1874520">
                  <a:moveTo>
                    <a:pt x="0" y="1874520"/>
                  </a:moveTo>
                  <a:lnTo>
                    <a:pt x="0" y="0"/>
                  </a:lnTo>
                </a:path>
                <a:path w="5285740" h="1874520">
                  <a:moveTo>
                    <a:pt x="0" y="1874520"/>
                  </a:moveTo>
                  <a:lnTo>
                    <a:pt x="5285232" y="18745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136385" y="4146041"/>
              <a:ext cx="5283835" cy="1067435"/>
            </a:xfrm>
            <a:custGeom>
              <a:avLst/>
              <a:gdLst/>
              <a:ahLst/>
              <a:cxnLst/>
              <a:rect l="l" t="t" r="r" b="b"/>
              <a:pathLst>
                <a:path w="5283834" h="1067435">
                  <a:moveTo>
                    <a:pt x="0" y="1062481"/>
                  </a:moveTo>
                  <a:lnTo>
                    <a:pt x="50815" y="1062909"/>
                  </a:lnTo>
                  <a:lnTo>
                    <a:pt x="101629" y="1063946"/>
                  </a:lnTo>
                  <a:lnTo>
                    <a:pt x="152440" y="1065227"/>
                  </a:lnTo>
                  <a:lnTo>
                    <a:pt x="203247" y="1066387"/>
                  </a:lnTo>
                  <a:lnTo>
                    <a:pt x="254048" y="1067058"/>
                  </a:lnTo>
                  <a:lnTo>
                    <a:pt x="304841" y="1066875"/>
                  </a:lnTo>
                  <a:lnTo>
                    <a:pt x="355626" y="1065471"/>
                  </a:lnTo>
                  <a:lnTo>
                    <a:pt x="406399" y="1062481"/>
                  </a:lnTo>
                  <a:lnTo>
                    <a:pt x="457215" y="1058088"/>
                  </a:lnTo>
                  <a:lnTo>
                    <a:pt x="508031" y="1052718"/>
                  </a:lnTo>
                  <a:lnTo>
                    <a:pt x="558847" y="1046372"/>
                  </a:lnTo>
                  <a:lnTo>
                    <a:pt x="609663" y="1039050"/>
                  </a:lnTo>
                  <a:lnTo>
                    <a:pt x="660479" y="1030751"/>
                  </a:lnTo>
                  <a:lnTo>
                    <a:pt x="711295" y="1021476"/>
                  </a:lnTo>
                  <a:lnTo>
                    <a:pt x="762111" y="1011225"/>
                  </a:lnTo>
                  <a:lnTo>
                    <a:pt x="812927" y="999997"/>
                  </a:lnTo>
                  <a:lnTo>
                    <a:pt x="863700" y="987366"/>
                  </a:lnTo>
                  <a:lnTo>
                    <a:pt x="914485" y="973149"/>
                  </a:lnTo>
                  <a:lnTo>
                    <a:pt x="965278" y="957711"/>
                  </a:lnTo>
                  <a:lnTo>
                    <a:pt x="1016079" y="941419"/>
                  </a:lnTo>
                  <a:lnTo>
                    <a:pt x="1066886" y="924638"/>
                  </a:lnTo>
                  <a:lnTo>
                    <a:pt x="1117697" y="907736"/>
                  </a:lnTo>
                  <a:lnTo>
                    <a:pt x="1168511" y="891078"/>
                  </a:lnTo>
                  <a:lnTo>
                    <a:pt x="1219327" y="875029"/>
                  </a:lnTo>
                  <a:lnTo>
                    <a:pt x="1270137" y="858976"/>
                  </a:lnTo>
                  <a:lnTo>
                    <a:pt x="1320938" y="842303"/>
                  </a:lnTo>
                  <a:lnTo>
                    <a:pt x="1371734" y="825380"/>
                  </a:lnTo>
                  <a:lnTo>
                    <a:pt x="1422527" y="808577"/>
                  </a:lnTo>
                  <a:lnTo>
                    <a:pt x="1473319" y="792261"/>
                  </a:lnTo>
                  <a:lnTo>
                    <a:pt x="1524115" y="776803"/>
                  </a:lnTo>
                  <a:lnTo>
                    <a:pt x="1574916" y="762571"/>
                  </a:lnTo>
                  <a:lnTo>
                    <a:pt x="1625727" y="749934"/>
                  </a:lnTo>
                  <a:lnTo>
                    <a:pt x="1676542" y="740415"/>
                  </a:lnTo>
                  <a:lnTo>
                    <a:pt x="1727358" y="734313"/>
                  </a:lnTo>
                  <a:lnTo>
                    <a:pt x="1778174" y="730164"/>
                  </a:lnTo>
                  <a:lnTo>
                    <a:pt x="1828990" y="726503"/>
                  </a:lnTo>
                  <a:lnTo>
                    <a:pt x="1879806" y="721866"/>
                  </a:lnTo>
                  <a:lnTo>
                    <a:pt x="1930622" y="714787"/>
                  </a:lnTo>
                  <a:lnTo>
                    <a:pt x="1981438" y="703804"/>
                  </a:lnTo>
                  <a:lnTo>
                    <a:pt x="2032254" y="687450"/>
                  </a:lnTo>
                  <a:lnTo>
                    <a:pt x="2072872" y="669205"/>
                  </a:lnTo>
                  <a:lnTo>
                    <a:pt x="2113497" y="646461"/>
                  </a:lnTo>
                  <a:lnTo>
                    <a:pt x="2154128" y="620343"/>
                  </a:lnTo>
                  <a:lnTo>
                    <a:pt x="2194765" y="591975"/>
                  </a:lnTo>
                  <a:lnTo>
                    <a:pt x="2235406" y="562482"/>
                  </a:lnTo>
                  <a:lnTo>
                    <a:pt x="2276051" y="532990"/>
                  </a:lnTo>
                  <a:lnTo>
                    <a:pt x="2316699" y="504622"/>
                  </a:lnTo>
                  <a:lnTo>
                    <a:pt x="2357349" y="478504"/>
                  </a:lnTo>
                  <a:lnTo>
                    <a:pt x="2398001" y="455760"/>
                  </a:lnTo>
                  <a:lnTo>
                    <a:pt x="2438654" y="437514"/>
                  </a:lnTo>
                  <a:lnTo>
                    <a:pt x="2489464" y="420307"/>
                  </a:lnTo>
                  <a:lnTo>
                    <a:pt x="2540265" y="407249"/>
                  </a:lnTo>
                  <a:lnTo>
                    <a:pt x="2591061" y="397608"/>
                  </a:lnTo>
                  <a:lnTo>
                    <a:pt x="2641854" y="390651"/>
                  </a:lnTo>
                  <a:lnTo>
                    <a:pt x="2692646" y="385648"/>
                  </a:lnTo>
                  <a:lnTo>
                    <a:pt x="2743442" y="381865"/>
                  </a:lnTo>
                  <a:lnTo>
                    <a:pt x="2794243" y="378570"/>
                  </a:lnTo>
                  <a:lnTo>
                    <a:pt x="2845054" y="375030"/>
                  </a:lnTo>
                  <a:lnTo>
                    <a:pt x="2895869" y="372468"/>
                  </a:lnTo>
                  <a:lnTo>
                    <a:pt x="2946683" y="372102"/>
                  </a:lnTo>
                  <a:lnTo>
                    <a:pt x="2997494" y="373200"/>
                  </a:lnTo>
                  <a:lnTo>
                    <a:pt x="3048301" y="375030"/>
                  </a:lnTo>
                  <a:lnTo>
                    <a:pt x="3099102" y="376861"/>
                  </a:lnTo>
                  <a:lnTo>
                    <a:pt x="3149895" y="377959"/>
                  </a:lnTo>
                  <a:lnTo>
                    <a:pt x="3200680" y="377593"/>
                  </a:lnTo>
                  <a:lnTo>
                    <a:pt x="3251454" y="375030"/>
                  </a:lnTo>
                  <a:lnTo>
                    <a:pt x="3302269" y="369783"/>
                  </a:lnTo>
                  <a:lnTo>
                    <a:pt x="3353085" y="362338"/>
                  </a:lnTo>
                  <a:lnTo>
                    <a:pt x="3403901" y="353430"/>
                  </a:lnTo>
                  <a:lnTo>
                    <a:pt x="3454717" y="343788"/>
                  </a:lnTo>
                  <a:lnTo>
                    <a:pt x="3505533" y="334147"/>
                  </a:lnTo>
                  <a:lnTo>
                    <a:pt x="3556349" y="325239"/>
                  </a:lnTo>
                  <a:lnTo>
                    <a:pt x="3607165" y="317794"/>
                  </a:lnTo>
                  <a:lnTo>
                    <a:pt x="3657981" y="312546"/>
                  </a:lnTo>
                  <a:lnTo>
                    <a:pt x="3708791" y="309984"/>
                  </a:lnTo>
                  <a:lnTo>
                    <a:pt x="3759592" y="309618"/>
                  </a:lnTo>
                  <a:lnTo>
                    <a:pt x="3810388" y="310716"/>
                  </a:lnTo>
                  <a:lnTo>
                    <a:pt x="3861181" y="312546"/>
                  </a:lnTo>
                  <a:lnTo>
                    <a:pt x="3911973" y="314377"/>
                  </a:lnTo>
                  <a:lnTo>
                    <a:pt x="3962769" y="315475"/>
                  </a:lnTo>
                  <a:lnTo>
                    <a:pt x="4013570" y="315109"/>
                  </a:lnTo>
                  <a:lnTo>
                    <a:pt x="4064381" y="312546"/>
                  </a:lnTo>
                  <a:lnTo>
                    <a:pt x="4115196" y="307720"/>
                  </a:lnTo>
                  <a:lnTo>
                    <a:pt x="4166010" y="301299"/>
                  </a:lnTo>
                  <a:lnTo>
                    <a:pt x="4216821" y="293651"/>
                  </a:lnTo>
                  <a:lnTo>
                    <a:pt x="4267628" y="285146"/>
                  </a:lnTo>
                  <a:lnTo>
                    <a:pt x="4318429" y="276153"/>
                  </a:lnTo>
                  <a:lnTo>
                    <a:pt x="4369222" y="267041"/>
                  </a:lnTo>
                  <a:lnTo>
                    <a:pt x="4420007" y="258179"/>
                  </a:lnTo>
                  <a:lnTo>
                    <a:pt x="4470781" y="249935"/>
                  </a:lnTo>
                  <a:lnTo>
                    <a:pt x="4521596" y="242979"/>
                  </a:lnTo>
                  <a:lnTo>
                    <a:pt x="4572412" y="237243"/>
                  </a:lnTo>
                  <a:lnTo>
                    <a:pt x="4623228" y="231996"/>
                  </a:lnTo>
                  <a:lnTo>
                    <a:pt x="4674044" y="226504"/>
                  </a:lnTo>
                  <a:lnTo>
                    <a:pt x="4724860" y="220036"/>
                  </a:lnTo>
                  <a:lnTo>
                    <a:pt x="4775676" y="211859"/>
                  </a:lnTo>
                  <a:lnTo>
                    <a:pt x="4826492" y="201242"/>
                  </a:lnTo>
                  <a:lnTo>
                    <a:pt x="4877308" y="187451"/>
                  </a:lnTo>
                  <a:lnTo>
                    <a:pt x="4922439" y="172109"/>
                  </a:lnTo>
                  <a:lnTo>
                    <a:pt x="4967580" y="154195"/>
                  </a:lnTo>
                  <a:lnTo>
                    <a:pt x="5012727" y="134224"/>
                  </a:lnTo>
                  <a:lnTo>
                    <a:pt x="5057881" y="112711"/>
                  </a:lnTo>
                  <a:lnTo>
                    <a:pt x="5103040" y="90168"/>
                  </a:lnTo>
                  <a:lnTo>
                    <a:pt x="5148203" y="67112"/>
                  </a:lnTo>
                  <a:lnTo>
                    <a:pt x="5193370" y="44055"/>
                  </a:lnTo>
                  <a:lnTo>
                    <a:pt x="5238538" y="21513"/>
                  </a:lnTo>
                  <a:lnTo>
                    <a:pt x="5283708" y="0"/>
                  </a:lnTo>
                </a:path>
              </a:pathLst>
            </a:custGeom>
            <a:ln w="3809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36385" y="4772405"/>
              <a:ext cx="5283835" cy="624840"/>
            </a:xfrm>
            <a:custGeom>
              <a:avLst/>
              <a:gdLst/>
              <a:ahLst/>
              <a:cxnLst/>
              <a:rect l="l" t="t" r="r" b="b"/>
              <a:pathLst>
                <a:path w="5283834" h="624839">
                  <a:moveTo>
                    <a:pt x="0" y="0"/>
                  </a:moveTo>
                  <a:lnTo>
                    <a:pt x="50815" y="7383"/>
                  </a:lnTo>
                  <a:lnTo>
                    <a:pt x="101629" y="14156"/>
                  </a:lnTo>
                  <a:lnTo>
                    <a:pt x="152440" y="20685"/>
                  </a:lnTo>
                  <a:lnTo>
                    <a:pt x="203247" y="27336"/>
                  </a:lnTo>
                  <a:lnTo>
                    <a:pt x="254048" y="34476"/>
                  </a:lnTo>
                  <a:lnTo>
                    <a:pt x="304841" y="42469"/>
                  </a:lnTo>
                  <a:lnTo>
                    <a:pt x="355626" y="51683"/>
                  </a:lnTo>
                  <a:lnTo>
                    <a:pt x="406399" y="62484"/>
                  </a:lnTo>
                  <a:lnTo>
                    <a:pt x="457215" y="75542"/>
                  </a:lnTo>
                  <a:lnTo>
                    <a:pt x="508031" y="90797"/>
                  </a:lnTo>
                  <a:lnTo>
                    <a:pt x="558847" y="107516"/>
                  </a:lnTo>
                  <a:lnTo>
                    <a:pt x="609663" y="124968"/>
                  </a:lnTo>
                  <a:lnTo>
                    <a:pt x="660479" y="142419"/>
                  </a:lnTo>
                  <a:lnTo>
                    <a:pt x="711295" y="159138"/>
                  </a:lnTo>
                  <a:lnTo>
                    <a:pt x="762111" y="174393"/>
                  </a:lnTo>
                  <a:lnTo>
                    <a:pt x="812927" y="187452"/>
                  </a:lnTo>
                  <a:lnTo>
                    <a:pt x="863700" y="198252"/>
                  </a:lnTo>
                  <a:lnTo>
                    <a:pt x="914485" y="207466"/>
                  </a:lnTo>
                  <a:lnTo>
                    <a:pt x="965278" y="215459"/>
                  </a:lnTo>
                  <a:lnTo>
                    <a:pt x="1016079" y="222599"/>
                  </a:lnTo>
                  <a:lnTo>
                    <a:pt x="1066886" y="229250"/>
                  </a:lnTo>
                  <a:lnTo>
                    <a:pt x="1117697" y="235779"/>
                  </a:lnTo>
                  <a:lnTo>
                    <a:pt x="1168511" y="242552"/>
                  </a:lnTo>
                  <a:lnTo>
                    <a:pt x="1219327" y="249936"/>
                  </a:lnTo>
                  <a:lnTo>
                    <a:pt x="1270137" y="257319"/>
                  </a:lnTo>
                  <a:lnTo>
                    <a:pt x="1320938" y="264092"/>
                  </a:lnTo>
                  <a:lnTo>
                    <a:pt x="1371734" y="270621"/>
                  </a:lnTo>
                  <a:lnTo>
                    <a:pt x="1422527" y="277272"/>
                  </a:lnTo>
                  <a:lnTo>
                    <a:pt x="1473319" y="284412"/>
                  </a:lnTo>
                  <a:lnTo>
                    <a:pt x="1524115" y="292405"/>
                  </a:lnTo>
                  <a:lnTo>
                    <a:pt x="1574916" y="301619"/>
                  </a:lnTo>
                  <a:lnTo>
                    <a:pt x="1625727" y="312420"/>
                  </a:lnTo>
                  <a:lnTo>
                    <a:pt x="1670896" y="324591"/>
                  </a:lnTo>
                  <a:lnTo>
                    <a:pt x="1716066" y="339590"/>
                  </a:lnTo>
                  <a:lnTo>
                    <a:pt x="1761235" y="356390"/>
                  </a:lnTo>
                  <a:lnTo>
                    <a:pt x="1806405" y="373961"/>
                  </a:lnTo>
                  <a:lnTo>
                    <a:pt x="1851575" y="391274"/>
                  </a:lnTo>
                  <a:lnTo>
                    <a:pt x="1896744" y="407303"/>
                  </a:lnTo>
                  <a:lnTo>
                    <a:pt x="1941914" y="421017"/>
                  </a:lnTo>
                  <a:lnTo>
                    <a:pt x="1987084" y="431388"/>
                  </a:lnTo>
                  <a:lnTo>
                    <a:pt x="2032254" y="437388"/>
                  </a:lnTo>
                  <a:lnTo>
                    <a:pt x="2083027" y="437693"/>
                  </a:lnTo>
                  <a:lnTo>
                    <a:pt x="2133812" y="432018"/>
                  </a:lnTo>
                  <a:lnTo>
                    <a:pt x="2184605" y="422194"/>
                  </a:lnTo>
                  <a:lnTo>
                    <a:pt x="2235406" y="410051"/>
                  </a:lnTo>
                  <a:lnTo>
                    <a:pt x="2286213" y="397420"/>
                  </a:lnTo>
                  <a:lnTo>
                    <a:pt x="2337024" y="386131"/>
                  </a:lnTo>
                  <a:lnTo>
                    <a:pt x="2387838" y="378015"/>
                  </a:lnTo>
                  <a:lnTo>
                    <a:pt x="2438654" y="374904"/>
                  </a:lnTo>
                  <a:lnTo>
                    <a:pt x="2489464" y="376734"/>
                  </a:lnTo>
                  <a:lnTo>
                    <a:pt x="2540265" y="381738"/>
                  </a:lnTo>
                  <a:lnTo>
                    <a:pt x="2591061" y="389182"/>
                  </a:lnTo>
                  <a:lnTo>
                    <a:pt x="2641854" y="398335"/>
                  </a:lnTo>
                  <a:lnTo>
                    <a:pt x="2692646" y="408464"/>
                  </a:lnTo>
                  <a:lnTo>
                    <a:pt x="2743442" y="418838"/>
                  </a:lnTo>
                  <a:lnTo>
                    <a:pt x="2794243" y="428723"/>
                  </a:lnTo>
                  <a:lnTo>
                    <a:pt x="2845054" y="437388"/>
                  </a:lnTo>
                  <a:lnTo>
                    <a:pt x="2895869" y="445625"/>
                  </a:lnTo>
                  <a:lnTo>
                    <a:pt x="2946683" y="454473"/>
                  </a:lnTo>
                  <a:lnTo>
                    <a:pt x="2997494" y="463565"/>
                  </a:lnTo>
                  <a:lnTo>
                    <a:pt x="3048301" y="472535"/>
                  </a:lnTo>
                  <a:lnTo>
                    <a:pt x="3099102" y="481016"/>
                  </a:lnTo>
                  <a:lnTo>
                    <a:pt x="3149895" y="488644"/>
                  </a:lnTo>
                  <a:lnTo>
                    <a:pt x="3200680" y="495051"/>
                  </a:lnTo>
                  <a:lnTo>
                    <a:pt x="3251454" y="499872"/>
                  </a:lnTo>
                  <a:lnTo>
                    <a:pt x="3302269" y="503289"/>
                  </a:lnTo>
                  <a:lnTo>
                    <a:pt x="3353085" y="505729"/>
                  </a:lnTo>
                  <a:lnTo>
                    <a:pt x="3403901" y="507194"/>
                  </a:lnTo>
                  <a:lnTo>
                    <a:pt x="3454717" y="507682"/>
                  </a:lnTo>
                  <a:lnTo>
                    <a:pt x="3505533" y="507194"/>
                  </a:lnTo>
                  <a:lnTo>
                    <a:pt x="3556349" y="505729"/>
                  </a:lnTo>
                  <a:lnTo>
                    <a:pt x="3607165" y="503289"/>
                  </a:lnTo>
                  <a:lnTo>
                    <a:pt x="3657981" y="499872"/>
                  </a:lnTo>
                  <a:lnTo>
                    <a:pt x="3708791" y="494624"/>
                  </a:lnTo>
                  <a:lnTo>
                    <a:pt x="3759592" y="487179"/>
                  </a:lnTo>
                  <a:lnTo>
                    <a:pt x="3810388" y="478271"/>
                  </a:lnTo>
                  <a:lnTo>
                    <a:pt x="3861181" y="468630"/>
                  </a:lnTo>
                  <a:lnTo>
                    <a:pt x="3911973" y="458988"/>
                  </a:lnTo>
                  <a:lnTo>
                    <a:pt x="3962769" y="450080"/>
                  </a:lnTo>
                  <a:lnTo>
                    <a:pt x="4013570" y="442635"/>
                  </a:lnTo>
                  <a:lnTo>
                    <a:pt x="4064381" y="437388"/>
                  </a:lnTo>
                  <a:lnTo>
                    <a:pt x="4115196" y="434398"/>
                  </a:lnTo>
                  <a:lnTo>
                    <a:pt x="4166010" y="432994"/>
                  </a:lnTo>
                  <a:lnTo>
                    <a:pt x="4216821" y="432811"/>
                  </a:lnTo>
                  <a:lnTo>
                    <a:pt x="4267628" y="433482"/>
                  </a:lnTo>
                  <a:lnTo>
                    <a:pt x="4318429" y="434642"/>
                  </a:lnTo>
                  <a:lnTo>
                    <a:pt x="4369222" y="435923"/>
                  </a:lnTo>
                  <a:lnTo>
                    <a:pt x="4420007" y="436960"/>
                  </a:lnTo>
                  <a:lnTo>
                    <a:pt x="4470781" y="437388"/>
                  </a:lnTo>
                  <a:lnTo>
                    <a:pt x="4521596" y="436106"/>
                  </a:lnTo>
                  <a:lnTo>
                    <a:pt x="4572412" y="432994"/>
                  </a:lnTo>
                  <a:lnTo>
                    <a:pt x="4623228" y="429150"/>
                  </a:lnTo>
                  <a:lnTo>
                    <a:pt x="4674044" y="425672"/>
                  </a:lnTo>
                  <a:lnTo>
                    <a:pt x="4724860" y="423658"/>
                  </a:lnTo>
                  <a:lnTo>
                    <a:pt x="4775676" y="424207"/>
                  </a:lnTo>
                  <a:lnTo>
                    <a:pt x="4826492" y="428418"/>
                  </a:lnTo>
                  <a:lnTo>
                    <a:pt x="4877308" y="437388"/>
                  </a:lnTo>
                  <a:lnTo>
                    <a:pt x="4922439" y="449987"/>
                  </a:lnTo>
                  <a:lnTo>
                    <a:pt x="4967580" y="466444"/>
                  </a:lnTo>
                  <a:lnTo>
                    <a:pt x="5012727" y="485986"/>
                  </a:lnTo>
                  <a:lnTo>
                    <a:pt x="5057881" y="507843"/>
                  </a:lnTo>
                  <a:lnTo>
                    <a:pt x="5103040" y="531242"/>
                  </a:lnTo>
                  <a:lnTo>
                    <a:pt x="5148203" y="555413"/>
                  </a:lnTo>
                  <a:lnTo>
                    <a:pt x="5193370" y="579584"/>
                  </a:lnTo>
                  <a:lnTo>
                    <a:pt x="5238538" y="602983"/>
                  </a:lnTo>
                  <a:lnTo>
                    <a:pt x="5283708" y="624840"/>
                  </a:lnTo>
                </a:path>
              </a:pathLst>
            </a:custGeom>
            <a:ln w="38100">
              <a:solidFill>
                <a:srgbClr val="6A438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136385" y="5642280"/>
              <a:ext cx="5283835" cy="71120"/>
            </a:xfrm>
            <a:custGeom>
              <a:avLst/>
              <a:gdLst/>
              <a:ahLst/>
              <a:cxnLst/>
              <a:rect l="l" t="t" r="r" b="b"/>
              <a:pathLst>
                <a:path w="5283834" h="71120">
                  <a:moveTo>
                    <a:pt x="0" y="66242"/>
                  </a:moveTo>
                  <a:lnTo>
                    <a:pt x="50815" y="58105"/>
                  </a:lnTo>
                  <a:lnTo>
                    <a:pt x="101629" y="49365"/>
                  </a:lnTo>
                  <a:lnTo>
                    <a:pt x="152440" y="40384"/>
                  </a:lnTo>
                  <a:lnTo>
                    <a:pt x="203247" y="31524"/>
                  </a:lnTo>
                  <a:lnTo>
                    <a:pt x="254048" y="23145"/>
                  </a:lnTo>
                  <a:lnTo>
                    <a:pt x="304841" y="15611"/>
                  </a:lnTo>
                  <a:lnTo>
                    <a:pt x="355626" y="9282"/>
                  </a:lnTo>
                  <a:lnTo>
                    <a:pt x="406399" y="4520"/>
                  </a:lnTo>
                  <a:lnTo>
                    <a:pt x="457215" y="1567"/>
                  </a:lnTo>
                  <a:lnTo>
                    <a:pt x="508031" y="180"/>
                  </a:lnTo>
                  <a:lnTo>
                    <a:pt x="558847" y="0"/>
                  </a:lnTo>
                  <a:lnTo>
                    <a:pt x="609663" y="663"/>
                  </a:lnTo>
                  <a:lnTo>
                    <a:pt x="660479" y="1808"/>
                  </a:lnTo>
                  <a:lnTo>
                    <a:pt x="711295" y="3074"/>
                  </a:lnTo>
                  <a:lnTo>
                    <a:pt x="762111" y="4098"/>
                  </a:lnTo>
                  <a:lnTo>
                    <a:pt x="812927" y="4520"/>
                  </a:lnTo>
                  <a:lnTo>
                    <a:pt x="863700" y="4520"/>
                  </a:lnTo>
                  <a:lnTo>
                    <a:pt x="914485" y="4520"/>
                  </a:lnTo>
                  <a:lnTo>
                    <a:pt x="4064381" y="4520"/>
                  </a:lnTo>
                  <a:lnTo>
                    <a:pt x="4115196" y="4098"/>
                  </a:lnTo>
                  <a:lnTo>
                    <a:pt x="4166010" y="3074"/>
                  </a:lnTo>
                  <a:lnTo>
                    <a:pt x="4216821" y="1808"/>
                  </a:lnTo>
                  <a:lnTo>
                    <a:pt x="4267628" y="663"/>
                  </a:lnTo>
                  <a:lnTo>
                    <a:pt x="4318429" y="0"/>
                  </a:lnTo>
                  <a:lnTo>
                    <a:pt x="4369222" y="180"/>
                  </a:lnTo>
                  <a:lnTo>
                    <a:pt x="4420007" y="1567"/>
                  </a:lnTo>
                  <a:lnTo>
                    <a:pt x="4470781" y="4520"/>
                  </a:lnTo>
                  <a:lnTo>
                    <a:pt x="4521596" y="9704"/>
                  </a:lnTo>
                  <a:lnTo>
                    <a:pt x="4572412" y="17057"/>
                  </a:lnTo>
                  <a:lnTo>
                    <a:pt x="4623228" y="25858"/>
                  </a:lnTo>
                  <a:lnTo>
                    <a:pt x="4674044" y="35381"/>
                  </a:lnTo>
                  <a:lnTo>
                    <a:pt x="4724860" y="44905"/>
                  </a:lnTo>
                  <a:lnTo>
                    <a:pt x="4775676" y="53705"/>
                  </a:lnTo>
                  <a:lnTo>
                    <a:pt x="4826492" y="61058"/>
                  </a:lnTo>
                  <a:lnTo>
                    <a:pt x="4877308" y="66242"/>
                  </a:lnTo>
                  <a:lnTo>
                    <a:pt x="4928081" y="69196"/>
                  </a:lnTo>
                  <a:lnTo>
                    <a:pt x="4978866" y="70582"/>
                  </a:lnTo>
                  <a:lnTo>
                    <a:pt x="5029659" y="70763"/>
                  </a:lnTo>
                  <a:lnTo>
                    <a:pt x="5080460" y="70100"/>
                  </a:lnTo>
                  <a:lnTo>
                    <a:pt x="5131267" y="68955"/>
                  </a:lnTo>
                  <a:lnTo>
                    <a:pt x="5182078" y="67689"/>
                  </a:lnTo>
                  <a:lnTo>
                    <a:pt x="5232892" y="66664"/>
                  </a:lnTo>
                  <a:lnTo>
                    <a:pt x="5283708" y="66242"/>
                  </a:lnTo>
                </a:path>
              </a:pathLst>
            </a:custGeom>
            <a:ln w="38100">
              <a:solidFill>
                <a:srgbClr val="543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1301094" y="3916807"/>
            <a:ext cx="254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47%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301094" y="5166436"/>
            <a:ext cx="254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27%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1301094" y="5479491"/>
            <a:ext cx="254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800088" y="5854700"/>
            <a:ext cx="3117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Calibri"/>
                <a:cs typeface="Calibri"/>
              </a:rPr>
              <a:t>2012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053573" y="5854700"/>
            <a:ext cx="3117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866373" y="5854700"/>
            <a:ext cx="718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75">
                <a:latin typeface="Calibri"/>
                <a:cs typeface="Calibri"/>
              </a:rPr>
              <a:t>2022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 spc="55"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812535" y="5738266"/>
            <a:ext cx="486409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ts val="106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  <a:p>
            <a:pPr marL="174625">
              <a:lnSpc>
                <a:spcPts val="1060"/>
              </a:lnSpc>
            </a:pPr>
            <a:r>
              <a:rPr dirty="0" sz="1000" spc="55">
                <a:latin typeface="Calibri"/>
                <a:cs typeface="Calibri"/>
              </a:rPr>
              <a:t>2010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812535" y="5425566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812535" y="4175886"/>
            <a:ext cx="251460" cy="1114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45%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40%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35%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30%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812535" y="3863085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50%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7358633" y="6175247"/>
            <a:ext cx="1979295" cy="38100"/>
            <a:chOff x="7358633" y="6175247"/>
            <a:chExt cx="1979295" cy="38100"/>
          </a:xfrm>
        </p:grpSpPr>
        <p:sp>
          <p:nvSpPr>
            <p:cNvPr id="50" name="object 50" descr=""/>
            <p:cNvSpPr/>
            <p:nvPr/>
          </p:nvSpPr>
          <p:spPr>
            <a:xfrm>
              <a:off x="7358633" y="6194297"/>
              <a:ext cx="141605" cy="0"/>
            </a:xfrm>
            <a:custGeom>
              <a:avLst/>
              <a:gdLst/>
              <a:ahLst/>
              <a:cxnLst/>
              <a:rect l="l" t="t" r="r" b="b"/>
              <a:pathLst>
                <a:path w="141604" h="0">
                  <a:moveTo>
                    <a:pt x="0" y="0"/>
                  </a:moveTo>
                  <a:lnTo>
                    <a:pt x="141350" y="0"/>
                  </a:lnTo>
                </a:path>
              </a:pathLst>
            </a:custGeom>
            <a:ln w="381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931657" y="6194297"/>
              <a:ext cx="141605" cy="0"/>
            </a:xfrm>
            <a:custGeom>
              <a:avLst/>
              <a:gdLst/>
              <a:ahLst/>
              <a:cxnLst/>
              <a:rect l="l" t="t" r="r" b="b"/>
              <a:pathLst>
                <a:path w="141604" h="0">
                  <a:moveTo>
                    <a:pt x="0" y="0"/>
                  </a:moveTo>
                  <a:lnTo>
                    <a:pt x="141350" y="0"/>
                  </a:lnTo>
                </a:path>
              </a:pathLst>
            </a:custGeom>
            <a:ln w="38100">
              <a:solidFill>
                <a:srgbClr val="6A438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196577" y="6194297"/>
              <a:ext cx="141605" cy="0"/>
            </a:xfrm>
            <a:custGeom>
              <a:avLst/>
              <a:gdLst/>
              <a:ahLst/>
              <a:cxnLst/>
              <a:rect l="l" t="t" r="r" b="b"/>
              <a:pathLst>
                <a:path w="141604" h="0">
                  <a:moveTo>
                    <a:pt x="0" y="0"/>
                  </a:moveTo>
                  <a:lnTo>
                    <a:pt x="141350" y="0"/>
                  </a:lnTo>
                </a:path>
              </a:pathLst>
            </a:custGeom>
            <a:ln w="38100">
              <a:solidFill>
                <a:srgbClr val="543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7570343" y="5854700"/>
            <a:ext cx="1518285" cy="424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95"/>
              </a:spcBef>
              <a:tabLst>
                <a:tab pos="855344" algn="l"/>
              </a:tabLst>
            </a:pPr>
            <a:r>
              <a:rPr dirty="0" sz="1000" spc="55">
                <a:latin typeface="Calibri"/>
                <a:cs typeface="Calibri"/>
              </a:rPr>
              <a:t>2014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55"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5"/>
              </a:spcBef>
              <a:tabLst>
                <a:tab pos="572770" algn="l"/>
              </a:tabLst>
            </a:pPr>
            <a:r>
              <a:rPr dirty="0" sz="1000" spc="45">
                <a:latin typeface="Calibri"/>
                <a:cs typeface="Calibri"/>
              </a:rPr>
              <a:t>DHL</a:t>
            </a:r>
            <a:r>
              <a:rPr dirty="0" sz="1000">
                <a:latin typeface="Calibri"/>
                <a:cs typeface="Calibri"/>
              </a:rPr>
              <a:t>	FedEx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(incl.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TNT)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240646" y="5854700"/>
            <a:ext cx="414020" cy="424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Calibri"/>
                <a:cs typeface="Calibri"/>
              </a:rPr>
              <a:t>2018</a:t>
            </a:r>
            <a:endParaRPr sz="1000">
              <a:latin typeface="Calibri"/>
              <a:cs typeface="Calibri"/>
            </a:endParaRPr>
          </a:p>
          <a:p>
            <a:pPr marL="168275">
              <a:lnSpc>
                <a:spcPct val="100000"/>
              </a:lnSpc>
              <a:spcBef>
                <a:spcPts val="745"/>
              </a:spcBef>
            </a:pPr>
            <a:r>
              <a:rPr dirty="0" sz="1000" spc="35">
                <a:latin typeface="Calibri"/>
                <a:cs typeface="Calibri"/>
              </a:rPr>
              <a:t>UPS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12380" y="0"/>
            <a:ext cx="4579620" cy="6858000"/>
            <a:chOff x="7612380" y="0"/>
            <a:chExt cx="457962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2380" y="0"/>
              <a:ext cx="4572000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380" y="0"/>
              <a:ext cx="457962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113125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5"/>
              <a:t>DHL</a:t>
            </a:r>
            <a:r>
              <a:rPr dirty="0" sz="2400" spc="-50"/>
              <a:t> </a:t>
            </a:r>
            <a:r>
              <a:rPr dirty="0" sz="2400" spc="120"/>
              <a:t>Express:</a:t>
            </a:r>
            <a:r>
              <a:rPr dirty="0" sz="2400" spc="-50"/>
              <a:t> </a:t>
            </a:r>
            <a:r>
              <a:rPr dirty="0" sz="2400" spc="100"/>
              <a:t>Efficient</a:t>
            </a:r>
            <a:r>
              <a:rPr dirty="0" sz="2400" spc="-30"/>
              <a:t> </a:t>
            </a:r>
            <a:r>
              <a:rPr dirty="0" sz="2400" spc="95"/>
              <a:t>network</a:t>
            </a:r>
            <a:r>
              <a:rPr dirty="0" sz="2400" spc="-50"/>
              <a:t> </a:t>
            </a:r>
            <a:r>
              <a:rPr dirty="0" sz="2400" spc="75"/>
              <a:t>utilization</a:t>
            </a:r>
            <a:r>
              <a:rPr dirty="0" sz="2400" spc="-15"/>
              <a:t> </a:t>
            </a:r>
            <a:r>
              <a:rPr dirty="0" sz="2400" spc="80"/>
              <a:t>in</a:t>
            </a:r>
            <a:r>
              <a:rPr dirty="0" sz="2400" spc="-50"/>
              <a:t> </a:t>
            </a:r>
            <a:r>
              <a:rPr dirty="0" sz="2400" spc="90"/>
              <a:t>peak</a:t>
            </a:r>
            <a:r>
              <a:rPr dirty="0" sz="2400" spc="-30"/>
              <a:t> </a:t>
            </a:r>
            <a:r>
              <a:rPr dirty="0" sz="2400" spc="114"/>
              <a:t>season</a:t>
            </a:r>
            <a:r>
              <a:rPr dirty="0" sz="2400" spc="-40"/>
              <a:t> </a:t>
            </a:r>
            <a:r>
              <a:rPr dirty="0" sz="2400" spc="85"/>
              <a:t>driven</a:t>
            </a:r>
            <a:r>
              <a:rPr dirty="0" sz="2400" spc="-25"/>
              <a:t> </a:t>
            </a:r>
            <a:r>
              <a:rPr dirty="0" sz="2400" spc="120"/>
              <a:t>by</a:t>
            </a:r>
            <a:r>
              <a:rPr dirty="0" sz="2400" spc="-35"/>
              <a:t> </a:t>
            </a:r>
            <a:r>
              <a:rPr dirty="0" sz="2400" spc="85"/>
              <a:t>combination</a:t>
            </a:r>
            <a:r>
              <a:rPr dirty="0" sz="2400" spc="-30"/>
              <a:t> </a:t>
            </a:r>
            <a:r>
              <a:rPr dirty="0" sz="2400" spc="75"/>
              <a:t>of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419506" y="766698"/>
            <a:ext cx="4654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 b="1">
                <a:solidFill>
                  <a:srgbClr val="D30411"/>
                </a:solidFill>
                <a:latin typeface="Calibri"/>
                <a:cs typeface="Calibri"/>
              </a:rPr>
              <a:t>yield,</a:t>
            </a:r>
            <a:r>
              <a:rPr dirty="0" sz="2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productivity</a:t>
            </a:r>
            <a:r>
              <a:rPr dirty="0" sz="2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and</a:t>
            </a:r>
            <a:r>
              <a:rPr dirty="0" sz="2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D30411"/>
                </a:solidFill>
                <a:latin typeface="Calibri"/>
                <a:cs typeface="Calibri"/>
              </a:rPr>
              <a:t>cost</a:t>
            </a:r>
            <a:r>
              <a:rPr dirty="0" sz="24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0" b="1">
                <a:solidFill>
                  <a:srgbClr val="D30411"/>
                </a:solidFill>
                <a:latin typeface="Calibri"/>
                <a:cs typeface="Calibri"/>
              </a:rPr>
              <a:t>levers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43293" y="2595117"/>
            <a:ext cx="1645285" cy="2766695"/>
            <a:chOff x="443293" y="2595117"/>
            <a:chExt cx="1645285" cy="2766695"/>
          </a:xfrm>
        </p:grpSpPr>
        <p:sp>
          <p:nvSpPr>
            <p:cNvPr id="8" name="object 8" descr=""/>
            <p:cNvSpPr/>
            <p:nvPr/>
          </p:nvSpPr>
          <p:spPr>
            <a:xfrm>
              <a:off x="856487" y="3022091"/>
              <a:ext cx="408940" cy="2334895"/>
            </a:xfrm>
            <a:custGeom>
              <a:avLst/>
              <a:gdLst/>
              <a:ahLst/>
              <a:cxnLst/>
              <a:rect l="l" t="t" r="r" b="b"/>
              <a:pathLst>
                <a:path w="408940" h="2334895">
                  <a:moveTo>
                    <a:pt x="408431" y="0"/>
                  </a:moveTo>
                  <a:lnTo>
                    <a:pt x="0" y="0"/>
                  </a:lnTo>
                  <a:lnTo>
                    <a:pt x="0" y="2334768"/>
                  </a:lnTo>
                  <a:lnTo>
                    <a:pt x="408431" y="2334768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64919" y="3218687"/>
              <a:ext cx="408940" cy="2138680"/>
            </a:xfrm>
            <a:custGeom>
              <a:avLst/>
              <a:gdLst/>
              <a:ahLst/>
              <a:cxnLst/>
              <a:rect l="l" t="t" r="r" b="b"/>
              <a:pathLst>
                <a:path w="408939" h="2138679">
                  <a:moveTo>
                    <a:pt x="408431" y="0"/>
                  </a:moveTo>
                  <a:lnTo>
                    <a:pt x="0" y="0"/>
                  </a:lnTo>
                  <a:lnTo>
                    <a:pt x="0" y="2138172"/>
                  </a:lnTo>
                  <a:lnTo>
                    <a:pt x="408431" y="2138172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8055" y="5356860"/>
              <a:ext cx="1635760" cy="0"/>
            </a:xfrm>
            <a:custGeom>
              <a:avLst/>
              <a:gdLst/>
              <a:ahLst/>
              <a:cxnLst/>
              <a:rect l="l" t="t" r="r" b="b"/>
              <a:pathLst>
                <a:path w="1635760" h="0">
                  <a:moveTo>
                    <a:pt x="0" y="0"/>
                  </a:moveTo>
                  <a:lnTo>
                    <a:pt x="163525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60704" y="2601467"/>
              <a:ext cx="408305" cy="382905"/>
            </a:xfrm>
            <a:custGeom>
              <a:avLst/>
              <a:gdLst/>
              <a:ahLst/>
              <a:cxnLst/>
              <a:rect l="l" t="t" r="r" b="b"/>
              <a:pathLst>
                <a:path w="408305" h="382905">
                  <a:moveTo>
                    <a:pt x="0" y="382651"/>
                  </a:moveTo>
                  <a:lnTo>
                    <a:pt x="0" y="0"/>
                  </a:lnTo>
                </a:path>
                <a:path w="408305" h="382905">
                  <a:moveTo>
                    <a:pt x="0" y="0"/>
                  </a:moveTo>
                  <a:lnTo>
                    <a:pt x="40805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31036" y="2601467"/>
              <a:ext cx="76200" cy="319405"/>
            </a:xfrm>
            <a:custGeom>
              <a:avLst/>
              <a:gdLst/>
              <a:ahLst/>
              <a:cxnLst/>
              <a:rect l="l" t="t" r="r" b="b"/>
              <a:pathLst>
                <a:path w="76200" h="319405">
                  <a:moveTo>
                    <a:pt x="31750" y="242824"/>
                  </a:moveTo>
                  <a:lnTo>
                    <a:pt x="0" y="242824"/>
                  </a:lnTo>
                  <a:lnTo>
                    <a:pt x="38100" y="319024"/>
                  </a:lnTo>
                  <a:lnTo>
                    <a:pt x="69850" y="255524"/>
                  </a:lnTo>
                  <a:lnTo>
                    <a:pt x="31750" y="255524"/>
                  </a:lnTo>
                  <a:lnTo>
                    <a:pt x="31750" y="242824"/>
                  </a:lnTo>
                  <a:close/>
                </a:path>
                <a:path w="76200" h="319405">
                  <a:moveTo>
                    <a:pt x="44450" y="0"/>
                  </a:moveTo>
                  <a:lnTo>
                    <a:pt x="31750" y="0"/>
                  </a:lnTo>
                  <a:lnTo>
                    <a:pt x="31750" y="255524"/>
                  </a:lnTo>
                  <a:lnTo>
                    <a:pt x="44450" y="255524"/>
                  </a:lnTo>
                  <a:lnTo>
                    <a:pt x="44450" y="0"/>
                  </a:lnTo>
                  <a:close/>
                </a:path>
                <a:path w="76200" h="319405">
                  <a:moveTo>
                    <a:pt x="76200" y="242824"/>
                  </a:moveTo>
                  <a:lnTo>
                    <a:pt x="44450" y="242824"/>
                  </a:lnTo>
                  <a:lnTo>
                    <a:pt x="44450" y="255524"/>
                  </a:lnTo>
                  <a:lnTo>
                    <a:pt x="69850" y="255524"/>
                  </a:lnTo>
                  <a:lnTo>
                    <a:pt x="76200" y="242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79526" y="5375960"/>
            <a:ext cx="1367155" cy="4279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200" spc="55" b="1">
                <a:latin typeface="Calibri"/>
                <a:cs typeface="Calibri"/>
              </a:rPr>
              <a:t>TDI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Shipments/Day</a:t>
            </a:r>
            <a:endParaRPr sz="12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145"/>
              </a:spcBef>
            </a:pPr>
            <a:r>
              <a:rPr dirty="0" sz="1200" spc="55" b="1">
                <a:latin typeface="Calibri"/>
                <a:cs typeface="Calibri"/>
              </a:rPr>
              <a:t>(in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’000)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78127" y="2953004"/>
            <a:ext cx="494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1,110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046797" y="2430589"/>
            <a:ext cx="434975" cy="343535"/>
            <a:chOff x="1046797" y="2430589"/>
            <a:chExt cx="434975" cy="343535"/>
          </a:xfrm>
        </p:grpSpPr>
        <p:sp>
          <p:nvSpPr>
            <p:cNvPr id="16" name="object 16" descr=""/>
            <p:cNvSpPr/>
            <p:nvPr/>
          </p:nvSpPr>
          <p:spPr>
            <a:xfrm>
              <a:off x="1051560" y="2435351"/>
              <a:ext cx="425450" cy="334010"/>
            </a:xfrm>
            <a:custGeom>
              <a:avLst/>
              <a:gdLst/>
              <a:ahLst/>
              <a:cxnLst/>
              <a:rect l="l" t="t" r="r" b="b"/>
              <a:pathLst>
                <a:path w="425450" h="334010">
                  <a:moveTo>
                    <a:pt x="212598" y="0"/>
                  </a:moveTo>
                  <a:lnTo>
                    <a:pt x="163852" y="4405"/>
                  </a:lnTo>
                  <a:lnTo>
                    <a:pt x="119104" y="16955"/>
                  </a:lnTo>
                  <a:lnTo>
                    <a:pt x="79630" y="36649"/>
                  </a:lnTo>
                  <a:lnTo>
                    <a:pt x="46706" y="62488"/>
                  </a:lnTo>
                  <a:lnTo>
                    <a:pt x="21609" y="93472"/>
                  </a:lnTo>
                  <a:lnTo>
                    <a:pt x="5615" y="128602"/>
                  </a:lnTo>
                  <a:lnTo>
                    <a:pt x="0" y="166877"/>
                  </a:lnTo>
                  <a:lnTo>
                    <a:pt x="5615" y="205153"/>
                  </a:lnTo>
                  <a:lnTo>
                    <a:pt x="21609" y="240283"/>
                  </a:lnTo>
                  <a:lnTo>
                    <a:pt x="46706" y="271267"/>
                  </a:lnTo>
                  <a:lnTo>
                    <a:pt x="79630" y="297106"/>
                  </a:lnTo>
                  <a:lnTo>
                    <a:pt x="119104" y="316800"/>
                  </a:lnTo>
                  <a:lnTo>
                    <a:pt x="163852" y="329350"/>
                  </a:lnTo>
                  <a:lnTo>
                    <a:pt x="212598" y="333756"/>
                  </a:lnTo>
                  <a:lnTo>
                    <a:pt x="261363" y="329350"/>
                  </a:lnTo>
                  <a:lnTo>
                    <a:pt x="306119" y="316800"/>
                  </a:lnTo>
                  <a:lnTo>
                    <a:pt x="345592" y="297106"/>
                  </a:lnTo>
                  <a:lnTo>
                    <a:pt x="378509" y="271267"/>
                  </a:lnTo>
                  <a:lnTo>
                    <a:pt x="403597" y="240283"/>
                  </a:lnTo>
                  <a:lnTo>
                    <a:pt x="419584" y="205153"/>
                  </a:lnTo>
                  <a:lnTo>
                    <a:pt x="425196" y="166877"/>
                  </a:lnTo>
                  <a:lnTo>
                    <a:pt x="419584" y="128602"/>
                  </a:lnTo>
                  <a:lnTo>
                    <a:pt x="403597" y="93472"/>
                  </a:lnTo>
                  <a:lnTo>
                    <a:pt x="378509" y="62488"/>
                  </a:lnTo>
                  <a:lnTo>
                    <a:pt x="345592" y="36649"/>
                  </a:lnTo>
                  <a:lnTo>
                    <a:pt x="306119" y="16955"/>
                  </a:lnTo>
                  <a:lnTo>
                    <a:pt x="261363" y="4405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1560" y="2435351"/>
              <a:ext cx="425450" cy="334010"/>
            </a:xfrm>
            <a:custGeom>
              <a:avLst/>
              <a:gdLst/>
              <a:ahLst/>
              <a:cxnLst/>
              <a:rect l="l" t="t" r="r" b="b"/>
              <a:pathLst>
                <a:path w="425450" h="334010">
                  <a:moveTo>
                    <a:pt x="0" y="166877"/>
                  </a:moveTo>
                  <a:lnTo>
                    <a:pt x="5615" y="128602"/>
                  </a:lnTo>
                  <a:lnTo>
                    <a:pt x="21609" y="93472"/>
                  </a:lnTo>
                  <a:lnTo>
                    <a:pt x="46706" y="62488"/>
                  </a:lnTo>
                  <a:lnTo>
                    <a:pt x="79630" y="36649"/>
                  </a:lnTo>
                  <a:lnTo>
                    <a:pt x="119104" y="16955"/>
                  </a:lnTo>
                  <a:lnTo>
                    <a:pt x="163852" y="4405"/>
                  </a:lnTo>
                  <a:lnTo>
                    <a:pt x="212598" y="0"/>
                  </a:lnTo>
                  <a:lnTo>
                    <a:pt x="261363" y="4405"/>
                  </a:lnTo>
                  <a:lnTo>
                    <a:pt x="306119" y="16955"/>
                  </a:lnTo>
                  <a:lnTo>
                    <a:pt x="345592" y="36649"/>
                  </a:lnTo>
                  <a:lnTo>
                    <a:pt x="378509" y="62488"/>
                  </a:lnTo>
                  <a:lnTo>
                    <a:pt x="403597" y="93472"/>
                  </a:lnTo>
                  <a:lnTo>
                    <a:pt x="419584" y="128602"/>
                  </a:lnTo>
                  <a:lnTo>
                    <a:pt x="425196" y="166877"/>
                  </a:lnTo>
                  <a:lnTo>
                    <a:pt x="419584" y="205153"/>
                  </a:lnTo>
                  <a:lnTo>
                    <a:pt x="403597" y="240283"/>
                  </a:lnTo>
                  <a:lnTo>
                    <a:pt x="378509" y="271267"/>
                  </a:lnTo>
                  <a:lnTo>
                    <a:pt x="345592" y="297106"/>
                  </a:lnTo>
                  <a:lnTo>
                    <a:pt x="306119" y="316800"/>
                  </a:lnTo>
                  <a:lnTo>
                    <a:pt x="261363" y="329350"/>
                  </a:lnTo>
                  <a:lnTo>
                    <a:pt x="212598" y="333756"/>
                  </a:lnTo>
                  <a:lnTo>
                    <a:pt x="163852" y="329350"/>
                  </a:lnTo>
                  <a:lnTo>
                    <a:pt x="119104" y="316800"/>
                  </a:lnTo>
                  <a:lnTo>
                    <a:pt x="79630" y="297106"/>
                  </a:lnTo>
                  <a:lnTo>
                    <a:pt x="46706" y="271267"/>
                  </a:lnTo>
                  <a:lnTo>
                    <a:pt x="21609" y="240283"/>
                  </a:lnTo>
                  <a:lnTo>
                    <a:pt x="5615" y="205153"/>
                  </a:lnTo>
                  <a:lnTo>
                    <a:pt x="0" y="1668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01039" y="2474468"/>
            <a:ext cx="3257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-</a:t>
            </a:r>
            <a:r>
              <a:rPr dirty="0" sz="1400" spc="-25" b="1">
                <a:latin typeface="Calibri"/>
                <a:cs typeface="Calibri"/>
              </a:rPr>
              <a:t>8%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1291" y="1530096"/>
            <a:ext cx="1403985" cy="35687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7302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75"/>
              </a:spcBef>
            </a:pP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Q4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2024,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FFFFFF"/>
                </a:solidFill>
                <a:latin typeface="Calibri"/>
                <a:cs typeface="Calibri"/>
              </a:rPr>
              <a:t>Express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83108" y="1982723"/>
            <a:ext cx="178435" cy="134620"/>
          </a:xfrm>
          <a:custGeom>
            <a:avLst/>
            <a:gdLst/>
            <a:ahLst/>
            <a:cxnLst/>
            <a:rect l="l" t="t" r="r" b="b"/>
            <a:pathLst>
              <a:path w="178434" h="134619">
                <a:moveTo>
                  <a:pt x="178308" y="0"/>
                </a:moveTo>
                <a:lnTo>
                  <a:pt x="0" y="0"/>
                </a:lnTo>
                <a:lnTo>
                  <a:pt x="0" y="134112"/>
                </a:lnTo>
                <a:lnTo>
                  <a:pt x="178308" y="134112"/>
                </a:lnTo>
                <a:lnTo>
                  <a:pt x="17830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299972" y="1982723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19">
                <a:moveTo>
                  <a:pt x="179831" y="0"/>
                </a:moveTo>
                <a:lnTo>
                  <a:pt x="0" y="0"/>
                </a:lnTo>
                <a:lnTo>
                  <a:pt x="0" y="134112"/>
                </a:lnTo>
                <a:lnTo>
                  <a:pt x="179831" y="134112"/>
                </a:lnTo>
                <a:lnTo>
                  <a:pt x="179831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00227" y="1957577"/>
            <a:ext cx="13296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9944" algn="l"/>
              </a:tabLst>
            </a:pPr>
            <a:r>
              <a:rPr dirty="0" sz="1000" b="1">
                <a:latin typeface="Calibri"/>
                <a:cs typeface="Calibri"/>
              </a:rPr>
              <a:t>Q4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2023</a:t>
            </a:r>
            <a:r>
              <a:rPr dirty="0" sz="1000" b="1">
                <a:latin typeface="Calibri"/>
                <a:cs typeface="Calibri"/>
              </a:rPr>
              <a:t>	Q4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260145" y="2398522"/>
            <a:ext cx="1730375" cy="2963545"/>
            <a:chOff x="7260145" y="2398522"/>
            <a:chExt cx="1730375" cy="2963545"/>
          </a:xfrm>
        </p:grpSpPr>
        <p:sp>
          <p:nvSpPr>
            <p:cNvPr id="24" name="object 24" descr=""/>
            <p:cNvSpPr/>
            <p:nvPr/>
          </p:nvSpPr>
          <p:spPr>
            <a:xfrm>
              <a:off x="7694675" y="3723132"/>
              <a:ext cx="429895" cy="1633855"/>
            </a:xfrm>
            <a:custGeom>
              <a:avLst/>
              <a:gdLst/>
              <a:ahLst/>
              <a:cxnLst/>
              <a:rect l="l" t="t" r="r" b="b"/>
              <a:pathLst>
                <a:path w="429895" h="1633854">
                  <a:moveTo>
                    <a:pt x="429768" y="0"/>
                  </a:moveTo>
                  <a:lnTo>
                    <a:pt x="0" y="0"/>
                  </a:lnTo>
                  <a:lnTo>
                    <a:pt x="0" y="1633727"/>
                  </a:lnTo>
                  <a:lnTo>
                    <a:pt x="429768" y="1633727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124443" y="3022091"/>
              <a:ext cx="431800" cy="2334895"/>
            </a:xfrm>
            <a:custGeom>
              <a:avLst/>
              <a:gdLst/>
              <a:ahLst/>
              <a:cxnLst/>
              <a:rect l="l" t="t" r="r" b="b"/>
              <a:pathLst>
                <a:path w="431800" h="2334895">
                  <a:moveTo>
                    <a:pt x="431292" y="0"/>
                  </a:moveTo>
                  <a:lnTo>
                    <a:pt x="0" y="0"/>
                  </a:lnTo>
                  <a:lnTo>
                    <a:pt x="0" y="2334768"/>
                  </a:lnTo>
                  <a:lnTo>
                    <a:pt x="431292" y="233476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264907" y="5356860"/>
              <a:ext cx="1720850" cy="0"/>
            </a:xfrm>
            <a:custGeom>
              <a:avLst/>
              <a:gdLst/>
              <a:ahLst/>
              <a:cxnLst/>
              <a:rect l="l" t="t" r="r" b="b"/>
              <a:pathLst>
                <a:path w="1720850" h="0">
                  <a:moveTo>
                    <a:pt x="0" y="0"/>
                  </a:moveTo>
                  <a:lnTo>
                    <a:pt x="172059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909559" y="2404872"/>
              <a:ext cx="430530" cy="1279525"/>
            </a:xfrm>
            <a:custGeom>
              <a:avLst/>
              <a:gdLst/>
              <a:ahLst/>
              <a:cxnLst/>
              <a:rect l="l" t="t" r="r" b="b"/>
              <a:pathLst>
                <a:path w="430529" h="1279525">
                  <a:moveTo>
                    <a:pt x="0" y="1279525"/>
                  </a:moveTo>
                  <a:lnTo>
                    <a:pt x="0" y="0"/>
                  </a:lnTo>
                </a:path>
                <a:path w="430529" h="1279525">
                  <a:moveTo>
                    <a:pt x="0" y="0"/>
                  </a:moveTo>
                  <a:lnTo>
                    <a:pt x="4301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301227" y="2404872"/>
              <a:ext cx="76200" cy="319405"/>
            </a:xfrm>
            <a:custGeom>
              <a:avLst/>
              <a:gdLst/>
              <a:ahLst/>
              <a:cxnLst/>
              <a:rect l="l" t="t" r="r" b="b"/>
              <a:pathLst>
                <a:path w="76200" h="319405">
                  <a:moveTo>
                    <a:pt x="31750" y="242824"/>
                  </a:moveTo>
                  <a:lnTo>
                    <a:pt x="0" y="242824"/>
                  </a:lnTo>
                  <a:lnTo>
                    <a:pt x="38100" y="319024"/>
                  </a:lnTo>
                  <a:lnTo>
                    <a:pt x="69850" y="255524"/>
                  </a:lnTo>
                  <a:lnTo>
                    <a:pt x="31750" y="255524"/>
                  </a:lnTo>
                  <a:lnTo>
                    <a:pt x="31750" y="242824"/>
                  </a:lnTo>
                  <a:close/>
                </a:path>
                <a:path w="76200" h="319405">
                  <a:moveTo>
                    <a:pt x="44450" y="0"/>
                  </a:moveTo>
                  <a:lnTo>
                    <a:pt x="31750" y="0"/>
                  </a:lnTo>
                  <a:lnTo>
                    <a:pt x="31750" y="255524"/>
                  </a:lnTo>
                  <a:lnTo>
                    <a:pt x="44450" y="255524"/>
                  </a:lnTo>
                  <a:lnTo>
                    <a:pt x="44450" y="0"/>
                  </a:lnTo>
                  <a:close/>
                </a:path>
                <a:path w="76200" h="319405">
                  <a:moveTo>
                    <a:pt x="76200" y="242824"/>
                  </a:moveTo>
                  <a:lnTo>
                    <a:pt x="44450" y="242824"/>
                  </a:lnTo>
                  <a:lnTo>
                    <a:pt x="44450" y="255524"/>
                  </a:lnTo>
                  <a:lnTo>
                    <a:pt x="69850" y="255524"/>
                  </a:lnTo>
                  <a:lnTo>
                    <a:pt x="76200" y="242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727060" y="5394197"/>
            <a:ext cx="797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 b="1">
                <a:latin typeface="Calibri"/>
                <a:cs typeface="Calibri"/>
              </a:rPr>
              <a:t>EBIT,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€m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094091" y="2756154"/>
            <a:ext cx="494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1,083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7805737" y="2233993"/>
            <a:ext cx="636270" cy="343535"/>
            <a:chOff x="7805737" y="2233993"/>
            <a:chExt cx="636270" cy="343535"/>
          </a:xfrm>
        </p:grpSpPr>
        <p:sp>
          <p:nvSpPr>
            <p:cNvPr id="32" name="object 32" descr=""/>
            <p:cNvSpPr/>
            <p:nvPr/>
          </p:nvSpPr>
          <p:spPr>
            <a:xfrm>
              <a:off x="7810500" y="2238755"/>
              <a:ext cx="626745" cy="334010"/>
            </a:xfrm>
            <a:custGeom>
              <a:avLst/>
              <a:gdLst/>
              <a:ahLst/>
              <a:cxnLst/>
              <a:rect l="l" t="t" r="r" b="b"/>
              <a:pathLst>
                <a:path w="626745" h="334010">
                  <a:moveTo>
                    <a:pt x="313181" y="0"/>
                  </a:moveTo>
                  <a:lnTo>
                    <a:pt x="250062" y="3388"/>
                  </a:lnTo>
                  <a:lnTo>
                    <a:pt x="191273" y="13108"/>
                  </a:lnTo>
                  <a:lnTo>
                    <a:pt x="138075" y="28490"/>
                  </a:lnTo>
                  <a:lnTo>
                    <a:pt x="91725" y="48863"/>
                  </a:lnTo>
                  <a:lnTo>
                    <a:pt x="53484" y="73558"/>
                  </a:lnTo>
                  <a:lnTo>
                    <a:pt x="24610" y="101905"/>
                  </a:lnTo>
                  <a:lnTo>
                    <a:pt x="0" y="166878"/>
                  </a:lnTo>
                  <a:lnTo>
                    <a:pt x="6362" y="200520"/>
                  </a:lnTo>
                  <a:lnTo>
                    <a:pt x="53484" y="260197"/>
                  </a:lnTo>
                  <a:lnTo>
                    <a:pt x="91725" y="284892"/>
                  </a:lnTo>
                  <a:lnTo>
                    <a:pt x="138075" y="305265"/>
                  </a:lnTo>
                  <a:lnTo>
                    <a:pt x="191273" y="320647"/>
                  </a:lnTo>
                  <a:lnTo>
                    <a:pt x="250062" y="330367"/>
                  </a:lnTo>
                  <a:lnTo>
                    <a:pt x="313181" y="333756"/>
                  </a:lnTo>
                  <a:lnTo>
                    <a:pt x="376301" y="330367"/>
                  </a:lnTo>
                  <a:lnTo>
                    <a:pt x="435090" y="320647"/>
                  </a:lnTo>
                  <a:lnTo>
                    <a:pt x="488288" y="305265"/>
                  </a:lnTo>
                  <a:lnTo>
                    <a:pt x="534638" y="284892"/>
                  </a:lnTo>
                  <a:lnTo>
                    <a:pt x="572879" y="260197"/>
                  </a:lnTo>
                  <a:lnTo>
                    <a:pt x="601753" y="231850"/>
                  </a:lnTo>
                  <a:lnTo>
                    <a:pt x="626364" y="166878"/>
                  </a:lnTo>
                  <a:lnTo>
                    <a:pt x="620001" y="133235"/>
                  </a:lnTo>
                  <a:lnTo>
                    <a:pt x="572879" y="73558"/>
                  </a:lnTo>
                  <a:lnTo>
                    <a:pt x="534638" y="48863"/>
                  </a:lnTo>
                  <a:lnTo>
                    <a:pt x="488288" y="28490"/>
                  </a:lnTo>
                  <a:lnTo>
                    <a:pt x="435090" y="13108"/>
                  </a:lnTo>
                  <a:lnTo>
                    <a:pt x="376301" y="3388"/>
                  </a:lnTo>
                  <a:lnTo>
                    <a:pt x="313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810500" y="2238755"/>
              <a:ext cx="626745" cy="334010"/>
            </a:xfrm>
            <a:custGeom>
              <a:avLst/>
              <a:gdLst/>
              <a:ahLst/>
              <a:cxnLst/>
              <a:rect l="l" t="t" r="r" b="b"/>
              <a:pathLst>
                <a:path w="626745" h="334010">
                  <a:moveTo>
                    <a:pt x="0" y="166878"/>
                  </a:moveTo>
                  <a:lnTo>
                    <a:pt x="24610" y="101905"/>
                  </a:lnTo>
                  <a:lnTo>
                    <a:pt x="53484" y="73558"/>
                  </a:lnTo>
                  <a:lnTo>
                    <a:pt x="91725" y="48863"/>
                  </a:lnTo>
                  <a:lnTo>
                    <a:pt x="138075" y="28490"/>
                  </a:lnTo>
                  <a:lnTo>
                    <a:pt x="191273" y="13108"/>
                  </a:lnTo>
                  <a:lnTo>
                    <a:pt x="250062" y="3388"/>
                  </a:lnTo>
                  <a:lnTo>
                    <a:pt x="313181" y="0"/>
                  </a:lnTo>
                  <a:lnTo>
                    <a:pt x="376301" y="3388"/>
                  </a:lnTo>
                  <a:lnTo>
                    <a:pt x="435090" y="13108"/>
                  </a:lnTo>
                  <a:lnTo>
                    <a:pt x="488288" y="28490"/>
                  </a:lnTo>
                  <a:lnTo>
                    <a:pt x="534638" y="48863"/>
                  </a:lnTo>
                  <a:lnTo>
                    <a:pt x="572879" y="73558"/>
                  </a:lnTo>
                  <a:lnTo>
                    <a:pt x="601753" y="101905"/>
                  </a:lnTo>
                  <a:lnTo>
                    <a:pt x="626364" y="166878"/>
                  </a:lnTo>
                  <a:lnTo>
                    <a:pt x="620001" y="200520"/>
                  </a:lnTo>
                  <a:lnTo>
                    <a:pt x="572879" y="260197"/>
                  </a:lnTo>
                  <a:lnTo>
                    <a:pt x="534638" y="284892"/>
                  </a:lnTo>
                  <a:lnTo>
                    <a:pt x="488288" y="305265"/>
                  </a:lnTo>
                  <a:lnTo>
                    <a:pt x="435090" y="320647"/>
                  </a:lnTo>
                  <a:lnTo>
                    <a:pt x="376301" y="330367"/>
                  </a:lnTo>
                  <a:lnTo>
                    <a:pt x="313181" y="333756"/>
                  </a:lnTo>
                  <a:lnTo>
                    <a:pt x="250062" y="330367"/>
                  </a:lnTo>
                  <a:lnTo>
                    <a:pt x="191273" y="320647"/>
                  </a:lnTo>
                  <a:lnTo>
                    <a:pt x="138075" y="305265"/>
                  </a:lnTo>
                  <a:lnTo>
                    <a:pt x="91725" y="284892"/>
                  </a:lnTo>
                  <a:lnTo>
                    <a:pt x="53484" y="260197"/>
                  </a:lnTo>
                  <a:lnTo>
                    <a:pt x="24610" y="231850"/>
                  </a:lnTo>
                  <a:lnTo>
                    <a:pt x="0" y="16687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891018" y="2277618"/>
            <a:ext cx="4705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 b="1">
                <a:latin typeface="Calibri"/>
                <a:cs typeface="Calibri"/>
              </a:rPr>
              <a:t>+43%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932682" y="3102101"/>
            <a:ext cx="1435735" cy="1003935"/>
          </a:xfrm>
          <a:prstGeom prst="rect">
            <a:avLst/>
          </a:prstGeom>
          <a:ln w="31750">
            <a:solidFill>
              <a:srgbClr val="FFCC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 marL="30480" marR="25400">
              <a:lnSpc>
                <a:spcPct val="100000"/>
              </a:lnSpc>
              <a:spcBef>
                <a:spcPts val="300"/>
              </a:spcBef>
            </a:pPr>
            <a:r>
              <a:rPr dirty="0" sz="1200" spc="55" b="1">
                <a:latin typeface="Calibri"/>
                <a:cs typeface="Calibri"/>
              </a:rPr>
              <a:t>Yield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discipline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spc="-20" b="1">
                <a:latin typeface="Calibri"/>
                <a:cs typeface="Calibri"/>
              </a:rPr>
              <a:t>incl. </a:t>
            </a:r>
            <a:r>
              <a:rPr dirty="0" sz="1200" b="1">
                <a:latin typeface="Calibri"/>
                <a:cs typeface="Calibri"/>
              </a:rPr>
              <a:t>demand</a:t>
            </a:r>
            <a:r>
              <a:rPr dirty="0" sz="1200" spc="229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surcharges </a:t>
            </a:r>
            <a:r>
              <a:rPr dirty="0" sz="1200" spc="-65" b="1">
                <a:latin typeface="Calibri"/>
                <a:cs typeface="Calibri"/>
              </a:rPr>
              <a:t>&amp;</a:t>
            </a:r>
            <a:r>
              <a:rPr dirty="0" sz="1200" spc="8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active</a:t>
            </a:r>
            <a:r>
              <a:rPr dirty="0" sz="1200" spc="100" b="1">
                <a:latin typeface="Calibri"/>
                <a:cs typeface="Calibri"/>
              </a:rPr>
              <a:t> </a:t>
            </a:r>
            <a:r>
              <a:rPr dirty="0" sz="1200" spc="30" b="1">
                <a:latin typeface="Calibri"/>
                <a:cs typeface="Calibri"/>
              </a:rPr>
              <a:t>mix </a:t>
            </a:r>
            <a:r>
              <a:rPr dirty="0" sz="1200" spc="45" b="1">
                <a:latin typeface="Calibri"/>
                <a:cs typeface="Calibri"/>
              </a:rPr>
              <a:t>management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35" b="1">
                <a:latin typeface="Calibri"/>
                <a:cs typeface="Calibri"/>
              </a:rPr>
              <a:t>by </a:t>
            </a:r>
            <a:r>
              <a:rPr dirty="0" sz="1200" b="1">
                <a:latin typeface="Calibri"/>
                <a:cs typeface="Calibri"/>
              </a:rPr>
              <a:t>trade</a:t>
            </a:r>
            <a:r>
              <a:rPr dirty="0" sz="1200" spc="125" b="1">
                <a:latin typeface="Calibri"/>
                <a:cs typeface="Calibri"/>
              </a:rPr>
              <a:t> </a:t>
            </a:r>
            <a:r>
              <a:rPr dirty="0" sz="1200" spc="-20" b="1">
                <a:latin typeface="Calibri"/>
                <a:cs typeface="Calibri"/>
              </a:rPr>
              <a:t>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932682" y="4105783"/>
            <a:ext cx="1435735" cy="1060450"/>
          </a:xfrm>
          <a:prstGeom prst="rect">
            <a:avLst/>
          </a:prstGeom>
          <a:solidFill>
            <a:srgbClr val="FFCC00"/>
          </a:solidFill>
          <a:ln w="31750">
            <a:solidFill>
              <a:srgbClr val="FFCC00"/>
            </a:solidFill>
          </a:ln>
        </p:spPr>
        <p:txBody>
          <a:bodyPr wrap="square" lIns="0" tIns="1847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dirty="0" sz="2000" spc="95" b="1">
                <a:latin typeface="Calibri"/>
                <a:cs typeface="Calibri"/>
              </a:rPr>
              <a:t>+6%</a:t>
            </a:r>
            <a:endParaRPr sz="2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65"/>
              </a:spcBef>
            </a:pPr>
            <a:r>
              <a:rPr dirty="0" sz="1200" spc="55">
                <a:latin typeface="Calibri"/>
                <a:cs typeface="Calibri"/>
              </a:rPr>
              <a:t>TDI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Revenue/kg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Calibri"/>
                <a:cs typeface="Calibri"/>
              </a:rPr>
              <a:t>yoy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329433" y="3096005"/>
            <a:ext cx="1434465" cy="1008380"/>
          </a:xfrm>
          <a:prstGeom prst="rect">
            <a:avLst/>
          </a:prstGeom>
          <a:ln w="31750">
            <a:solidFill>
              <a:srgbClr val="FFCC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50" b="1">
                <a:latin typeface="Calibri"/>
                <a:cs typeface="Calibri"/>
              </a:rPr>
              <a:t>Unchanged</a:t>
            </a:r>
            <a:r>
              <a:rPr dirty="0" sz="1200" spc="-65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B2B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 b="1">
                <a:latin typeface="Calibri"/>
                <a:cs typeface="Calibri"/>
              </a:rPr>
              <a:t>environment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329433" y="4104259"/>
            <a:ext cx="1434465" cy="1057910"/>
          </a:xfrm>
          <a:prstGeom prst="rect">
            <a:avLst/>
          </a:prstGeom>
          <a:solidFill>
            <a:srgbClr val="FFCC00"/>
          </a:solidFill>
          <a:ln w="31750">
            <a:solidFill>
              <a:srgbClr val="FFCC00"/>
            </a:solidFill>
          </a:ln>
        </p:spPr>
        <p:txBody>
          <a:bodyPr wrap="square" lIns="0" tIns="182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dirty="0" sz="2000" spc="125" b="1">
                <a:latin typeface="Calibri"/>
                <a:cs typeface="Calibri"/>
              </a:rPr>
              <a:t>-</a:t>
            </a:r>
            <a:r>
              <a:rPr dirty="0" sz="2000" spc="50" b="1">
                <a:latin typeface="Calibri"/>
                <a:cs typeface="Calibri"/>
              </a:rPr>
              <a:t>1%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200" spc="55">
                <a:latin typeface="Calibri"/>
                <a:cs typeface="Calibri"/>
              </a:rPr>
              <a:t>TDI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70">
                <a:latin typeface="Calibri"/>
                <a:cs typeface="Calibri"/>
              </a:rPr>
              <a:t>B2B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45">
                <a:latin typeface="Calibri"/>
                <a:cs typeface="Calibri"/>
              </a:rPr>
              <a:t>Shipments/Day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yoy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5522214" y="3102101"/>
            <a:ext cx="1437640" cy="1021080"/>
          </a:xfrm>
          <a:custGeom>
            <a:avLst/>
            <a:gdLst/>
            <a:ahLst/>
            <a:cxnLst/>
            <a:rect l="l" t="t" r="r" b="b"/>
            <a:pathLst>
              <a:path w="1437640" h="1021079">
                <a:moveTo>
                  <a:pt x="0" y="1021080"/>
                </a:moveTo>
                <a:lnTo>
                  <a:pt x="1437132" y="1021080"/>
                </a:lnTo>
                <a:lnTo>
                  <a:pt x="1437132" y="0"/>
                </a:lnTo>
                <a:lnTo>
                  <a:pt x="0" y="0"/>
                </a:lnTo>
                <a:lnTo>
                  <a:pt x="0" y="1021080"/>
                </a:lnTo>
                <a:close/>
              </a:path>
            </a:pathLst>
          </a:custGeom>
          <a:ln w="31750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5797422" y="3403853"/>
            <a:ext cx="8870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dirty="0" sz="1200" spc="60" b="1">
                <a:latin typeface="Calibri"/>
                <a:cs typeface="Calibri"/>
              </a:rPr>
              <a:t>Higher</a:t>
            </a:r>
            <a:r>
              <a:rPr dirty="0" sz="1200" spc="-50" b="1">
                <a:latin typeface="Calibri"/>
                <a:cs typeface="Calibri"/>
              </a:rPr>
              <a:t> </a:t>
            </a:r>
            <a:r>
              <a:rPr dirty="0" sz="1200" spc="45" b="1">
                <a:latin typeface="Calibri"/>
                <a:cs typeface="Calibri"/>
              </a:rPr>
              <a:t>asset </a:t>
            </a:r>
            <a:r>
              <a:rPr dirty="0" sz="1200" spc="-10" b="1">
                <a:latin typeface="Calibri"/>
                <a:cs typeface="Calibri"/>
              </a:rPr>
              <a:t>utilization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5506339" y="4107307"/>
            <a:ext cx="1469390" cy="1054735"/>
            <a:chOff x="5506339" y="4107307"/>
            <a:chExt cx="1469390" cy="1054735"/>
          </a:xfrm>
        </p:grpSpPr>
        <p:sp>
          <p:nvSpPr>
            <p:cNvPr id="42" name="object 42" descr=""/>
            <p:cNvSpPr/>
            <p:nvPr/>
          </p:nvSpPr>
          <p:spPr>
            <a:xfrm>
              <a:off x="5522214" y="4123182"/>
              <a:ext cx="1437640" cy="1022985"/>
            </a:xfrm>
            <a:custGeom>
              <a:avLst/>
              <a:gdLst/>
              <a:ahLst/>
              <a:cxnLst/>
              <a:rect l="l" t="t" r="r" b="b"/>
              <a:pathLst>
                <a:path w="1437640" h="1022985">
                  <a:moveTo>
                    <a:pt x="1437132" y="0"/>
                  </a:moveTo>
                  <a:lnTo>
                    <a:pt x="0" y="0"/>
                  </a:lnTo>
                  <a:lnTo>
                    <a:pt x="0" y="1022603"/>
                  </a:lnTo>
                  <a:lnTo>
                    <a:pt x="1437132" y="1022603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522214" y="4123182"/>
              <a:ext cx="1437640" cy="1022985"/>
            </a:xfrm>
            <a:custGeom>
              <a:avLst/>
              <a:gdLst/>
              <a:ahLst/>
              <a:cxnLst/>
              <a:rect l="l" t="t" r="r" b="b"/>
              <a:pathLst>
                <a:path w="1437640" h="1022985">
                  <a:moveTo>
                    <a:pt x="0" y="1022603"/>
                  </a:moveTo>
                  <a:lnTo>
                    <a:pt x="1437132" y="1022603"/>
                  </a:lnTo>
                  <a:lnTo>
                    <a:pt x="1437132" y="0"/>
                  </a:lnTo>
                  <a:lnTo>
                    <a:pt x="0" y="0"/>
                  </a:lnTo>
                  <a:lnTo>
                    <a:pt x="0" y="1022603"/>
                  </a:lnTo>
                  <a:close/>
                </a:path>
              </a:pathLst>
            </a:custGeom>
            <a:ln w="317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5585586" y="4272534"/>
            <a:ext cx="1309370" cy="705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latin typeface="Calibri"/>
                <a:cs typeface="Calibri"/>
              </a:rPr>
              <a:t>+110bps</a:t>
            </a:r>
            <a:endParaRPr sz="20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Calibri"/>
                <a:cs typeface="Calibri"/>
              </a:rPr>
              <a:t>Weight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Load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Factor </a:t>
            </a:r>
            <a:r>
              <a:rPr dirty="0" sz="1200" spc="-25">
                <a:latin typeface="Calibri"/>
                <a:cs typeface="Calibri"/>
              </a:rPr>
              <a:t>yoy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6" name="object 4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94672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/>
              <a:t>Structural</a:t>
            </a:r>
            <a:r>
              <a:rPr dirty="0" sz="2400" spc="-25"/>
              <a:t> </a:t>
            </a:r>
            <a:r>
              <a:rPr dirty="0" sz="2400" spc="90"/>
              <a:t>improvement</a:t>
            </a:r>
            <a:r>
              <a:rPr dirty="0" sz="2400" spc="-20"/>
              <a:t> </a:t>
            </a:r>
            <a:r>
              <a:rPr dirty="0" sz="2400" spc="80"/>
              <a:t>in</a:t>
            </a:r>
            <a:r>
              <a:rPr dirty="0" sz="2400" spc="-45"/>
              <a:t> </a:t>
            </a:r>
            <a:r>
              <a:rPr dirty="0" sz="2400" spc="165"/>
              <a:t>DHL</a:t>
            </a:r>
            <a:r>
              <a:rPr dirty="0" sz="2400" spc="-50"/>
              <a:t> </a:t>
            </a:r>
            <a:r>
              <a:rPr dirty="0" sz="2400" spc="150"/>
              <a:t>Express</a:t>
            </a:r>
            <a:r>
              <a:rPr dirty="0" sz="2400" spc="-50"/>
              <a:t> </a:t>
            </a:r>
            <a:r>
              <a:rPr dirty="0" sz="2400" spc="160"/>
              <a:t>EBIT</a:t>
            </a:r>
            <a:r>
              <a:rPr dirty="0" sz="2400" spc="-30"/>
              <a:t> </a:t>
            </a:r>
            <a:r>
              <a:rPr dirty="0" sz="2400" spc="85"/>
              <a:t>despite</a:t>
            </a:r>
            <a:r>
              <a:rPr dirty="0" sz="2400" spc="-30"/>
              <a:t> </a:t>
            </a:r>
            <a:r>
              <a:rPr dirty="0" sz="2400" spc="100"/>
              <a:t>macro</a:t>
            </a:r>
            <a:r>
              <a:rPr dirty="0" sz="2400" spc="-40"/>
              <a:t> </a:t>
            </a:r>
            <a:r>
              <a:rPr dirty="0" sz="2400" spc="70"/>
              <a:t>volatility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643127" y="3232213"/>
            <a:ext cx="4959350" cy="2731770"/>
            <a:chOff x="643127" y="3232213"/>
            <a:chExt cx="4959350" cy="2731770"/>
          </a:xfrm>
        </p:grpSpPr>
        <p:sp>
          <p:nvSpPr>
            <p:cNvPr id="4" name="object 4" descr=""/>
            <p:cNvSpPr/>
            <p:nvPr/>
          </p:nvSpPr>
          <p:spPr>
            <a:xfrm>
              <a:off x="826008" y="3592067"/>
              <a:ext cx="4593590" cy="2367280"/>
            </a:xfrm>
            <a:custGeom>
              <a:avLst/>
              <a:gdLst/>
              <a:ahLst/>
              <a:cxnLst/>
              <a:rect l="l" t="t" r="r" b="b"/>
              <a:pathLst>
                <a:path w="4593590" h="2367279">
                  <a:moveTo>
                    <a:pt x="460248" y="0"/>
                  </a:moveTo>
                  <a:lnTo>
                    <a:pt x="0" y="0"/>
                  </a:lnTo>
                  <a:lnTo>
                    <a:pt x="0" y="2366772"/>
                  </a:lnTo>
                  <a:lnTo>
                    <a:pt x="460248" y="2366772"/>
                  </a:lnTo>
                  <a:lnTo>
                    <a:pt x="460248" y="0"/>
                  </a:lnTo>
                  <a:close/>
                </a:path>
                <a:path w="4593590" h="2367279">
                  <a:moveTo>
                    <a:pt x="1286256" y="167640"/>
                  </a:moveTo>
                  <a:lnTo>
                    <a:pt x="827519" y="167640"/>
                  </a:lnTo>
                  <a:lnTo>
                    <a:pt x="827519" y="2366772"/>
                  </a:lnTo>
                  <a:lnTo>
                    <a:pt x="1286256" y="2366784"/>
                  </a:lnTo>
                  <a:lnTo>
                    <a:pt x="1286256" y="167640"/>
                  </a:lnTo>
                  <a:close/>
                </a:path>
                <a:path w="4593590" h="2367279">
                  <a:moveTo>
                    <a:pt x="2112264" y="53340"/>
                  </a:moveTo>
                  <a:lnTo>
                    <a:pt x="1653540" y="53340"/>
                  </a:lnTo>
                  <a:lnTo>
                    <a:pt x="1653540" y="2366772"/>
                  </a:lnTo>
                  <a:lnTo>
                    <a:pt x="2112264" y="2366784"/>
                  </a:lnTo>
                  <a:lnTo>
                    <a:pt x="2112264" y="53340"/>
                  </a:lnTo>
                  <a:close/>
                </a:path>
                <a:path w="4593590" h="2367279">
                  <a:moveTo>
                    <a:pt x="2939796" y="185928"/>
                  </a:moveTo>
                  <a:lnTo>
                    <a:pt x="2479535" y="185928"/>
                  </a:lnTo>
                  <a:lnTo>
                    <a:pt x="2479535" y="2366772"/>
                  </a:lnTo>
                  <a:lnTo>
                    <a:pt x="2939796" y="2366784"/>
                  </a:lnTo>
                  <a:lnTo>
                    <a:pt x="2939796" y="185928"/>
                  </a:lnTo>
                  <a:close/>
                </a:path>
                <a:path w="4593590" h="2367279">
                  <a:moveTo>
                    <a:pt x="3765804" y="224028"/>
                  </a:moveTo>
                  <a:lnTo>
                    <a:pt x="3307080" y="224028"/>
                  </a:lnTo>
                  <a:lnTo>
                    <a:pt x="3307080" y="2366772"/>
                  </a:lnTo>
                  <a:lnTo>
                    <a:pt x="3765804" y="2366784"/>
                  </a:lnTo>
                  <a:lnTo>
                    <a:pt x="3765804" y="224028"/>
                  </a:lnTo>
                  <a:close/>
                </a:path>
                <a:path w="4593590" h="2367279">
                  <a:moveTo>
                    <a:pt x="4593336" y="231648"/>
                  </a:moveTo>
                  <a:lnTo>
                    <a:pt x="4133088" y="231648"/>
                  </a:lnTo>
                  <a:lnTo>
                    <a:pt x="4133088" y="2366772"/>
                  </a:lnTo>
                  <a:lnTo>
                    <a:pt x="4593336" y="2366784"/>
                  </a:lnTo>
                  <a:lnTo>
                    <a:pt x="4593336" y="231648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3127" y="5958840"/>
              <a:ext cx="4959350" cy="0"/>
            </a:xfrm>
            <a:custGeom>
              <a:avLst/>
              <a:gdLst/>
              <a:ahLst/>
              <a:cxnLst/>
              <a:rect l="l" t="t" r="r" b="b"/>
              <a:pathLst>
                <a:path w="4959350" h="0">
                  <a:moveTo>
                    <a:pt x="0" y="0"/>
                  </a:moveTo>
                  <a:lnTo>
                    <a:pt x="495909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56131" y="3403092"/>
              <a:ext cx="4132579" cy="151130"/>
            </a:xfrm>
            <a:custGeom>
              <a:avLst/>
              <a:gdLst/>
              <a:ahLst/>
              <a:cxnLst/>
              <a:rect l="l" t="t" r="r" b="b"/>
              <a:pathLst>
                <a:path w="4132579" h="151129">
                  <a:moveTo>
                    <a:pt x="0" y="150875"/>
                  </a:moveTo>
                  <a:lnTo>
                    <a:pt x="0" y="0"/>
                  </a:lnTo>
                </a:path>
                <a:path w="4132579" h="151129">
                  <a:moveTo>
                    <a:pt x="0" y="0"/>
                  </a:moveTo>
                  <a:lnTo>
                    <a:pt x="413232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149595" y="3403092"/>
              <a:ext cx="76200" cy="382905"/>
            </a:xfrm>
            <a:custGeom>
              <a:avLst/>
              <a:gdLst/>
              <a:ahLst/>
              <a:cxnLst/>
              <a:rect l="l" t="t" r="r" b="b"/>
              <a:pathLst>
                <a:path w="76200" h="382904">
                  <a:moveTo>
                    <a:pt x="31750" y="306324"/>
                  </a:moveTo>
                  <a:lnTo>
                    <a:pt x="0" y="306324"/>
                  </a:lnTo>
                  <a:lnTo>
                    <a:pt x="38100" y="382524"/>
                  </a:lnTo>
                  <a:lnTo>
                    <a:pt x="69850" y="319024"/>
                  </a:lnTo>
                  <a:lnTo>
                    <a:pt x="31750" y="319024"/>
                  </a:lnTo>
                  <a:lnTo>
                    <a:pt x="31750" y="306324"/>
                  </a:lnTo>
                  <a:close/>
                </a:path>
                <a:path w="76200" h="382904">
                  <a:moveTo>
                    <a:pt x="44450" y="0"/>
                  </a:moveTo>
                  <a:lnTo>
                    <a:pt x="31750" y="0"/>
                  </a:lnTo>
                  <a:lnTo>
                    <a:pt x="31750" y="319024"/>
                  </a:lnTo>
                  <a:lnTo>
                    <a:pt x="44450" y="319024"/>
                  </a:lnTo>
                  <a:lnTo>
                    <a:pt x="44450" y="0"/>
                  </a:lnTo>
                  <a:close/>
                </a:path>
                <a:path w="76200" h="382904">
                  <a:moveTo>
                    <a:pt x="76200" y="306324"/>
                  </a:moveTo>
                  <a:lnTo>
                    <a:pt x="44450" y="306324"/>
                  </a:lnTo>
                  <a:lnTo>
                    <a:pt x="44450" y="319024"/>
                  </a:lnTo>
                  <a:lnTo>
                    <a:pt x="69850" y="319024"/>
                  </a:lnTo>
                  <a:lnTo>
                    <a:pt x="76200" y="306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34639" y="3236976"/>
              <a:ext cx="573405" cy="334010"/>
            </a:xfrm>
            <a:custGeom>
              <a:avLst/>
              <a:gdLst/>
              <a:ahLst/>
              <a:cxnLst/>
              <a:rect l="l" t="t" r="r" b="b"/>
              <a:pathLst>
                <a:path w="573404" h="334010">
                  <a:moveTo>
                    <a:pt x="286512" y="0"/>
                  </a:moveTo>
                  <a:lnTo>
                    <a:pt x="228768" y="3388"/>
                  </a:lnTo>
                  <a:lnTo>
                    <a:pt x="174986" y="13108"/>
                  </a:lnTo>
                  <a:lnTo>
                    <a:pt x="126317" y="28490"/>
                  </a:lnTo>
                  <a:lnTo>
                    <a:pt x="83915" y="48863"/>
                  </a:lnTo>
                  <a:lnTo>
                    <a:pt x="48930" y="73558"/>
                  </a:lnTo>
                  <a:lnTo>
                    <a:pt x="22514" y="101905"/>
                  </a:lnTo>
                  <a:lnTo>
                    <a:pt x="0" y="166877"/>
                  </a:lnTo>
                  <a:lnTo>
                    <a:pt x="5820" y="200520"/>
                  </a:lnTo>
                  <a:lnTo>
                    <a:pt x="48930" y="260197"/>
                  </a:lnTo>
                  <a:lnTo>
                    <a:pt x="83915" y="284892"/>
                  </a:lnTo>
                  <a:lnTo>
                    <a:pt x="126317" y="305265"/>
                  </a:lnTo>
                  <a:lnTo>
                    <a:pt x="174986" y="320647"/>
                  </a:lnTo>
                  <a:lnTo>
                    <a:pt x="228768" y="330367"/>
                  </a:lnTo>
                  <a:lnTo>
                    <a:pt x="286512" y="333756"/>
                  </a:lnTo>
                  <a:lnTo>
                    <a:pt x="344255" y="330367"/>
                  </a:lnTo>
                  <a:lnTo>
                    <a:pt x="398037" y="320647"/>
                  </a:lnTo>
                  <a:lnTo>
                    <a:pt x="446706" y="305265"/>
                  </a:lnTo>
                  <a:lnTo>
                    <a:pt x="489108" y="284892"/>
                  </a:lnTo>
                  <a:lnTo>
                    <a:pt x="524093" y="260197"/>
                  </a:lnTo>
                  <a:lnTo>
                    <a:pt x="550509" y="231850"/>
                  </a:lnTo>
                  <a:lnTo>
                    <a:pt x="573024" y="166877"/>
                  </a:lnTo>
                  <a:lnTo>
                    <a:pt x="567203" y="133235"/>
                  </a:lnTo>
                  <a:lnTo>
                    <a:pt x="524093" y="73558"/>
                  </a:lnTo>
                  <a:lnTo>
                    <a:pt x="489108" y="48863"/>
                  </a:lnTo>
                  <a:lnTo>
                    <a:pt x="446706" y="28490"/>
                  </a:lnTo>
                  <a:lnTo>
                    <a:pt x="398037" y="13108"/>
                  </a:lnTo>
                  <a:lnTo>
                    <a:pt x="344255" y="3388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34639" y="3236976"/>
              <a:ext cx="573405" cy="334010"/>
            </a:xfrm>
            <a:custGeom>
              <a:avLst/>
              <a:gdLst/>
              <a:ahLst/>
              <a:cxnLst/>
              <a:rect l="l" t="t" r="r" b="b"/>
              <a:pathLst>
                <a:path w="573404" h="334010">
                  <a:moveTo>
                    <a:pt x="0" y="166877"/>
                  </a:moveTo>
                  <a:lnTo>
                    <a:pt x="22514" y="101905"/>
                  </a:lnTo>
                  <a:lnTo>
                    <a:pt x="48930" y="73558"/>
                  </a:lnTo>
                  <a:lnTo>
                    <a:pt x="83915" y="48863"/>
                  </a:lnTo>
                  <a:lnTo>
                    <a:pt x="126317" y="28490"/>
                  </a:lnTo>
                  <a:lnTo>
                    <a:pt x="174986" y="13108"/>
                  </a:lnTo>
                  <a:lnTo>
                    <a:pt x="228768" y="3388"/>
                  </a:lnTo>
                  <a:lnTo>
                    <a:pt x="286512" y="0"/>
                  </a:lnTo>
                  <a:lnTo>
                    <a:pt x="344255" y="3388"/>
                  </a:lnTo>
                  <a:lnTo>
                    <a:pt x="398037" y="13108"/>
                  </a:lnTo>
                  <a:lnTo>
                    <a:pt x="446706" y="28490"/>
                  </a:lnTo>
                  <a:lnTo>
                    <a:pt x="489108" y="48863"/>
                  </a:lnTo>
                  <a:lnTo>
                    <a:pt x="524093" y="73558"/>
                  </a:lnTo>
                  <a:lnTo>
                    <a:pt x="550509" y="101905"/>
                  </a:lnTo>
                  <a:lnTo>
                    <a:pt x="573024" y="166877"/>
                  </a:lnTo>
                  <a:lnTo>
                    <a:pt x="567203" y="200520"/>
                  </a:lnTo>
                  <a:lnTo>
                    <a:pt x="524093" y="260197"/>
                  </a:lnTo>
                  <a:lnTo>
                    <a:pt x="489108" y="284892"/>
                  </a:lnTo>
                  <a:lnTo>
                    <a:pt x="446706" y="305265"/>
                  </a:lnTo>
                  <a:lnTo>
                    <a:pt x="398037" y="320647"/>
                  </a:lnTo>
                  <a:lnTo>
                    <a:pt x="344255" y="330367"/>
                  </a:lnTo>
                  <a:lnTo>
                    <a:pt x="286512" y="333756"/>
                  </a:lnTo>
                  <a:lnTo>
                    <a:pt x="228768" y="330367"/>
                  </a:lnTo>
                  <a:lnTo>
                    <a:pt x="174986" y="320647"/>
                  </a:lnTo>
                  <a:lnTo>
                    <a:pt x="126317" y="305265"/>
                  </a:lnTo>
                  <a:lnTo>
                    <a:pt x="83915" y="284892"/>
                  </a:lnTo>
                  <a:lnTo>
                    <a:pt x="48930" y="260197"/>
                  </a:lnTo>
                  <a:lnTo>
                    <a:pt x="22514" y="231850"/>
                  </a:lnTo>
                  <a:lnTo>
                    <a:pt x="0" y="1668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06297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31950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59227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86505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11878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39029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07029" y="3276345"/>
            <a:ext cx="4318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-</a:t>
            </a:r>
            <a:r>
              <a:rPr dirty="0" sz="1400" spc="4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02919" y="2558795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60" y="0"/>
                </a:moveTo>
                <a:lnTo>
                  <a:pt x="0" y="0"/>
                </a:lnTo>
                <a:lnTo>
                  <a:pt x="0" y="187451"/>
                </a:lnTo>
                <a:lnTo>
                  <a:pt x="251460" y="187451"/>
                </a:lnTo>
                <a:lnTo>
                  <a:pt x="251460" y="0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6175057" y="3114801"/>
            <a:ext cx="5356225" cy="2849245"/>
            <a:chOff x="6175057" y="3114801"/>
            <a:chExt cx="5356225" cy="2849245"/>
          </a:xfrm>
        </p:grpSpPr>
        <p:sp>
          <p:nvSpPr>
            <p:cNvPr id="19" name="object 19" descr=""/>
            <p:cNvSpPr/>
            <p:nvPr/>
          </p:nvSpPr>
          <p:spPr>
            <a:xfrm>
              <a:off x="6377940" y="3624071"/>
              <a:ext cx="4950460" cy="2334895"/>
            </a:xfrm>
            <a:custGeom>
              <a:avLst/>
              <a:gdLst/>
              <a:ahLst/>
              <a:cxnLst/>
              <a:rect l="l" t="t" r="r" b="b"/>
              <a:pathLst>
                <a:path w="4950459" h="2334895">
                  <a:moveTo>
                    <a:pt x="495300" y="1207008"/>
                  </a:moveTo>
                  <a:lnTo>
                    <a:pt x="0" y="1207008"/>
                  </a:lnTo>
                  <a:lnTo>
                    <a:pt x="0" y="2334768"/>
                  </a:lnTo>
                  <a:lnTo>
                    <a:pt x="495300" y="2334768"/>
                  </a:lnTo>
                  <a:lnTo>
                    <a:pt x="495300" y="1207008"/>
                  </a:lnTo>
                  <a:close/>
                </a:path>
                <a:path w="4950459" h="2334895">
                  <a:moveTo>
                    <a:pt x="1385316" y="812292"/>
                  </a:moveTo>
                  <a:lnTo>
                    <a:pt x="891540" y="812292"/>
                  </a:lnTo>
                  <a:lnTo>
                    <a:pt x="891540" y="2334768"/>
                  </a:lnTo>
                  <a:lnTo>
                    <a:pt x="1385316" y="2334768"/>
                  </a:lnTo>
                  <a:lnTo>
                    <a:pt x="1385316" y="812292"/>
                  </a:lnTo>
                  <a:close/>
                </a:path>
                <a:path w="4950459" h="2334895">
                  <a:moveTo>
                    <a:pt x="2276856" y="0"/>
                  </a:moveTo>
                  <a:lnTo>
                    <a:pt x="1781556" y="0"/>
                  </a:lnTo>
                  <a:lnTo>
                    <a:pt x="1781556" y="2334768"/>
                  </a:lnTo>
                  <a:lnTo>
                    <a:pt x="2276856" y="2334768"/>
                  </a:lnTo>
                  <a:lnTo>
                    <a:pt x="2276856" y="0"/>
                  </a:lnTo>
                  <a:close/>
                </a:path>
                <a:path w="4950459" h="2334895">
                  <a:moveTo>
                    <a:pt x="3168396" y="108204"/>
                  </a:moveTo>
                  <a:lnTo>
                    <a:pt x="2673096" y="108204"/>
                  </a:lnTo>
                  <a:lnTo>
                    <a:pt x="2673096" y="2334768"/>
                  </a:lnTo>
                  <a:lnTo>
                    <a:pt x="3168396" y="2334768"/>
                  </a:lnTo>
                  <a:lnTo>
                    <a:pt x="3168396" y="108204"/>
                  </a:lnTo>
                  <a:close/>
                </a:path>
                <a:path w="4950459" h="2334895">
                  <a:moveTo>
                    <a:pt x="4058412" y="548640"/>
                  </a:moveTo>
                  <a:lnTo>
                    <a:pt x="3563112" y="548640"/>
                  </a:lnTo>
                  <a:lnTo>
                    <a:pt x="3563112" y="2334768"/>
                  </a:lnTo>
                  <a:lnTo>
                    <a:pt x="4058412" y="2334768"/>
                  </a:lnTo>
                  <a:lnTo>
                    <a:pt x="4058412" y="548640"/>
                  </a:lnTo>
                  <a:close/>
                </a:path>
                <a:path w="4950459" h="2334895">
                  <a:moveTo>
                    <a:pt x="4949952" y="629412"/>
                  </a:moveTo>
                  <a:lnTo>
                    <a:pt x="4454652" y="629412"/>
                  </a:lnTo>
                  <a:lnTo>
                    <a:pt x="4454652" y="2334768"/>
                  </a:lnTo>
                  <a:lnTo>
                    <a:pt x="4949952" y="2334780"/>
                  </a:lnTo>
                  <a:lnTo>
                    <a:pt x="4949952" y="629412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79820" y="5958839"/>
              <a:ext cx="5346700" cy="0"/>
            </a:xfrm>
            <a:custGeom>
              <a:avLst/>
              <a:gdLst/>
              <a:ahLst/>
              <a:cxnLst/>
              <a:rect l="l" t="t" r="r" b="b"/>
              <a:pathLst>
                <a:path w="5346700" h="0">
                  <a:moveTo>
                    <a:pt x="0" y="0"/>
                  </a:moveTo>
                  <a:lnTo>
                    <a:pt x="534619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25590" y="4401310"/>
              <a:ext cx="4455160" cy="692785"/>
            </a:xfrm>
            <a:custGeom>
              <a:avLst/>
              <a:gdLst/>
              <a:ahLst/>
              <a:cxnLst/>
              <a:rect l="l" t="t" r="r" b="b"/>
              <a:pathLst>
                <a:path w="4455159" h="692785">
                  <a:moveTo>
                    <a:pt x="0" y="692659"/>
                  </a:moveTo>
                  <a:lnTo>
                    <a:pt x="49488" y="680952"/>
                  </a:lnTo>
                  <a:lnTo>
                    <a:pt x="98979" y="669805"/>
                  </a:lnTo>
                  <a:lnTo>
                    <a:pt x="148472" y="659105"/>
                  </a:lnTo>
                  <a:lnTo>
                    <a:pt x="197966" y="648740"/>
                  </a:lnTo>
                  <a:lnTo>
                    <a:pt x="247462" y="638599"/>
                  </a:lnTo>
                  <a:lnTo>
                    <a:pt x="296958" y="628571"/>
                  </a:lnTo>
                  <a:lnTo>
                    <a:pt x="346456" y="618543"/>
                  </a:lnTo>
                  <a:lnTo>
                    <a:pt x="395954" y="608404"/>
                  </a:lnTo>
                  <a:lnTo>
                    <a:pt x="445452" y="598044"/>
                  </a:lnTo>
                  <a:lnTo>
                    <a:pt x="494950" y="587349"/>
                  </a:lnTo>
                  <a:lnTo>
                    <a:pt x="544448" y="576208"/>
                  </a:lnTo>
                  <a:lnTo>
                    <a:pt x="593946" y="564511"/>
                  </a:lnTo>
                  <a:lnTo>
                    <a:pt x="643442" y="552145"/>
                  </a:lnTo>
                  <a:lnTo>
                    <a:pt x="692938" y="538998"/>
                  </a:lnTo>
                  <a:lnTo>
                    <a:pt x="742432" y="524960"/>
                  </a:lnTo>
                  <a:lnTo>
                    <a:pt x="791925" y="509918"/>
                  </a:lnTo>
                  <a:lnTo>
                    <a:pt x="841416" y="493761"/>
                  </a:lnTo>
                  <a:lnTo>
                    <a:pt x="890904" y="476378"/>
                  </a:lnTo>
                  <a:lnTo>
                    <a:pt x="935462" y="459125"/>
                  </a:lnTo>
                  <a:lnTo>
                    <a:pt x="980017" y="439951"/>
                  </a:lnTo>
                  <a:lnTo>
                    <a:pt x="1024570" y="419100"/>
                  </a:lnTo>
                  <a:lnTo>
                    <a:pt x="1069122" y="396816"/>
                  </a:lnTo>
                  <a:lnTo>
                    <a:pt x="1113672" y="373341"/>
                  </a:lnTo>
                  <a:lnTo>
                    <a:pt x="1158221" y="348919"/>
                  </a:lnTo>
                  <a:lnTo>
                    <a:pt x="1202769" y="323794"/>
                  </a:lnTo>
                  <a:lnTo>
                    <a:pt x="1247315" y="298210"/>
                  </a:lnTo>
                  <a:lnTo>
                    <a:pt x="1291860" y="272409"/>
                  </a:lnTo>
                  <a:lnTo>
                    <a:pt x="1336405" y="246635"/>
                  </a:lnTo>
                  <a:lnTo>
                    <a:pt x="1380948" y="221131"/>
                  </a:lnTo>
                  <a:lnTo>
                    <a:pt x="1425490" y="196141"/>
                  </a:lnTo>
                  <a:lnTo>
                    <a:pt x="1470032" y="171909"/>
                  </a:lnTo>
                  <a:lnTo>
                    <a:pt x="1514573" y="148678"/>
                  </a:lnTo>
                  <a:lnTo>
                    <a:pt x="1559113" y="126691"/>
                  </a:lnTo>
                  <a:lnTo>
                    <a:pt x="1603653" y="106192"/>
                  </a:lnTo>
                  <a:lnTo>
                    <a:pt x="1648192" y="87424"/>
                  </a:lnTo>
                  <a:lnTo>
                    <a:pt x="1692732" y="70631"/>
                  </a:lnTo>
                  <a:lnTo>
                    <a:pt x="1737271" y="56056"/>
                  </a:lnTo>
                  <a:lnTo>
                    <a:pt x="1781809" y="43943"/>
                  </a:lnTo>
                  <a:lnTo>
                    <a:pt x="1831317" y="32840"/>
                  </a:lnTo>
                  <a:lnTo>
                    <a:pt x="1880823" y="23518"/>
                  </a:lnTo>
                  <a:lnTo>
                    <a:pt x="1930327" y="15888"/>
                  </a:lnTo>
                  <a:lnTo>
                    <a:pt x="1979829" y="9861"/>
                  </a:lnTo>
                  <a:lnTo>
                    <a:pt x="2029330" y="5347"/>
                  </a:lnTo>
                  <a:lnTo>
                    <a:pt x="2078830" y="2258"/>
                  </a:lnTo>
                  <a:lnTo>
                    <a:pt x="2128329" y="505"/>
                  </a:lnTo>
                  <a:lnTo>
                    <a:pt x="2177827" y="0"/>
                  </a:lnTo>
                  <a:lnTo>
                    <a:pt x="2227326" y="651"/>
                  </a:lnTo>
                  <a:lnTo>
                    <a:pt x="2276824" y="2372"/>
                  </a:lnTo>
                  <a:lnTo>
                    <a:pt x="2326322" y="5073"/>
                  </a:lnTo>
                  <a:lnTo>
                    <a:pt x="2375821" y="8665"/>
                  </a:lnTo>
                  <a:lnTo>
                    <a:pt x="2425321" y="13058"/>
                  </a:lnTo>
                  <a:lnTo>
                    <a:pt x="2474822" y="18165"/>
                  </a:lnTo>
                  <a:lnTo>
                    <a:pt x="2524324" y="23896"/>
                  </a:lnTo>
                  <a:lnTo>
                    <a:pt x="2573828" y="30162"/>
                  </a:lnTo>
                  <a:lnTo>
                    <a:pt x="2623334" y="36874"/>
                  </a:lnTo>
                  <a:lnTo>
                    <a:pt x="2672841" y="43943"/>
                  </a:lnTo>
                  <a:lnTo>
                    <a:pt x="2719725" y="51801"/>
                  </a:lnTo>
                  <a:lnTo>
                    <a:pt x="2766608" y="61590"/>
                  </a:lnTo>
                  <a:lnTo>
                    <a:pt x="2813491" y="73082"/>
                  </a:lnTo>
                  <a:lnTo>
                    <a:pt x="2860375" y="86051"/>
                  </a:lnTo>
                  <a:lnTo>
                    <a:pt x="2907259" y="100269"/>
                  </a:lnTo>
                  <a:lnTo>
                    <a:pt x="2954144" y="115509"/>
                  </a:lnTo>
                  <a:lnTo>
                    <a:pt x="3001029" y="131545"/>
                  </a:lnTo>
                  <a:lnTo>
                    <a:pt x="3047915" y="148150"/>
                  </a:lnTo>
                  <a:lnTo>
                    <a:pt x="3094802" y="165095"/>
                  </a:lnTo>
                  <a:lnTo>
                    <a:pt x="3141691" y="182156"/>
                  </a:lnTo>
                  <a:lnTo>
                    <a:pt x="3188580" y="199104"/>
                  </a:lnTo>
                  <a:lnTo>
                    <a:pt x="3235470" y="215712"/>
                  </a:lnTo>
                  <a:lnTo>
                    <a:pt x="3282362" y="231754"/>
                  </a:lnTo>
                  <a:lnTo>
                    <a:pt x="3329255" y="247003"/>
                  </a:lnTo>
                  <a:lnTo>
                    <a:pt x="3376150" y="261232"/>
                  </a:lnTo>
                  <a:lnTo>
                    <a:pt x="3423046" y="274213"/>
                  </a:lnTo>
                  <a:lnTo>
                    <a:pt x="3469944" y="285720"/>
                  </a:lnTo>
                  <a:lnTo>
                    <a:pt x="3516844" y="295526"/>
                  </a:lnTo>
                  <a:lnTo>
                    <a:pt x="3563746" y="303404"/>
                  </a:lnTo>
                  <a:lnTo>
                    <a:pt x="3613235" y="309842"/>
                  </a:lnTo>
                  <a:lnTo>
                    <a:pt x="3662726" y="314810"/>
                  </a:lnTo>
                  <a:lnTo>
                    <a:pt x="3712219" y="318441"/>
                  </a:lnTo>
                  <a:lnTo>
                    <a:pt x="3761713" y="320869"/>
                  </a:lnTo>
                  <a:lnTo>
                    <a:pt x="3811209" y="322228"/>
                  </a:lnTo>
                  <a:lnTo>
                    <a:pt x="3860705" y="322651"/>
                  </a:lnTo>
                  <a:lnTo>
                    <a:pt x="3910203" y="322272"/>
                  </a:lnTo>
                  <a:lnTo>
                    <a:pt x="3959701" y="321225"/>
                  </a:lnTo>
                  <a:lnTo>
                    <a:pt x="4009199" y="319644"/>
                  </a:lnTo>
                  <a:lnTo>
                    <a:pt x="4058697" y="317661"/>
                  </a:lnTo>
                  <a:lnTo>
                    <a:pt x="4108195" y="315411"/>
                  </a:lnTo>
                  <a:lnTo>
                    <a:pt x="4157693" y="313027"/>
                  </a:lnTo>
                  <a:lnTo>
                    <a:pt x="4207189" y="310644"/>
                  </a:lnTo>
                  <a:lnTo>
                    <a:pt x="4256685" y="308394"/>
                  </a:lnTo>
                  <a:lnTo>
                    <a:pt x="4306179" y="306411"/>
                  </a:lnTo>
                  <a:lnTo>
                    <a:pt x="4355672" y="304829"/>
                  </a:lnTo>
                  <a:lnTo>
                    <a:pt x="4405163" y="303782"/>
                  </a:lnTo>
                  <a:lnTo>
                    <a:pt x="4454652" y="303404"/>
                  </a:lnTo>
                </a:path>
              </a:pathLst>
            </a:custGeom>
            <a:ln w="381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5869" y="5044249"/>
              <a:ext cx="97917" cy="9791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409" y="4827841"/>
              <a:ext cx="97917" cy="9791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425" y="4395025"/>
              <a:ext cx="97916" cy="9791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8965" y="4395025"/>
              <a:ext cx="97917" cy="9791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8981" y="4655629"/>
              <a:ext cx="97916" cy="9791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0521" y="4655629"/>
              <a:ext cx="97917" cy="9791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6624828" y="3121151"/>
              <a:ext cx="4454525" cy="1411605"/>
            </a:xfrm>
            <a:custGeom>
              <a:avLst/>
              <a:gdLst/>
              <a:ahLst/>
              <a:cxnLst/>
              <a:rect l="l" t="t" r="r" b="b"/>
              <a:pathLst>
                <a:path w="4454525" h="1411604">
                  <a:moveTo>
                    <a:pt x="0" y="1411351"/>
                  </a:moveTo>
                  <a:lnTo>
                    <a:pt x="0" y="0"/>
                  </a:lnTo>
                </a:path>
                <a:path w="4454525" h="1411604">
                  <a:moveTo>
                    <a:pt x="0" y="0"/>
                  </a:moveTo>
                  <a:lnTo>
                    <a:pt x="445452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041379" y="3121151"/>
              <a:ext cx="76200" cy="833755"/>
            </a:xfrm>
            <a:custGeom>
              <a:avLst/>
              <a:gdLst/>
              <a:ahLst/>
              <a:cxnLst/>
              <a:rect l="l" t="t" r="r" b="b"/>
              <a:pathLst>
                <a:path w="76200" h="833754">
                  <a:moveTo>
                    <a:pt x="31750" y="757174"/>
                  </a:moveTo>
                  <a:lnTo>
                    <a:pt x="0" y="757174"/>
                  </a:lnTo>
                  <a:lnTo>
                    <a:pt x="38100" y="833374"/>
                  </a:lnTo>
                  <a:lnTo>
                    <a:pt x="69850" y="769874"/>
                  </a:lnTo>
                  <a:lnTo>
                    <a:pt x="31750" y="769874"/>
                  </a:lnTo>
                  <a:lnTo>
                    <a:pt x="31750" y="757174"/>
                  </a:lnTo>
                  <a:close/>
                </a:path>
                <a:path w="76200" h="833754">
                  <a:moveTo>
                    <a:pt x="44450" y="0"/>
                  </a:moveTo>
                  <a:lnTo>
                    <a:pt x="31750" y="0"/>
                  </a:lnTo>
                  <a:lnTo>
                    <a:pt x="31750" y="769874"/>
                  </a:lnTo>
                  <a:lnTo>
                    <a:pt x="44450" y="769874"/>
                  </a:lnTo>
                  <a:lnTo>
                    <a:pt x="44450" y="0"/>
                  </a:lnTo>
                  <a:close/>
                </a:path>
                <a:path w="76200" h="833754">
                  <a:moveTo>
                    <a:pt x="76200" y="757174"/>
                  </a:moveTo>
                  <a:lnTo>
                    <a:pt x="44450" y="757174"/>
                  </a:lnTo>
                  <a:lnTo>
                    <a:pt x="44450" y="769874"/>
                  </a:lnTo>
                  <a:lnTo>
                    <a:pt x="69850" y="769874"/>
                  </a:lnTo>
                  <a:lnTo>
                    <a:pt x="76200" y="757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266813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157464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049639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75908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831194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379590" y="4170934"/>
            <a:ext cx="1384300" cy="633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2969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2,751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400" spc="85" b="1">
                <a:latin typeface="Calibri"/>
                <a:cs typeface="Calibri"/>
              </a:rPr>
              <a:t>2,039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60766" y="3358133"/>
            <a:ext cx="494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4,220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053321" y="3465957"/>
            <a:ext cx="494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latin typeface="Calibri"/>
                <a:cs typeface="Calibri"/>
              </a:rPr>
              <a:t>4,025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943845" y="3905758"/>
            <a:ext cx="4940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3,229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834496" y="3986910"/>
            <a:ext cx="4940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3,084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940543" y="5991250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5" b="1">
                <a:latin typeface="Calibri"/>
                <a:cs typeface="Calibri"/>
              </a:rPr>
              <a:t>FY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55" b="1"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8534209" y="2950273"/>
            <a:ext cx="637540" cy="342265"/>
            <a:chOff x="8534209" y="2950273"/>
            <a:chExt cx="637540" cy="342265"/>
          </a:xfrm>
        </p:grpSpPr>
        <p:sp>
          <p:nvSpPr>
            <p:cNvPr id="42" name="object 42" descr=""/>
            <p:cNvSpPr/>
            <p:nvPr/>
          </p:nvSpPr>
          <p:spPr>
            <a:xfrm>
              <a:off x="8538971" y="2955035"/>
              <a:ext cx="628015" cy="332740"/>
            </a:xfrm>
            <a:custGeom>
              <a:avLst/>
              <a:gdLst/>
              <a:ahLst/>
              <a:cxnLst/>
              <a:rect l="l" t="t" r="r" b="b"/>
              <a:pathLst>
                <a:path w="628015" h="332739">
                  <a:moveTo>
                    <a:pt x="313944" y="0"/>
                  </a:moveTo>
                  <a:lnTo>
                    <a:pt x="250682" y="3376"/>
                  </a:lnTo>
                  <a:lnTo>
                    <a:pt x="191756" y="13061"/>
                  </a:lnTo>
                  <a:lnTo>
                    <a:pt x="138428" y="28383"/>
                  </a:lnTo>
                  <a:lnTo>
                    <a:pt x="91963" y="48672"/>
                  </a:lnTo>
                  <a:lnTo>
                    <a:pt x="53625" y="73260"/>
                  </a:lnTo>
                  <a:lnTo>
                    <a:pt x="24675" y="101476"/>
                  </a:lnTo>
                  <a:lnTo>
                    <a:pt x="0" y="166115"/>
                  </a:lnTo>
                  <a:lnTo>
                    <a:pt x="6379" y="199580"/>
                  </a:lnTo>
                  <a:lnTo>
                    <a:pt x="53625" y="258971"/>
                  </a:lnTo>
                  <a:lnTo>
                    <a:pt x="91963" y="283559"/>
                  </a:lnTo>
                  <a:lnTo>
                    <a:pt x="138428" y="303848"/>
                  </a:lnTo>
                  <a:lnTo>
                    <a:pt x="191756" y="319170"/>
                  </a:lnTo>
                  <a:lnTo>
                    <a:pt x="250682" y="328855"/>
                  </a:lnTo>
                  <a:lnTo>
                    <a:pt x="313944" y="332231"/>
                  </a:lnTo>
                  <a:lnTo>
                    <a:pt x="377205" y="328855"/>
                  </a:lnTo>
                  <a:lnTo>
                    <a:pt x="436131" y="319170"/>
                  </a:lnTo>
                  <a:lnTo>
                    <a:pt x="489459" y="303848"/>
                  </a:lnTo>
                  <a:lnTo>
                    <a:pt x="535924" y="283559"/>
                  </a:lnTo>
                  <a:lnTo>
                    <a:pt x="574262" y="258971"/>
                  </a:lnTo>
                  <a:lnTo>
                    <a:pt x="603212" y="230755"/>
                  </a:lnTo>
                  <a:lnTo>
                    <a:pt x="627887" y="166115"/>
                  </a:lnTo>
                  <a:lnTo>
                    <a:pt x="621508" y="132651"/>
                  </a:lnTo>
                  <a:lnTo>
                    <a:pt x="574262" y="73260"/>
                  </a:lnTo>
                  <a:lnTo>
                    <a:pt x="535924" y="48672"/>
                  </a:lnTo>
                  <a:lnTo>
                    <a:pt x="489459" y="28383"/>
                  </a:lnTo>
                  <a:lnTo>
                    <a:pt x="436131" y="13061"/>
                  </a:lnTo>
                  <a:lnTo>
                    <a:pt x="377205" y="3376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538971" y="2955035"/>
              <a:ext cx="628015" cy="332740"/>
            </a:xfrm>
            <a:custGeom>
              <a:avLst/>
              <a:gdLst/>
              <a:ahLst/>
              <a:cxnLst/>
              <a:rect l="l" t="t" r="r" b="b"/>
              <a:pathLst>
                <a:path w="628015" h="332739">
                  <a:moveTo>
                    <a:pt x="0" y="166115"/>
                  </a:moveTo>
                  <a:lnTo>
                    <a:pt x="24675" y="101476"/>
                  </a:lnTo>
                  <a:lnTo>
                    <a:pt x="53625" y="73260"/>
                  </a:lnTo>
                  <a:lnTo>
                    <a:pt x="91963" y="48672"/>
                  </a:lnTo>
                  <a:lnTo>
                    <a:pt x="138428" y="28383"/>
                  </a:lnTo>
                  <a:lnTo>
                    <a:pt x="191756" y="13061"/>
                  </a:lnTo>
                  <a:lnTo>
                    <a:pt x="250682" y="3376"/>
                  </a:lnTo>
                  <a:lnTo>
                    <a:pt x="313944" y="0"/>
                  </a:lnTo>
                  <a:lnTo>
                    <a:pt x="377205" y="3376"/>
                  </a:lnTo>
                  <a:lnTo>
                    <a:pt x="436131" y="13061"/>
                  </a:lnTo>
                  <a:lnTo>
                    <a:pt x="489459" y="28383"/>
                  </a:lnTo>
                  <a:lnTo>
                    <a:pt x="535924" y="48672"/>
                  </a:lnTo>
                  <a:lnTo>
                    <a:pt x="574262" y="73260"/>
                  </a:lnTo>
                  <a:lnTo>
                    <a:pt x="603212" y="101476"/>
                  </a:lnTo>
                  <a:lnTo>
                    <a:pt x="627887" y="166115"/>
                  </a:lnTo>
                  <a:lnTo>
                    <a:pt x="621508" y="199580"/>
                  </a:lnTo>
                  <a:lnTo>
                    <a:pt x="574262" y="258971"/>
                  </a:lnTo>
                  <a:lnTo>
                    <a:pt x="535924" y="283559"/>
                  </a:lnTo>
                  <a:lnTo>
                    <a:pt x="489459" y="303848"/>
                  </a:lnTo>
                  <a:lnTo>
                    <a:pt x="436131" y="319170"/>
                  </a:lnTo>
                  <a:lnTo>
                    <a:pt x="377205" y="328855"/>
                  </a:lnTo>
                  <a:lnTo>
                    <a:pt x="313944" y="332231"/>
                  </a:lnTo>
                  <a:lnTo>
                    <a:pt x="250682" y="328855"/>
                  </a:lnTo>
                  <a:lnTo>
                    <a:pt x="191756" y="319170"/>
                  </a:lnTo>
                  <a:lnTo>
                    <a:pt x="138428" y="303848"/>
                  </a:lnTo>
                  <a:lnTo>
                    <a:pt x="91963" y="283559"/>
                  </a:lnTo>
                  <a:lnTo>
                    <a:pt x="53625" y="258971"/>
                  </a:lnTo>
                  <a:lnTo>
                    <a:pt x="24675" y="230755"/>
                  </a:lnTo>
                  <a:lnTo>
                    <a:pt x="0" y="16611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/>
          <p:nvPr/>
        </p:nvSpPr>
        <p:spPr>
          <a:xfrm>
            <a:off x="6350508" y="2558795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90" h="187960">
                <a:moveTo>
                  <a:pt x="249936" y="0"/>
                </a:moveTo>
                <a:lnTo>
                  <a:pt x="0" y="0"/>
                </a:lnTo>
                <a:lnTo>
                  <a:pt x="0" y="187451"/>
                </a:lnTo>
                <a:lnTo>
                  <a:pt x="249936" y="187451"/>
                </a:lnTo>
                <a:lnTo>
                  <a:pt x="24993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7146797" y="2602801"/>
            <a:ext cx="311150" cy="99695"/>
            <a:chOff x="7146797" y="2602801"/>
            <a:chExt cx="311150" cy="99695"/>
          </a:xfrm>
        </p:grpSpPr>
        <p:sp>
          <p:nvSpPr>
            <p:cNvPr id="46" name="object 46" descr=""/>
            <p:cNvSpPr/>
            <p:nvPr/>
          </p:nvSpPr>
          <p:spPr>
            <a:xfrm>
              <a:off x="7146797" y="265404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 h="0">
                  <a:moveTo>
                    <a:pt x="0" y="0"/>
                  </a:moveTo>
                  <a:lnTo>
                    <a:pt x="311150" y="0"/>
                  </a:lnTo>
                </a:path>
              </a:pathLst>
            </a:custGeom>
            <a:ln w="381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1001" y="2602801"/>
              <a:ext cx="99440" cy="99440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792276" y="2528138"/>
            <a:ext cx="8297545" cy="705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59780" algn="l"/>
                <a:tab pos="6734809" algn="l"/>
              </a:tabLst>
            </a:pPr>
            <a:r>
              <a:rPr dirty="0" sz="1400" spc="70" b="1">
                <a:latin typeface="Calibri"/>
                <a:cs typeface="Calibri"/>
              </a:rPr>
              <a:t>TDI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110" b="1">
                <a:latin typeface="Calibri"/>
                <a:cs typeface="Calibri"/>
              </a:rPr>
              <a:t>B2B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Shipments/Day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85" b="1">
                <a:latin typeface="Calibri"/>
                <a:cs typeface="Calibri"/>
              </a:rPr>
              <a:t>(SpD)</a:t>
            </a:r>
            <a:r>
              <a:rPr dirty="0" sz="1400" b="1">
                <a:latin typeface="Calibri"/>
                <a:cs typeface="Calibri"/>
              </a:rPr>
              <a:t>	</a:t>
            </a:r>
            <a:r>
              <a:rPr dirty="0" sz="1400" spc="75" b="1">
                <a:latin typeface="Calibri"/>
                <a:cs typeface="Calibri"/>
              </a:rPr>
              <a:t>EBIT</a:t>
            </a:r>
            <a:r>
              <a:rPr dirty="0" sz="1400" b="1">
                <a:latin typeface="Calibri"/>
                <a:cs typeface="Calibri"/>
              </a:rPr>
              <a:t>	</a:t>
            </a:r>
            <a:r>
              <a:rPr dirty="0" sz="1400" spc="70" b="1">
                <a:latin typeface="Calibri"/>
                <a:cs typeface="Calibri"/>
              </a:rPr>
              <a:t>EBIT/SpD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60" b="1">
                <a:latin typeface="Calibri"/>
                <a:cs typeface="Calibri"/>
              </a:rPr>
              <a:t>+51%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1" name="object 5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  <p:sp>
        <p:nvSpPr>
          <p:cNvPr id="49" name="object 49" descr=""/>
          <p:cNvSpPr txBox="1"/>
          <p:nvPr/>
        </p:nvSpPr>
        <p:spPr>
          <a:xfrm>
            <a:off x="431291" y="1424939"/>
            <a:ext cx="11329670" cy="81534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22860" rIns="0" bIns="0" rtlCol="0" vert="horz">
            <a:spAutoFit/>
          </a:bodyPr>
          <a:lstStyle/>
          <a:p>
            <a:pPr marL="72390" marR="266065">
              <a:lnSpc>
                <a:spcPct val="100000"/>
              </a:lnSpc>
              <a:spcBef>
                <a:spcPts val="180"/>
              </a:spcBef>
            </a:pPr>
            <a:r>
              <a:rPr dirty="0" sz="1600" spc="75" b="1">
                <a:solidFill>
                  <a:srgbClr val="FFFFFF"/>
                </a:solidFill>
                <a:latin typeface="Calibri"/>
                <a:cs typeface="Calibri"/>
              </a:rPr>
              <a:t>TDI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114" b="1">
                <a:solidFill>
                  <a:srgbClr val="FFFFFF"/>
                </a:solidFill>
                <a:latin typeface="Calibri"/>
                <a:cs typeface="Calibri"/>
              </a:rPr>
              <a:t>B2B</a:t>
            </a:r>
            <a:r>
              <a:rPr dirty="0" sz="160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r>
              <a:rPr dirty="0" sz="16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remain</a:t>
            </a:r>
            <a:r>
              <a:rPr dirty="0" sz="16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dirty="0" sz="16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120" b="1">
                <a:solidFill>
                  <a:srgbClr val="FFFFFF"/>
                </a:solidFill>
                <a:latin typeface="Calibri"/>
                <a:cs typeface="Calibri"/>
              </a:rPr>
              <a:t>2019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r>
              <a:rPr dirty="0" sz="16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reflecting</a:t>
            </a:r>
            <a:r>
              <a:rPr dirty="0" sz="16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cyclicality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6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1600" spc="55">
                <a:solidFill>
                  <a:srgbClr val="FFFFFF"/>
                </a:solidFill>
                <a:latin typeface="Calibri"/>
                <a:cs typeface="Calibri"/>
              </a:rPr>
              <a:t> has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Calibri"/>
                <a:cs typeface="Calibri"/>
              </a:rPr>
              <a:t>shown</a:t>
            </a:r>
            <a:r>
              <a:rPr dirty="0" sz="16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volatility</a:t>
            </a:r>
            <a:r>
              <a:rPr dirty="0" sz="16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6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Calibri"/>
                <a:cs typeface="Calibri"/>
              </a:rPr>
              <a:t>commodity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6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freight,</a:t>
            </a:r>
            <a:r>
              <a:rPr dirty="0" sz="16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Calibri"/>
                <a:cs typeface="Calibri"/>
              </a:rPr>
              <a:t>demonstrating</a:t>
            </a:r>
            <a:r>
              <a:rPr dirty="0" sz="16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resilience</a:t>
            </a:r>
            <a:r>
              <a:rPr dirty="0" sz="16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Calibri"/>
                <a:cs typeface="Calibri"/>
              </a:rPr>
              <a:t>TDI</a:t>
            </a:r>
            <a:r>
              <a:rPr dirty="0" sz="16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endParaRPr sz="16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</a:pPr>
            <a:r>
              <a:rPr dirty="0" sz="1600" spc="105" b="1">
                <a:solidFill>
                  <a:srgbClr val="FFFFFF"/>
                </a:solidFill>
                <a:latin typeface="Calibri"/>
                <a:cs typeface="Calibri"/>
              </a:rPr>
              <a:t>EBIT</a:t>
            </a:r>
            <a:r>
              <a:rPr dirty="0" sz="1600" spc="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dirty="0" sz="16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structurally</a:t>
            </a:r>
            <a:r>
              <a:rPr dirty="0" sz="16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1600" spc="5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6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6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6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yield</a:t>
            </a:r>
            <a:r>
              <a:rPr dirty="0" sz="16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discipline,</a:t>
            </a:r>
            <a:r>
              <a:rPr dirty="0" sz="16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16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weight,</a:t>
            </a:r>
            <a:r>
              <a:rPr dirty="0" sz="16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dirty="0" sz="16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40"/>
              <a:t>Back</a:t>
            </a:r>
            <a:r>
              <a:rPr dirty="0" sz="2400" spc="-45"/>
              <a:t> </a:t>
            </a:r>
            <a:r>
              <a:rPr dirty="0" sz="2400" spc="60"/>
              <a:t>to</a:t>
            </a:r>
            <a:r>
              <a:rPr dirty="0" sz="2400" spc="-50"/>
              <a:t> </a:t>
            </a:r>
            <a:r>
              <a:rPr dirty="0" sz="2400" spc="80"/>
              <a:t>fundamentals:</a:t>
            </a:r>
            <a:r>
              <a:rPr dirty="0" sz="2400" spc="-30"/>
              <a:t> </a:t>
            </a:r>
            <a:r>
              <a:rPr dirty="0" sz="2400" spc="125"/>
              <a:t>Reasons</a:t>
            </a:r>
            <a:r>
              <a:rPr dirty="0" sz="2400" spc="-45"/>
              <a:t> </a:t>
            </a:r>
            <a:r>
              <a:rPr dirty="0" sz="2400" spc="114"/>
              <a:t>why</a:t>
            </a:r>
            <a:r>
              <a:rPr dirty="0" sz="2400" spc="-45"/>
              <a:t> </a:t>
            </a:r>
            <a:r>
              <a:rPr dirty="0" sz="2400" spc="150"/>
              <a:t>Express</a:t>
            </a:r>
            <a:r>
              <a:rPr dirty="0" sz="2400" spc="-30"/>
              <a:t> </a:t>
            </a:r>
            <a:r>
              <a:rPr dirty="0" sz="2400" spc="160"/>
              <a:t>EBIT</a:t>
            </a:r>
            <a:r>
              <a:rPr dirty="0" sz="2400" spc="-40"/>
              <a:t> </a:t>
            </a:r>
            <a:r>
              <a:rPr dirty="0" sz="2400" spc="135"/>
              <a:t>is</a:t>
            </a:r>
            <a:r>
              <a:rPr dirty="0" sz="2400" spc="-45"/>
              <a:t> </a:t>
            </a:r>
            <a:r>
              <a:rPr dirty="0" sz="2400" spc="95"/>
              <a:t>structurally</a:t>
            </a:r>
            <a:r>
              <a:rPr dirty="0" sz="2400" spc="-10"/>
              <a:t> </a:t>
            </a:r>
            <a:r>
              <a:rPr dirty="0" sz="2400" spc="110"/>
              <a:t>higher</a:t>
            </a:r>
            <a:r>
              <a:rPr dirty="0" sz="2400" spc="-45"/>
              <a:t> </a:t>
            </a:r>
            <a:r>
              <a:rPr dirty="0" sz="2400" spc="80"/>
              <a:t>despite </a:t>
            </a:r>
            <a:r>
              <a:rPr dirty="0" sz="2400" spc="95"/>
              <a:t>lower</a:t>
            </a:r>
            <a:r>
              <a:rPr dirty="0" sz="2400" spc="-45"/>
              <a:t> </a:t>
            </a:r>
            <a:r>
              <a:rPr dirty="0" sz="2400" spc="180"/>
              <a:t>B2B</a:t>
            </a:r>
            <a:r>
              <a:rPr dirty="0" sz="2400" spc="-40"/>
              <a:t> </a:t>
            </a:r>
            <a:r>
              <a:rPr dirty="0" sz="2400" spc="100"/>
              <a:t>volumes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659891" y="3383279"/>
            <a:ext cx="5046345" cy="0"/>
          </a:xfrm>
          <a:custGeom>
            <a:avLst/>
            <a:gdLst/>
            <a:ahLst/>
            <a:cxnLst/>
            <a:rect l="l" t="t" r="r" b="b"/>
            <a:pathLst>
              <a:path w="5046345" h="0">
                <a:moveTo>
                  <a:pt x="0" y="0"/>
                </a:moveTo>
                <a:lnTo>
                  <a:pt x="50459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49998" y="2175065"/>
            <a:ext cx="4866005" cy="975994"/>
            <a:chOff x="749998" y="2175065"/>
            <a:chExt cx="4866005" cy="975994"/>
          </a:xfrm>
        </p:grpSpPr>
        <p:sp>
          <p:nvSpPr>
            <p:cNvPr id="5" name="object 5" descr=""/>
            <p:cNvSpPr/>
            <p:nvPr/>
          </p:nvSpPr>
          <p:spPr>
            <a:xfrm>
              <a:off x="764286" y="2189352"/>
              <a:ext cx="4837430" cy="693420"/>
            </a:xfrm>
            <a:custGeom>
              <a:avLst/>
              <a:gdLst/>
              <a:ahLst/>
              <a:cxnLst/>
              <a:rect l="l" t="t" r="r" b="b"/>
              <a:pathLst>
                <a:path w="4837430" h="693419">
                  <a:moveTo>
                    <a:pt x="0" y="693293"/>
                  </a:moveTo>
                  <a:lnTo>
                    <a:pt x="42062" y="659881"/>
                  </a:lnTo>
                  <a:lnTo>
                    <a:pt x="84124" y="622173"/>
                  </a:lnTo>
                  <a:lnTo>
                    <a:pt x="126187" y="586628"/>
                  </a:lnTo>
                  <a:lnTo>
                    <a:pt x="168249" y="559709"/>
                  </a:lnTo>
                  <a:lnTo>
                    <a:pt x="210311" y="547877"/>
                  </a:lnTo>
                  <a:lnTo>
                    <a:pt x="245364" y="556963"/>
                  </a:lnTo>
                  <a:lnTo>
                    <a:pt x="280416" y="582083"/>
                  </a:lnTo>
                  <a:lnTo>
                    <a:pt x="315468" y="614695"/>
                  </a:lnTo>
                  <a:lnTo>
                    <a:pt x="350520" y="646260"/>
                  </a:lnTo>
                  <a:lnTo>
                    <a:pt x="385572" y="668236"/>
                  </a:lnTo>
                  <a:lnTo>
                    <a:pt x="420623" y="672084"/>
                  </a:lnTo>
                  <a:lnTo>
                    <a:pt x="450668" y="654938"/>
                  </a:lnTo>
                  <a:lnTo>
                    <a:pt x="480713" y="621729"/>
                  </a:lnTo>
                  <a:lnTo>
                    <a:pt x="510757" y="579221"/>
                  </a:lnTo>
                  <a:lnTo>
                    <a:pt x="540802" y="534177"/>
                  </a:lnTo>
                  <a:lnTo>
                    <a:pt x="570846" y="493363"/>
                  </a:lnTo>
                  <a:lnTo>
                    <a:pt x="600891" y="463544"/>
                  </a:lnTo>
                  <a:lnTo>
                    <a:pt x="630936" y="451485"/>
                  </a:lnTo>
                  <a:lnTo>
                    <a:pt x="660980" y="460727"/>
                  </a:lnTo>
                  <a:lnTo>
                    <a:pt x="691025" y="486441"/>
                  </a:lnTo>
                  <a:lnTo>
                    <a:pt x="721069" y="522827"/>
                  </a:lnTo>
                  <a:lnTo>
                    <a:pt x="751114" y="564087"/>
                  </a:lnTo>
                  <a:lnTo>
                    <a:pt x="781158" y="604423"/>
                  </a:lnTo>
                  <a:lnTo>
                    <a:pt x="811203" y="638037"/>
                  </a:lnTo>
                  <a:lnTo>
                    <a:pt x="841248" y="659130"/>
                  </a:lnTo>
                  <a:lnTo>
                    <a:pt x="883310" y="669677"/>
                  </a:lnTo>
                  <a:lnTo>
                    <a:pt x="925372" y="668007"/>
                  </a:lnTo>
                  <a:lnTo>
                    <a:pt x="967435" y="658334"/>
                  </a:lnTo>
                  <a:lnTo>
                    <a:pt x="1009497" y="644869"/>
                  </a:lnTo>
                  <a:lnTo>
                    <a:pt x="1051559" y="631825"/>
                  </a:lnTo>
                  <a:lnTo>
                    <a:pt x="1093622" y="622147"/>
                  </a:lnTo>
                  <a:lnTo>
                    <a:pt x="1135684" y="612957"/>
                  </a:lnTo>
                  <a:lnTo>
                    <a:pt x="1177747" y="599958"/>
                  </a:lnTo>
                  <a:lnTo>
                    <a:pt x="1219809" y="578850"/>
                  </a:lnTo>
                  <a:lnTo>
                    <a:pt x="1261871" y="545338"/>
                  </a:lnTo>
                  <a:lnTo>
                    <a:pt x="1288160" y="513647"/>
                  </a:lnTo>
                  <a:lnTo>
                    <a:pt x="1314449" y="472356"/>
                  </a:lnTo>
                  <a:lnTo>
                    <a:pt x="1340738" y="424988"/>
                  </a:lnTo>
                  <a:lnTo>
                    <a:pt x="1367027" y="375062"/>
                  </a:lnTo>
                  <a:lnTo>
                    <a:pt x="1393316" y="326101"/>
                  </a:lnTo>
                  <a:lnTo>
                    <a:pt x="1419605" y="281626"/>
                  </a:lnTo>
                  <a:lnTo>
                    <a:pt x="1445894" y="245158"/>
                  </a:lnTo>
                  <a:lnTo>
                    <a:pt x="1472183" y="220218"/>
                  </a:lnTo>
                  <a:lnTo>
                    <a:pt x="1514246" y="206958"/>
                  </a:lnTo>
                  <a:lnTo>
                    <a:pt x="1556308" y="216491"/>
                  </a:lnTo>
                  <a:lnTo>
                    <a:pt x="1598371" y="236375"/>
                  </a:lnTo>
                  <a:lnTo>
                    <a:pt x="1640433" y="254168"/>
                  </a:lnTo>
                  <a:lnTo>
                    <a:pt x="1682495" y="257429"/>
                  </a:lnTo>
                  <a:lnTo>
                    <a:pt x="1724558" y="239360"/>
                  </a:lnTo>
                  <a:lnTo>
                    <a:pt x="1766620" y="208252"/>
                  </a:lnTo>
                  <a:lnTo>
                    <a:pt x="1808683" y="174291"/>
                  </a:lnTo>
                  <a:lnTo>
                    <a:pt x="1850745" y="147664"/>
                  </a:lnTo>
                  <a:lnTo>
                    <a:pt x="1892808" y="138557"/>
                  </a:lnTo>
                  <a:lnTo>
                    <a:pt x="1927859" y="153071"/>
                  </a:lnTo>
                  <a:lnTo>
                    <a:pt x="1962911" y="184864"/>
                  </a:lnTo>
                  <a:lnTo>
                    <a:pt x="1997963" y="224123"/>
                  </a:lnTo>
                  <a:lnTo>
                    <a:pt x="2033015" y="261032"/>
                  </a:lnTo>
                  <a:lnTo>
                    <a:pt x="2068067" y="285777"/>
                  </a:lnTo>
                  <a:lnTo>
                    <a:pt x="2103120" y="288544"/>
                  </a:lnTo>
                  <a:lnTo>
                    <a:pt x="2129409" y="270144"/>
                  </a:lnTo>
                  <a:lnTo>
                    <a:pt x="2155697" y="235886"/>
                  </a:lnTo>
                  <a:lnTo>
                    <a:pt x="2181986" y="191174"/>
                  </a:lnTo>
                  <a:lnTo>
                    <a:pt x="2208275" y="141414"/>
                  </a:lnTo>
                  <a:lnTo>
                    <a:pt x="2234564" y="92011"/>
                  </a:lnTo>
                  <a:lnTo>
                    <a:pt x="2260853" y="48371"/>
                  </a:lnTo>
                  <a:lnTo>
                    <a:pt x="2287142" y="15898"/>
                  </a:lnTo>
                  <a:lnTo>
                    <a:pt x="2313432" y="0"/>
                  </a:lnTo>
                  <a:lnTo>
                    <a:pt x="2343476" y="4817"/>
                  </a:lnTo>
                  <a:lnTo>
                    <a:pt x="2373521" y="28133"/>
                  </a:lnTo>
                  <a:lnTo>
                    <a:pt x="2403565" y="63488"/>
                  </a:lnTo>
                  <a:lnTo>
                    <a:pt x="2433610" y="104421"/>
                  </a:lnTo>
                  <a:lnTo>
                    <a:pt x="2463654" y="144472"/>
                  </a:lnTo>
                  <a:lnTo>
                    <a:pt x="2493699" y="177181"/>
                  </a:lnTo>
                  <a:lnTo>
                    <a:pt x="2523743" y="196087"/>
                  </a:lnTo>
                  <a:lnTo>
                    <a:pt x="2565806" y="197426"/>
                  </a:lnTo>
                  <a:lnTo>
                    <a:pt x="2607868" y="181219"/>
                  </a:lnTo>
                  <a:lnTo>
                    <a:pt x="2649931" y="158515"/>
                  </a:lnTo>
                  <a:lnTo>
                    <a:pt x="2691993" y="140358"/>
                  </a:lnTo>
                  <a:lnTo>
                    <a:pt x="2734055" y="137795"/>
                  </a:lnTo>
                  <a:lnTo>
                    <a:pt x="2769107" y="152923"/>
                  </a:lnTo>
                  <a:lnTo>
                    <a:pt x="2804159" y="179578"/>
                  </a:lnTo>
                  <a:lnTo>
                    <a:pt x="2839211" y="211947"/>
                  </a:lnTo>
                  <a:lnTo>
                    <a:pt x="2874263" y="244221"/>
                  </a:lnTo>
                  <a:lnTo>
                    <a:pt x="2909315" y="270589"/>
                  </a:lnTo>
                  <a:lnTo>
                    <a:pt x="2944367" y="285242"/>
                  </a:lnTo>
                  <a:lnTo>
                    <a:pt x="2986430" y="281850"/>
                  </a:lnTo>
                  <a:lnTo>
                    <a:pt x="3028492" y="262652"/>
                  </a:lnTo>
                  <a:lnTo>
                    <a:pt x="3070555" y="238571"/>
                  </a:lnTo>
                  <a:lnTo>
                    <a:pt x="3112617" y="220530"/>
                  </a:lnTo>
                  <a:lnTo>
                    <a:pt x="3154679" y="219456"/>
                  </a:lnTo>
                  <a:lnTo>
                    <a:pt x="3189731" y="237708"/>
                  </a:lnTo>
                  <a:lnTo>
                    <a:pt x="3224783" y="269503"/>
                  </a:lnTo>
                  <a:lnTo>
                    <a:pt x="3259835" y="308022"/>
                  </a:lnTo>
                  <a:lnTo>
                    <a:pt x="3294887" y="346446"/>
                  </a:lnTo>
                  <a:lnTo>
                    <a:pt x="3329939" y="377956"/>
                  </a:lnTo>
                  <a:lnTo>
                    <a:pt x="3364991" y="395732"/>
                  </a:lnTo>
                  <a:lnTo>
                    <a:pt x="3407054" y="393978"/>
                  </a:lnTo>
                  <a:lnTo>
                    <a:pt x="3449116" y="375119"/>
                  </a:lnTo>
                  <a:lnTo>
                    <a:pt x="3491179" y="349847"/>
                  </a:lnTo>
                  <a:lnTo>
                    <a:pt x="3533241" y="328854"/>
                  </a:lnTo>
                  <a:lnTo>
                    <a:pt x="3575304" y="322834"/>
                  </a:lnTo>
                  <a:lnTo>
                    <a:pt x="3617366" y="339094"/>
                  </a:lnTo>
                  <a:lnTo>
                    <a:pt x="3659428" y="370496"/>
                  </a:lnTo>
                  <a:lnTo>
                    <a:pt x="3701491" y="406062"/>
                  </a:lnTo>
                  <a:lnTo>
                    <a:pt x="3743553" y="434813"/>
                  </a:lnTo>
                  <a:lnTo>
                    <a:pt x="3785616" y="445770"/>
                  </a:lnTo>
                  <a:lnTo>
                    <a:pt x="3820667" y="434651"/>
                  </a:lnTo>
                  <a:lnTo>
                    <a:pt x="3855719" y="408808"/>
                  </a:lnTo>
                  <a:lnTo>
                    <a:pt x="3890771" y="375697"/>
                  </a:lnTo>
                  <a:lnTo>
                    <a:pt x="3925823" y="342777"/>
                  </a:lnTo>
                  <a:lnTo>
                    <a:pt x="3960875" y="317505"/>
                  </a:lnTo>
                  <a:lnTo>
                    <a:pt x="3995928" y="307339"/>
                  </a:lnTo>
                  <a:lnTo>
                    <a:pt x="4030979" y="317649"/>
                  </a:lnTo>
                  <a:lnTo>
                    <a:pt x="4066031" y="343544"/>
                  </a:lnTo>
                  <a:lnTo>
                    <a:pt x="4101083" y="377094"/>
                  </a:lnTo>
                  <a:lnTo>
                    <a:pt x="4136135" y="410369"/>
                  </a:lnTo>
                  <a:lnTo>
                    <a:pt x="4171187" y="435439"/>
                  </a:lnTo>
                  <a:lnTo>
                    <a:pt x="4206240" y="444373"/>
                  </a:lnTo>
                  <a:lnTo>
                    <a:pt x="4241292" y="431750"/>
                  </a:lnTo>
                  <a:lnTo>
                    <a:pt x="4276344" y="402909"/>
                  </a:lnTo>
                  <a:lnTo>
                    <a:pt x="4311395" y="365871"/>
                  </a:lnTo>
                  <a:lnTo>
                    <a:pt x="4346447" y="328652"/>
                  </a:lnTo>
                  <a:lnTo>
                    <a:pt x="4381499" y="299272"/>
                  </a:lnTo>
                  <a:lnTo>
                    <a:pt x="4416552" y="285750"/>
                  </a:lnTo>
                  <a:lnTo>
                    <a:pt x="4458614" y="295052"/>
                  </a:lnTo>
                  <a:lnTo>
                    <a:pt x="4500676" y="322801"/>
                  </a:lnTo>
                  <a:lnTo>
                    <a:pt x="4542739" y="358243"/>
                  </a:lnTo>
                  <a:lnTo>
                    <a:pt x="4584801" y="390625"/>
                  </a:lnTo>
                  <a:lnTo>
                    <a:pt x="4626864" y="409194"/>
                  </a:lnTo>
                  <a:lnTo>
                    <a:pt x="4679442" y="410204"/>
                  </a:lnTo>
                  <a:lnTo>
                    <a:pt x="4732020" y="398224"/>
                  </a:lnTo>
                  <a:lnTo>
                    <a:pt x="4784597" y="381029"/>
                  </a:lnTo>
                  <a:lnTo>
                    <a:pt x="4837176" y="366395"/>
                  </a:lnTo>
                </a:path>
              </a:pathLst>
            </a:custGeom>
            <a:ln w="28575">
              <a:solidFill>
                <a:srgbClr val="8B8B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286" y="2212085"/>
              <a:ext cx="4837430" cy="925194"/>
            </a:xfrm>
            <a:custGeom>
              <a:avLst/>
              <a:gdLst/>
              <a:ahLst/>
              <a:cxnLst/>
              <a:rect l="l" t="t" r="r" b="b"/>
              <a:pathLst>
                <a:path w="4837430" h="925194">
                  <a:moveTo>
                    <a:pt x="0" y="670051"/>
                  </a:moveTo>
                  <a:lnTo>
                    <a:pt x="42062" y="646380"/>
                  </a:lnTo>
                  <a:lnTo>
                    <a:pt x="84124" y="618995"/>
                  </a:lnTo>
                  <a:lnTo>
                    <a:pt x="126187" y="593452"/>
                  </a:lnTo>
                  <a:lnTo>
                    <a:pt x="168249" y="575303"/>
                  </a:lnTo>
                  <a:lnTo>
                    <a:pt x="210311" y="570102"/>
                  </a:lnTo>
                  <a:lnTo>
                    <a:pt x="245364" y="581664"/>
                  </a:lnTo>
                  <a:lnTo>
                    <a:pt x="280416" y="606547"/>
                  </a:lnTo>
                  <a:lnTo>
                    <a:pt x="315468" y="637857"/>
                  </a:lnTo>
                  <a:lnTo>
                    <a:pt x="350520" y="668702"/>
                  </a:lnTo>
                  <a:lnTo>
                    <a:pt x="385572" y="692187"/>
                  </a:lnTo>
                  <a:lnTo>
                    <a:pt x="420623" y="701421"/>
                  </a:lnTo>
                  <a:lnTo>
                    <a:pt x="455676" y="690332"/>
                  </a:lnTo>
                  <a:lnTo>
                    <a:pt x="490728" y="663297"/>
                  </a:lnTo>
                  <a:lnTo>
                    <a:pt x="525780" y="628903"/>
                  </a:lnTo>
                  <a:lnTo>
                    <a:pt x="560832" y="595738"/>
                  </a:lnTo>
                  <a:lnTo>
                    <a:pt x="595884" y="572386"/>
                  </a:lnTo>
                  <a:lnTo>
                    <a:pt x="630936" y="567436"/>
                  </a:lnTo>
                  <a:lnTo>
                    <a:pt x="665988" y="584548"/>
                  </a:lnTo>
                  <a:lnTo>
                    <a:pt x="701040" y="617506"/>
                  </a:lnTo>
                  <a:lnTo>
                    <a:pt x="736092" y="660273"/>
                  </a:lnTo>
                  <a:lnTo>
                    <a:pt x="771144" y="706806"/>
                  </a:lnTo>
                  <a:lnTo>
                    <a:pt x="806196" y="751068"/>
                  </a:lnTo>
                  <a:lnTo>
                    <a:pt x="841248" y="787018"/>
                  </a:lnTo>
                  <a:lnTo>
                    <a:pt x="883310" y="825123"/>
                  </a:lnTo>
                  <a:lnTo>
                    <a:pt x="925372" y="863952"/>
                  </a:lnTo>
                  <a:lnTo>
                    <a:pt x="967435" y="897496"/>
                  </a:lnTo>
                  <a:lnTo>
                    <a:pt x="1009497" y="919745"/>
                  </a:lnTo>
                  <a:lnTo>
                    <a:pt x="1051559" y="924687"/>
                  </a:lnTo>
                  <a:lnTo>
                    <a:pt x="1086612" y="911066"/>
                  </a:lnTo>
                  <a:lnTo>
                    <a:pt x="1121664" y="883120"/>
                  </a:lnTo>
                  <a:lnTo>
                    <a:pt x="1156715" y="845931"/>
                  </a:lnTo>
                  <a:lnTo>
                    <a:pt x="1191767" y="804582"/>
                  </a:lnTo>
                  <a:lnTo>
                    <a:pt x="1226819" y="764158"/>
                  </a:lnTo>
                  <a:lnTo>
                    <a:pt x="1261871" y="729741"/>
                  </a:lnTo>
                  <a:lnTo>
                    <a:pt x="1303934" y="691437"/>
                  </a:lnTo>
                  <a:lnTo>
                    <a:pt x="1345996" y="651085"/>
                  </a:lnTo>
                  <a:lnTo>
                    <a:pt x="1388059" y="613768"/>
                  </a:lnTo>
                  <a:lnTo>
                    <a:pt x="1430121" y="584571"/>
                  </a:lnTo>
                  <a:lnTo>
                    <a:pt x="1472183" y="568578"/>
                  </a:lnTo>
                  <a:lnTo>
                    <a:pt x="1514246" y="571641"/>
                  </a:lnTo>
                  <a:lnTo>
                    <a:pt x="1556308" y="590455"/>
                  </a:lnTo>
                  <a:lnTo>
                    <a:pt x="1598371" y="616146"/>
                  </a:lnTo>
                  <a:lnTo>
                    <a:pt x="1640433" y="639837"/>
                  </a:lnTo>
                  <a:lnTo>
                    <a:pt x="1682495" y="652652"/>
                  </a:lnTo>
                  <a:lnTo>
                    <a:pt x="1724558" y="649455"/>
                  </a:lnTo>
                  <a:lnTo>
                    <a:pt x="1766620" y="636157"/>
                  </a:lnTo>
                  <a:lnTo>
                    <a:pt x="1808683" y="620456"/>
                  </a:lnTo>
                  <a:lnTo>
                    <a:pt x="1850745" y="610054"/>
                  </a:lnTo>
                  <a:lnTo>
                    <a:pt x="1892808" y="612648"/>
                  </a:lnTo>
                  <a:lnTo>
                    <a:pt x="1927859" y="630810"/>
                  </a:lnTo>
                  <a:lnTo>
                    <a:pt x="1962911" y="661218"/>
                  </a:lnTo>
                  <a:lnTo>
                    <a:pt x="1997963" y="697087"/>
                  </a:lnTo>
                  <a:lnTo>
                    <a:pt x="2033015" y="731632"/>
                  </a:lnTo>
                  <a:lnTo>
                    <a:pt x="2068067" y="758071"/>
                  </a:lnTo>
                  <a:lnTo>
                    <a:pt x="2103120" y="769619"/>
                  </a:lnTo>
                  <a:lnTo>
                    <a:pt x="2138172" y="760960"/>
                  </a:lnTo>
                  <a:lnTo>
                    <a:pt x="2173223" y="736454"/>
                  </a:lnTo>
                  <a:lnTo>
                    <a:pt x="2208275" y="703834"/>
                  </a:lnTo>
                  <a:lnTo>
                    <a:pt x="2243327" y="670832"/>
                  </a:lnTo>
                  <a:lnTo>
                    <a:pt x="2278379" y="645183"/>
                  </a:lnTo>
                  <a:lnTo>
                    <a:pt x="2313432" y="634618"/>
                  </a:lnTo>
                  <a:lnTo>
                    <a:pt x="2355494" y="646338"/>
                  </a:lnTo>
                  <a:lnTo>
                    <a:pt x="2397556" y="675614"/>
                  </a:lnTo>
                  <a:lnTo>
                    <a:pt x="2439619" y="712022"/>
                  </a:lnTo>
                  <a:lnTo>
                    <a:pt x="2481681" y="745139"/>
                  </a:lnTo>
                  <a:lnTo>
                    <a:pt x="2523743" y="764539"/>
                  </a:lnTo>
                  <a:lnTo>
                    <a:pt x="2565806" y="765296"/>
                  </a:lnTo>
                  <a:lnTo>
                    <a:pt x="2607868" y="754440"/>
                  </a:lnTo>
                  <a:lnTo>
                    <a:pt x="2649931" y="739256"/>
                  </a:lnTo>
                  <a:lnTo>
                    <a:pt x="2691993" y="727029"/>
                  </a:lnTo>
                  <a:lnTo>
                    <a:pt x="2734055" y="725042"/>
                  </a:lnTo>
                  <a:lnTo>
                    <a:pt x="2776118" y="738288"/>
                  </a:lnTo>
                  <a:lnTo>
                    <a:pt x="2818180" y="761909"/>
                  </a:lnTo>
                  <a:lnTo>
                    <a:pt x="2860243" y="788420"/>
                  </a:lnTo>
                  <a:lnTo>
                    <a:pt x="2902305" y="810334"/>
                  </a:lnTo>
                  <a:lnTo>
                    <a:pt x="2944367" y="820165"/>
                  </a:lnTo>
                  <a:lnTo>
                    <a:pt x="2986430" y="812694"/>
                  </a:lnTo>
                  <a:lnTo>
                    <a:pt x="3028492" y="792914"/>
                  </a:lnTo>
                  <a:lnTo>
                    <a:pt x="3070555" y="768666"/>
                  </a:lnTo>
                  <a:lnTo>
                    <a:pt x="3112617" y="747790"/>
                  </a:lnTo>
                  <a:lnTo>
                    <a:pt x="3154679" y="738124"/>
                  </a:lnTo>
                  <a:lnTo>
                    <a:pt x="3196742" y="744002"/>
                  </a:lnTo>
                  <a:lnTo>
                    <a:pt x="3238804" y="760189"/>
                  </a:lnTo>
                  <a:lnTo>
                    <a:pt x="3280867" y="780168"/>
                  </a:lnTo>
                  <a:lnTo>
                    <a:pt x="3322929" y="797421"/>
                  </a:lnTo>
                  <a:lnTo>
                    <a:pt x="3364991" y="805434"/>
                  </a:lnTo>
                  <a:lnTo>
                    <a:pt x="3407054" y="799925"/>
                  </a:lnTo>
                  <a:lnTo>
                    <a:pt x="3449116" y="785168"/>
                  </a:lnTo>
                  <a:lnTo>
                    <a:pt x="3491179" y="767705"/>
                  </a:lnTo>
                  <a:lnTo>
                    <a:pt x="3533241" y="754077"/>
                  </a:lnTo>
                  <a:lnTo>
                    <a:pt x="3575304" y="750824"/>
                  </a:lnTo>
                  <a:lnTo>
                    <a:pt x="3617366" y="763268"/>
                  </a:lnTo>
                  <a:lnTo>
                    <a:pt x="3659428" y="787046"/>
                  </a:lnTo>
                  <a:lnTo>
                    <a:pt x="3701491" y="814164"/>
                  </a:lnTo>
                  <a:lnTo>
                    <a:pt x="3743553" y="836631"/>
                  </a:lnTo>
                  <a:lnTo>
                    <a:pt x="3785616" y="846454"/>
                  </a:lnTo>
                  <a:lnTo>
                    <a:pt x="3827678" y="838169"/>
                  </a:lnTo>
                  <a:lnTo>
                    <a:pt x="3869740" y="817173"/>
                  </a:lnTo>
                  <a:lnTo>
                    <a:pt x="3911803" y="791545"/>
                  </a:lnTo>
                  <a:lnTo>
                    <a:pt x="3953865" y="769360"/>
                  </a:lnTo>
                  <a:lnTo>
                    <a:pt x="3995928" y="758698"/>
                  </a:lnTo>
                  <a:lnTo>
                    <a:pt x="4037990" y="764330"/>
                  </a:lnTo>
                  <a:lnTo>
                    <a:pt x="4080052" y="780869"/>
                  </a:lnTo>
                  <a:lnTo>
                    <a:pt x="4122115" y="801144"/>
                  </a:lnTo>
                  <a:lnTo>
                    <a:pt x="4164177" y="817987"/>
                  </a:lnTo>
                  <a:lnTo>
                    <a:pt x="4206240" y="824229"/>
                  </a:lnTo>
                  <a:lnTo>
                    <a:pt x="4248302" y="814644"/>
                  </a:lnTo>
                  <a:lnTo>
                    <a:pt x="4290364" y="794024"/>
                  </a:lnTo>
                  <a:lnTo>
                    <a:pt x="4332427" y="770234"/>
                  </a:lnTo>
                  <a:lnTo>
                    <a:pt x="4374489" y="751138"/>
                  </a:lnTo>
                  <a:lnTo>
                    <a:pt x="4416552" y="744601"/>
                  </a:lnTo>
                  <a:lnTo>
                    <a:pt x="4458614" y="756362"/>
                  </a:lnTo>
                  <a:lnTo>
                    <a:pt x="4500676" y="781266"/>
                  </a:lnTo>
                  <a:lnTo>
                    <a:pt x="4542739" y="810602"/>
                  </a:lnTo>
                  <a:lnTo>
                    <a:pt x="4584801" y="835658"/>
                  </a:lnTo>
                  <a:lnTo>
                    <a:pt x="4626864" y="847725"/>
                  </a:lnTo>
                  <a:lnTo>
                    <a:pt x="4668926" y="843932"/>
                  </a:lnTo>
                  <a:lnTo>
                    <a:pt x="4710988" y="830093"/>
                  </a:lnTo>
                  <a:lnTo>
                    <a:pt x="4753051" y="810518"/>
                  </a:lnTo>
                  <a:lnTo>
                    <a:pt x="4795113" y="789516"/>
                  </a:lnTo>
                  <a:lnTo>
                    <a:pt x="4837176" y="771398"/>
                  </a:lnTo>
                </a:path>
                <a:path w="4837430" h="925194">
                  <a:moveTo>
                    <a:pt x="3400043" y="0"/>
                  </a:moveTo>
                  <a:lnTo>
                    <a:pt x="3643884" y="0"/>
                  </a:lnTo>
                </a:path>
              </a:pathLst>
            </a:custGeom>
            <a:ln w="28575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32587" y="3437382"/>
            <a:ext cx="464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Calibri"/>
                <a:cs typeface="Calibri"/>
              </a:rPr>
              <a:t>Q1</a:t>
            </a:r>
            <a:r>
              <a:rPr dirty="0" sz="900" spc="45" b="1">
                <a:latin typeface="Calibri"/>
                <a:cs typeface="Calibri"/>
              </a:rPr>
              <a:t> </a:t>
            </a:r>
            <a:r>
              <a:rPr dirty="0" sz="900" spc="50" b="1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69178" y="3437382"/>
            <a:ext cx="464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Calibri"/>
                <a:cs typeface="Calibri"/>
              </a:rPr>
              <a:t>Q4</a:t>
            </a:r>
            <a:r>
              <a:rPr dirty="0" sz="900" spc="45" b="1">
                <a:latin typeface="Calibri"/>
                <a:cs typeface="Calibri"/>
              </a:rPr>
              <a:t> </a:t>
            </a:r>
            <a:r>
              <a:rPr dirty="0" sz="900" spc="50" b="1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164329" y="1978914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8B8B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421251" y="1793773"/>
            <a:ext cx="1362710" cy="490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400"/>
              </a:lnSpc>
              <a:spcBef>
                <a:spcPts val="100"/>
              </a:spcBef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TDI</a:t>
            </a:r>
            <a:r>
              <a:rPr dirty="0" sz="1000" spc="5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75">
                <a:solidFill>
                  <a:srgbClr val="585858"/>
                </a:solidFill>
                <a:latin typeface="Calibri"/>
                <a:cs typeface="Calibri"/>
              </a:rPr>
              <a:t>B2B</a:t>
            </a:r>
            <a:r>
              <a:rPr dirty="0" sz="1000" spc="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Weight/Day</a:t>
            </a:r>
            <a:r>
              <a:rPr dirty="0" sz="1000" spc="50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TDI</a:t>
            </a:r>
            <a:r>
              <a:rPr dirty="0" sz="1000" spc="5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75">
                <a:solidFill>
                  <a:srgbClr val="585858"/>
                </a:solidFill>
                <a:latin typeface="Calibri"/>
                <a:cs typeface="Calibri"/>
              </a:rPr>
              <a:t>B2B</a:t>
            </a:r>
            <a:r>
              <a:rPr dirty="0" sz="1000" spc="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Shipments/Day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3004" y="1470660"/>
            <a:ext cx="5486400" cy="29273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2413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90"/>
              </a:spcBef>
            </a:pPr>
            <a:r>
              <a:rPr dirty="0" sz="1400" spc="114" b="1">
                <a:solidFill>
                  <a:srgbClr val="FFFFFF"/>
                </a:solidFill>
                <a:latin typeface="Calibri"/>
                <a:cs typeface="Calibri"/>
              </a:rPr>
              <a:t>#1</a:t>
            </a:r>
            <a:r>
              <a:rPr dirty="0" sz="14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Retain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weight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85" b="1">
                <a:solidFill>
                  <a:srgbClr val="FFFFFF"/>
                </a:solidFill>
                <a:latin typeface="Calibri"/>
                <a:cs typeface="Calibri"/>
              </a:rPr>
              <a:t>B2B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5195" y="3909059"/>
            <a:ext cx="5486400" cy="28194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905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50"/>
              </a:spcBef>
            </a:pPr>
            <a:r>
              <a:rPr dirty="0" sz="1400" spc="114" b="1">
                <a:solidFill>
                  <a:srgbClr val="FFFFFF"/>
                </a:solidFill>
                <a:latin typeface="Calibri"/>
                <a:cs typeface="Calibri"/>
              </a:rPr>
              <a:t>#2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Structurally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premium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0" b="1">
                <a:solidFill>
                  <a:srgbClr val="FFFFFF"/>
                </a:solidFill>
                <a:latin typeface="Calibri"/>
                <a:cs typeface="Calibri"/>
              </a:rPr>
              <a:t>TDI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10" b="1">
                <a:solidFill>
                  <a:srgbClr val="FFFFFF"/>
                </a:solidFill>
                <a:latin typeface="Calibri"/>
                <a:cs typeface="Calibri"/>
              </a:rPr>
              <a:t>B2C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shipments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96000" y="1470660"/>
            <a:ext cx="5515610" cy="29146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2286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80"/>
              </a:spcBef>
            </a:pPr>
            <a:r>
              <a:rPr dirty="0" sz="1400" spc="114" b="1">
                <a:solidFill>
                  <a:srgbClr val="FFFFFF"/>
                </a:solidFill>
                <a:latin typeface="Calibri"/>
                <a:cs typeface="Calibri"/>
              </a:rPr>
              <a:t>#3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FFFFFF"/>
                </a:solidFill>
                <a:latin typeface="Calibri"/>
                <a:cs typeface="Calibri"/>
              </a:rPr>
              <a:t>Continued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discipline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pricing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3316" y="4875276"/>
            <a:ext cx="2513330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374650">
              <a:lnSpc>
                <a:spcPct val="100000"/>
              </a:lnSpc>
              <a:spcBef>
                <a:spcPts val="484"/>
              </a:spcBef>
            </a:pPr>
            <a:r>
              <a:rPr dirty="0" sz="1400" spc="70" b="1">
                <a:latin typeface="Calibri"/>
                <a:cs typeface="Calibri"/>
              </a:rPr>
              <a:t>TDI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110" b="1">
                <a:latin typeface="Calibri"/>
                <a:cs typeface="Calibri"/>
              </a:rPr>
              <a:t>B2C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volume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3316" y="5341620"/>
            <a:ext cx="2513330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484"/>
              </a:spcBef>
            </a:pPr>
            <a:r>
              <a:rPr dirty="0" sz="1400" spc="70" b="1">
                <a:latin typeface="Calibri"/>
                <a:cs typeface="Calibri"/>
              </a:rPr>
              <a:t>TDI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110" b="1">
                <a:latin typeface="Calibri"/>
                <a:cs typeface="Calibri"/>
              </a:rPr>
              <a:t>B2C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revenue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436620" y="4864608"/>
            <a:ext cx="701040" cy="3657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484"/>
              </a:spcBef>
            </a:pP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30%+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36620" y="5330952"/>
            <a:ext cx="701040" cy="3657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2229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489"/>
              </a:spcBef>
            </a:pP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15%+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10128" y="4491228"/>
            <a:ext cx="954405" cy="29273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24765" rIns="0" bIns="0" rtlCol="0" vert="horz">
            <a:spAutoFit/>
          </a:bodyPr>
          <a:lstStyle/>
          <a:p>
            <a:pPr marL="144145">
              <a:lnSpc>
                <a:spcPct val="100000"/>
              </a:lnSpc>
              <a:spcBef>
                <a:spcPts val="195"/>
              </a:spcBef>
            </a:pPr>
            <a:r>
              <a:rPr dirty="0" sz="1400" spc="125" b="1">
                <a:latin typeface="Calibri"/>
                <a:cs typeface="Calibri"/>
              </a:rPr>
              <a:t>FY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75276" y="4875276"/>
            <a:ext cx="701040" cy="3657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40%+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75276" y="5341620"/>
            <a:ext cx="701040" cy="3657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dirty="0" sz="1400" spc="65" b="1">
                <a:solidFill>
                  <a:srgbClr val="FFFFFF"/>
                </a:solidFill>
                <a:latin typeface="Calibri"/>
                <a:cs typeface="Calibri"/>
              </a:rPr>
              <a:t>20%+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748784" y="4491228"/>
            <a:ext cx="954405" cy="29273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24765" rIns="0" bIns="0" rtlCol="0" vert="horz">
            <a:spAutoFit/>
          </a:bodyPr>
          <a:lstStyle/>
          <a:p>
            <a:pPr marL="144145">
              <a:lnSpc>
                <a:spcPct val="100000"/>
              </a:lnSpc>
              <a:spcBef>
                <a:spcPts val="195"/>
              </a:spcBef>
            </a:pPr>
            <a:r>
              <a:rPr dirty="0" sz="1400" spc="125" b="1">
                <a:latin typeface="Calibri"/>
                <a:cs typeface="Calibri"/>
              </a:rPr>
              <a:t>FY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2024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91439" y="1827402"/>
            <a:ext cx="6813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i="1">
                <a:latin typeface="Calibri"/>
                <a:cs typeface="Calibri"/>
              </a:rPr>
              <a:t>Indexed</a:t>
            </a:r>
            <a:r>
              <a:rPr dirty="0" sz="800" spc="6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to</a:t>
            </a:r>
            <a:r>
              <a:rPr dirty="0" sz="800" spc="45" i="1">
                <a:latin typeface="Calibri"/>
                <a:cs typeface="Calibri"/>
              </a:rPr>
              <a:t> </a:t>
            </a:r>
            <a:r>
              <a:rPr dirty="0" sz="800" spc="35" i="1">
                <a:latin typeface="Calibri"/>
                <a:cs typeface="Calibri"/>
              </a:rPr>
              <a:t>100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168009" y="1853945"/>
            <a:ext cx="9271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i="1">
                <a:latin typeface="Calibri"/>
                <a:cs typeface="Calibri"/>
              </a:rPr>
              <a:t>Rolling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four</a:t>
            </a:r>
            <a:r>
              <a:rPr dirty="0" sz="800" spc="7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quarters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08191" y="2272093"/>
            <a:ext cx="5503545" cy="3430904"/>
            <a:chOff x="6108191" y="2272093"/>
            <a:chExt cx="5503545" cy="3430904"/>
          </a:xfrm>
        </p:grpSpPr>
        <p:sp>
          <p:nvSpPr>
            <p:cNvPr id="25" name="object 25" descr=""/>
            <p:cNvSpPr/>
            <p:nvPr/>
          </p:nvSpPr>
          <p:spPr>
            <a:xfrm>
              <a:off x="6160008" y="2633471"/>
              <a:ext cx="5400040" cy="3065145"/>
            </a:xfrm>
            <a:custGeom>
              <a:avLst/>
              <a:gdLst/>
              <a:ahLst/>
              <a:cxnLst/>
              <a:rect l="l" t="t" r="r" b="b"/>
              <a:pathLst>
                <a:path w="5400040" h="3065145">
                  <a:moveTo>
                    <a:pt x="126492" y="374904"/>
                  </a:moveTo>
                  <a:lnTo>
                    <a:pt x="0" y="374904"/>
                  </a:lnTo>
                  <a:lnTo>
                    <a:pt x="0" y="3064764"/>
                  </a:lnTo>
                  <a:lnTo>
                    <a:pt x="126492" y="3064764"/>
                  </a:lnTo>
                  <a:lnTo>
                    <a:pt x="126492" y="374904"/>
                  </a:lnTo>
                  <a:close/>
                </a:path>
                <a:path w="5400040" h="3065145">
                  <a:moveTo>
                    <a:pt x="356616" y="373380"/>
                  </a:moveTo>
                  <a:lnTo>
                    <a:pt x="228600" y="373380"/>
                  </a:lnTo>
                  <a:lnTo>
                    <a:pt x="228600" y="3064764"/>
                  </a:lnTo>
                  <a:lnTo>
                    <a:pt x="356616" y="3064764"/>
                  </a:lnTo>
                  <a:lnTo>
                    <a:pt x="356616" y="373380"/>
                  </a:lnTo>
                  <a:close/>
                </a:path>
                <a:path w="5400040" h="3065145">
                  <a:moveTo>
                    <a:pt x="585216" y="370332"/>
                  </a:moveTo>
                  <a:lnTo>
                    <a:pt x="458711" y="370332"/>
                  </a:lnTo>
                  <a:lnTo>
                    <a:pt x="458711" y="3064764"/>
                  </a:lnTo>
                  <a:lnTo>
                    <a:pt x="585216" y="3064764"/>
                  </a:lnTo>
                  <a:lnTo>
                    <a:pt x="585216" y="370332"/>
                  </a:lnTo>
                  <a:close/>
                </a:path>
                <a:path w="5400040" h="3065145">
                  <a:moveTo>
                    <a:pt x="815340" y="374904"/>
                  </a:moveTo>
                  <a:lnTo>
                    <a:pt x="687324" y="374904"/>
                  </a:lnTo>
                  <a:lnTo>
                    <a:pt x="687324" y="3064764"/>
                  </a:lnTo>
                  <a:lnTo>
                    <a:pt x="815340" y="3064764"/>
                  </a:lnTo>
                  <a:lnTo>
                    <a:pt x="815340" y="374904"/>
                  </a:lnTo>
                  <a:close/>
                </a:path>
                <a:path w="5400040" h="3065145">
                  <a:moveTo>
                    <a:pt x="1043940" y="379476"/>
                  </a:moveTo>
                  <a:lnTo>
                    <a:pt x="915924" y="379476"/>
                  </a:lnTo>
                  <a:lnTo>
                    <a:pt x="915924" y="3064764"/>
                  </a:lnTo>
                  <a:lnTo>
                    <a:pt x="1043940" y="3064764"/>
                  </a:lnTo>
                  <a:lnTo>
                    <a:pt x="1043940" y="379476"/>
                  </a:lnTo>
                  <a:close/>
                </a:path>
                <a:path w="5400040" h="3065145">
                  <a:moveTo>
                    <a:pt x="1274064" y="371856"/>
                  </a:moveTo>
                  <a:lnTo>
                    <a:pt x="1146048" y="371856"/>
                  </a:lnTo>
                  <a:lnTo>
                    <a:pt x="1146048" y="3064764"/>
                  </a:lnTo>
                  <a:lnTo>
                    <a:pt x="1274064" y="3064764"/>
                  </a:lnTo>
                  <a:lnTo>
                    <a:pt x="1274064" y="371856"/>
                  </a:lnTo>
                  <a:close/>
                </a:path>
                <a:path w="5400040" h="3065145">
                  <a:moveTo>
                    <a:pt x="1502664" y="352044"/>
                  </a:moveTo>
                  <a:lnTo>
                    <a:pt x="1374648" y="352044"/>
                  </a:lnTo>
                  <a:lnTo>
                    <a:pt x="1374648" y="3064764"/>
                  </a:lnTo>
                  <a:lnTo>
                    <a:pt x="1502664" y="3064764"/>
                  </a:lnTo>
                  <a:lnTo>
                    <a:pt x="1502664" y="352044"/>
                  </a:lnTo>
                  <a:close/>
                </a:path>
                <a:path w="5400040" h="3065145">
                  <a:moveTo>
                    <a:pt x="1731264" y="324612"/>
                  </a:moveTo>
                  <a:lnTo>
                    <a:pt x="1604772" y="324612"/>
                  </a:lnTo>
                  <a:lnTo>
                    <a:pt x="1604772" y="3064764"/>
                  </a:lnTo>
                  <a:lnTo>
                    <a:pt x="1731264" y="3064764"/>
                  </a:lnTo>
                  <a:lnTo>
                    <a:pt x="1731264" y="324612"/>
                  </a:lnTo>
                  <a:close/>
                </a:path>
                <a:path w="5400040" h="3065145">
                  <a:moveTo>
                    <a:pt x="1961388" y="304800"/>
                  </a:moveTo>
                  <a:lnTo>
                    <a:pt x="1833372" y="304800"/>
                  </a:lnTo>
                  <a:lnTo>
                    <a:pt x="1833372" y="3064764"/>
                  </a:lnTo>
                  <a:lnTo>
                    <a:pt x="1961388" y="3064764"/>
                  </a:lnTo>
                  <a:lnTo>
                    <a:pt x="1961388" y="304800"/>
                  </a:lnTo>
                  <a:close/>
                </a:path>
                <a:path w="5400040" h="3065145">
                  <a:moveTo>
                    <a:pt x="2189988" y="289560"/>
                  </a:moveTo>
                  <a:lnTo>
                    <a:pt x="2063496" y="289560"/>
                  </a:lnTo>
                  <a:lnTo>
                    <a:pt x="2063496" y="3064764"/>
                  </a:lnTo>
                  <a:lnTo>
                    <a:pt x="2189988" y="3064764"/>
                  </a:lnTo>
                  <a:lnTo>
                    <a:pt x="2189988" y="289560"/>
                  </a:lnTo>
                  <a:close/>
                </a:path>
                <a:path w="5400040" h="3065145">
                  <a:moveTo>
                    <a:pt x="2420112" y="288036"/>
                  </a:moveTo>
                  <a:lnTo>
                    <a:pt x="2292096" y="288036"/>
                  </a:lnTo>
                  <a:lnTo>
                    <a:pt x="2292096" y="3064764"/>
                  </a:lnTo>
                  <a:lnTo>
                    <a:pt x="2420112" y="3064764"/>
                  </a:lnTo>
                  <a:lnTo>
                    <a:pt x="2420112" y="288036"/>
                  </a:lnTo>
                  <a:close/>
                </a:path>
                <a:path w="5400040" h="3065145">
                  <a:moveTo>
                    <a:pt x="2648712" y="277368"/>
                  </a:moveTo>
                  <a:lnTo>
                    <a:pt x="2522220" y="277368"/>
                  </a:lnTo>
                  <a:lnTo>
                    <a:pt x="2522220" y="3064764"/>
                  </a:lnTo>
                  <a:lnTo>
                    <a:pt x="2648712" y="3064764"/>
                  </a:lnTo>
                  <a:lnTo>
                    <a:pt x="2648712" y="277368"/>
                  </a:lnTo>
                  <a:close/>
                </a:path>
                <a:path w="5400040" h="3065145">
                  <a:moveTo>
                    <a:pt x="2878836" y="268224"/>
                  </a:moveTo>
                  <a:lnTo>
                    <a:pt x="2750820" y="268224"/>
                  </a:lnTo>
                  <a:lnTo>
                    <a:pt x="2750820" y="3064764"/>
                  </a:lnTo>
                  <a:lnTo>
                    <a:pt x="2878836" y="3064764"/>
                  </a:lnTo>
                  <a:lnTo>
                    <a:pt x="2878836" y="268224"/>
                  </a:lnTo>
                  <a:close/>
                </a:path>
                <a:path w="5400040" h="3065145">
                  <a:moveTo>
                    <a:pt x="3107436" y="260604"/>
                  </a:moveTo>
                  <a:lnTo>
                    <a:pt x="2979420" y="260604"/>
                  </a:lnTo>
                  <a:lnTo>
                    <a:pt x="2979420" y="3064764"/>
                  </a:lnTo>
                  <a:lnTo>
                    <a:pt x="3107436" y="3064764"/>
                  </a:lnTo>
                  <a:lnTo>
                    <a:pt x="3107436" y="260604"/>
                  </a:lnTo>
                  <a:close/>
                </a:path>
                <a:path w="5400040" h="3065145">
                  <a:moveTo>
                    <a:pt x="3336036" y="248412"/>
                  </a:moveTo>
                  <a:lnTo>
                    <a:pt x="3209544" y="248412"/>
                  </a:lnTo>
                  <a:lnTo>
                    <a:pt x="3209544" y="3064764"/>
                  </a:lnTo>
                  <a:lnTo>
                    <a:pt x="3336036" y="3064764"/>
                  </a:lnTo>
                  <a:lnTo>
                    <a:pt x="3336036" y="248412"/>
                  </a:lnTo>
                  <a:close/>
                </a:path>
                <a:path w="5400040" h="3065145">
                  <a:moveTo>
                    <a:pt x="3566160" y="236220"/>
                  </a:moveTo>
                  <a:lnTo>
                    <a:pt x="3438144" y="236220"/>
                  </a:lnTo>
                  <a:lnTo>
                    <a:pt x="3438144" y="3064764"/>
                  </a:lnTo>
                  <a:lnTo>
                    <a:pt x="3566160" y="3064764"/>
                  </a:lnTo>
                  <a:lnTo>
                    <a:pt x="3566160" y="236220"/>
                  </a:lnTo>
                  <a:close/>
                </a:path>
                <a:path w="5400040" h="3065145">
                  <a:moveTo>
                    <a:pt x="3794760" y="207264"/>
                  </a:moveTo>
                  <a:lnTo>
                    <a:pt x="3668268" y="207264"/>
                  </a:lnTo>
                  <a:lnTo>
                    <a:pt x="3668268" y="3064764"/>
                  </a:lnTo>
                  <a:lnTo>
                    <a:pt x="3794760" y="3064764"/>
                  </a:lnTo>
                  <a:lnTo>
                    <a:pt x="3794760" y="207264"/>
                  </a:lnTo>
                  <a:close/>
                </a:path>
                <a:path w="5400040" h="3065145">
                  <a:moveTo>
                    <a:pt x="4024884" y="175260"/>
                  </a:moveTo>
                  <a:lnTo>
                    <a:pt x="3896868" y="175260"/>
                  </a:lnTo>
                  <a:lnTo>
                    <a:pt x="3896868" y="3064764"/>
                  </a:lnTo>
                  <a:lnTo>
                    <a:pt x="4024884" y="3064764"/>
                  </a:lnTo>
                  <a:lnTo>
                    <a:pt x="4024884" y="175260"/>
                  </a:lnTo>
                  <a:close/>
                </a:path>
                <a:path w="5400040" h="3065145">
                  <a:moveTo>
                    <a:pt x="4253484" y="147828"/>
                  </a:moveTo>
                  <a:lnTo>
                    <a:pt x="4126992" y="147828"/>
                  </a:lnTo>
                  <a:lnTo>
                    <a:pt x="4126992" y="3064764"/>
                  </a:lnTo>
                  <a:lnTo>
                    <a:pt x="4253484" y="3064764"/>
                  </a:lnTo>
                  <a:lnTo>
                    <a:pt x="4253484" y="147828"/>
                  </a:lnTo>
                  <a:close/>
                </a:path>
                <a:path w="5400040" h="3065145">
                  <a:moveTo>
                    <a:pt x="4483608" y="121920"/>
                  </a:moveTo>
                  <a:lnTo>
                    <a:pt x="4355592" y="121920"/>
                  </a:lnTo>
                  <a:lnTo>
                    <a:pt x="4355592" y="3064764"/>
                  </a:lnTo>
                  <a:lnTo>
                    <a:pt x="4483608" y="3064764"/>
                  </a:lnTo>
                  <a:lnTo>
                    <a:pt x="4483608" y="121920"/>
                  </a:lnTo>
                  <a:close/>
                </a:path>
                <a:path w="5400040" h="3065145">
                  <a:moveTo>
                    <a:pt x="4712208" y="92964"/>
                  </a:moveTo>
                  <a:lnTo>
                    <a:pt x="4584192" y="92964"/>
                  </a:lnTo>
                  <a:lnTo>
                    <a:pt x="4584192" y="3064764"/>
                  </a:lnTo>
                  <a:lnTo>
                    <a:pt x="4712208" y="3064764"/>
                  </a:lnTo>
                  <a:lnTo>
                    <a:pt x="4712208" y="92964"/>
                  </a:lnTo>
                  <a:close/>
                </a:path>
                <a:path w="5400040" h="3065145">
                  <a:moveTo>
                    <a:pt x="4940808" y="68580"/>
                  </a:moveTo>
                  <a:lnTo>
                    <a:pt x="4814316" y="68580"/>
                  </a:lnTo>
                  <a:lnTo>
                    <a:pt x="4814316" y="3064764"/>
                  </a:lnTo>
                  <a:lnTo>
                    <a:pt x="4940808" y="3064764"/>
                  </a:lnTo>
                  <a:lnTo>
                    <a:pt x="4940808" y="68580"/>
                  </a:lnTo>
                  <a:close/>
                </a:path>
                <a:path w="5400040" h="3065145">
                  <a:moveTo>
                    <a:pt x="5170932" y="41148"/>
                  </a:moveTo>
                  <a:lnTo>
                    <a:pt x="5042916" y="41148"/>
                  </a:lnTo>
                  <a:lnTo>
                    <a:pt x="5042916" y="3064764"/>
                  </a:lnTo>
                  <a:lnTo>
                    <a:pt x="5170932" y="3064764"/>
                  </a:lnTo>
                  <a:lnTo>
                    <a:pt x="5170932" y="41148"/>
                  </a:lnTo>
                  <a:close/>
                </a:path>
                <a:path w="5400040" h="3065145">
                  <a:moveTo>
                    <a:pt x="5399532" y="0"/>
                  </a:moveTo>
                  <a:lnTo>
                    <a:pt x="5273040" y="0"/>
                  </a:lnTo>
                  <a:lnTo>
                    <a:pt x="5273040" y="3064764"/>
                  </a:lnTo>
                  <a:lnTo>
                    <a:pt x="5399532" y="306476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08191" y="5698235"/>
              <a:ext cx="5503545" cy="0"/>
            </a:xfrm>
            <a:custGeom>
              <a:avLst/>
              <a:gdLst/>
              <a:ahLst/>
              <a:cxnLst/>
              <a:rect l="l" t="t" r="r" b="b"/>
              <a:pathLst>
                <a:path w="5503545" h="0">
                  <a:moveTo>
                    <a:pt x="0" y="0"/>
                  </a:moveTo>
                  <a:lnTo>
                    <a:pt x="550316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22491" y="2442971"/>
              <a:ext cx="5273675" cy="527050"/>
            </a:xfrm>
            <a:custGeom>
              <a:avLst/>
              <a:gdLst/>
              <a:ahLst/>
              <a:cxnLst/>
              <a:rect l="l" t="t" r="r" b="b"/>
              <a:pathLst>
                <a:path w="5273675" h="527050">
                  <a:moveTo>
                    <a:pt x="0" y="527050"/>
                  </a:moveTo>
                  <a:lnTo>
                    <a:pt x="0" y="0"/>
                  </a:lnTo>
                </a:path>
                <a:path w="5273675" h="527050">
                  <a:moveTo>
                    <a:pt x="0" y="0"/>
                  </a:moveTo>
                  <a:lnTo>
                    <a:pt x="52736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8955" y="2442971"/>
              <a:ext cx="76200" cy="1524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546591" y="2276855"/>
              <a:ext cx="628015" cy="334010"/>
            </a:xfrm>
            <a:custGeom>
              <a:avLst/>
              <a:gdLst/>
              <a:ahLst/>
              <a:cxnLst/>
              <a:rect l="l" t="t" r="r" b="b"/>
              <a:pathLst>
                <a:path w="628015" h="334010">
                  <a:moveTo>
                    <a:pt x="313943" y="0"/>
                  </a:moveTo>
                  <a:lnTo>
                    <a:pt x="250682" y="3388"/>
                  </a:lnTo>
                  <a:lnTo>
                    <a:pt x="191756" y="13108"/>
                  </a:lnTo>
                  <a:lnTo>
                    <a:pt x="138428" y="28490"/>
                  </a:lnTo>
                  <a:lnTo>
                    <a:pt x="91963" y="48863"/>
                  </a:lnTo>
                  <a:lnTo>
                    <a:pt x="53625" y="73558"/>
                  </a:lnTo>
                  <a:lnTo>
                    <a:pt x="24675" y="101905"/>
                  </a:lnTo>
                  <a:lnTo>
                    <a:pt x="0" y="166878"/>
                  </a:lnTo>
                  <a:lnTo>
                    <a:pt x="6379" y="200520"/>
                  </a:lnTo>
                  <a:lnTo>
                    <a:pt x="53625" y="260197"/>
                  </a:lnTo>
                  <a:lnTo>
                    <a:pt x="91963" y="284892"/>
                  </a:lnTo>
                  <a:lnTo>
                    <a:pt x="138428" y="305265"/>
                  </a:lnTo>
                  <a:lnTo>
                    <a:pt x="191756" y="320647"/>
                  </a:lnTo>
                  <a:lnTo>
                    <a:pt x="250682" y="330367"/>
                  </a:lnTo>
                  <a:lnTo>
                    <a:pt x="313943" y="333756"/>
                  </a:lnTo>
                  <a:lnTo>
                    <a:pt x="377205" y="330367"/>
                  </a:lnTo>
                  <a:lnTo>
                    <a:pt x="436131" y="320647"/>
                  </a:lnTo>
                  <a:lnTo>
                    <a:pt x="489459" y="305265"/>
                  </a:lnTo>
                  <a:lnTo>
                    <a:pt x="535924" y="284892"/>
                  </a:lnTo>
                  <a:lnTo>
                    <a:pt x="574262" y="260197"/>
                  </a:lnTo>
                  <a:lnTo>
                    <a:pt x="603212" y="231850"/>
                  </a:lnTo>
                  <a:lnTo>
                    <a:pt x="627887" y="166878"/>
                  </a:lnTo>
                  <a:lnTo>
                    <a:pt x="621508" y="133235"/>
                  </a:lnTo>
                  <a:lnTo>
                    <a:pt x="574262" y="73558"/>
                  </a:lnTo>
                  <a:lnTo>
                    <a:pt x="535924" y="48863"/>
                  </a:lnTo>
                  <a:lnTo>
                    <a:pt x="489459" y="28490"/>
                  </a:lnTo>
                  <a:lnTo>
                    <a:pt x="436131" y="13108"/>
                  </a:lnTo>
                  <a:lnTo>
                    <a:pt x="377205" y="3388"/>
                  </a:lnTo>
                  <a:lnTo>
                    <a:pt x="313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546591" y="2276855"/>
              <a:ext cx="628015" cy="334010"/>
            </a:xfrm>
            <a:custGeom>
              <a:avLst/>
              <a:gdLst/>
              <a:ahLst/>
              <a:cxnLst/>
              <a:rect l="l" t="t" r="r" b="b"/>
              <a:pathLst>
                <a:path w="628015" h="334010">
                  <a:moveTo>
                    <a:pt x="0" y="166878"/>
                  </a:moveTo>
                  <a:lnTo>
                    <a:pt x="24675" y="101905"/>
                  </a:lnTo>
                  <a:lnTo>
                    <a:pt x="53625" y="73558"/>
                  </a:lnTo>
                  <a:lnTo>
                    <a:pt x="91963" y="48863"/>
                  </a:lnTo>
                  <a:lnTo>
                    <a:pt x="138428" y="28490"/>
                  </a:lnTo>
                  <a:lnTo>
                    <a:pt x="191756" y="13108"/>
                  </a:lnTo>
                  <a:lnTo>
                    <a:pt x="250682" y="3388"/>
                  </a:lnTo>
                  <a:lnTo>
                    <a:pt x="313943" y="0"/>
                  </a:lnTo>
                  <a:lnTo>
                    <a:pt x="377205" y="3388"/>
                  </a:lnTo>
                  <a:lnTo>
                    <a:pt x="436131" y="13108"/>
                  </a:lnTo>
                  <a:lnTo>
                    <a:pt x="489459" y="28490"/>
                  </a:lnTo>
                  <a:lnTo>
                    <a:pt x="535924" y="48863"/>
                  </a:lnTo>
                  <a:lnTo>
                    <a:pt x="574262" y="73558"/>
                  </a:lnTo>
                  <a:lnTo>
                    <a:pt x="603212" y="101905"/>
                  </a:lnTo>
                  <a:lnTo>
                    <a:pt x="627887" y="166878"/>
                  </a:lnTo>
                  <a:lnTo>
                    <a:pt x="621508" y="200520"/>
                  </a:lnTo>
                  <a:lnTo>
                    <a:pt x="574262" y="260197"/>
                  </a:lnTo>
                  <a:lnTo>
                    <a:pt x="535924" y="284892"/>
                  </a:lnTo>
                  <a:lnTo>
                    <a:pt x="489459" y="305265"/>
                  </a:lnTo>
                  <a:lnTo>
                    <a:pt x="436131" y="320647"/>
                  </a:lnTo>
                  <a:lnTo>
                    <a:pt x="377205" y="330367"/>
                  </a:lnTo>
                  <a:lnTo>
                    <a:pt x="313943" y="333756"/>
                  </a:lnTo>
                  <a:lnTo>
                    <a:pt x="250682" y="330367"/>
                  </a:lnTo>
                  <a:lnTo>
                    <a:pt x="191756" y="320647"/>
                  </a:lnTo>
                  <a:lnTo>
                    <a:pt x="138428" y="305265"/>
                  </a:lnTo>
                  <a:lnTo>
                    <a:pt x="91963" y="284892"/>
                  </a:lnTo>
                  <a:lnTo>
                    <a:pt x="53625" y="260197"/>
                  </a:lnTo>
                  <a:lnTo>
                    <a:pt x="24675" y="231850"/>
                  </a:lnTo>
                  <a:lnTo>
                    <a:pt x="0" y="16687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088760" y="5706567"/>
            <a:ext cx="269240" cy="294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1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Q1</a:t>
            </a:r>
            <a:r>
              <a:rPr dirty="0" sz="800" spc="45">
                <a:latin typeface="Calibri"/>
                <a:cs typeface="Calibri"/>
              </a:rPr>
              <a:t> 2019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363070" y="5706567"/>
            <a:ext cx="269240" cy="294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1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Q4</a:t>
            </a:r>
            <a:r>
              <a:rPr dirty="0" sz="800" spc="45">
                <a:latin typeface="Calibri"/>
                <a:cs typeface="Calibri"/>
              </a:rPr>
              <a:t> 2024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627744" y="2315718"/>
            <a:ext cx="4705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 b="1">
                <a:latin typeface="Calibri"/>
                <a:cs typeface="Calibri"/>
              </a:rPr>
              <a:t>+14%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9741407" y="1879092"/>
            <a:ext cx="178435" cy="134620"/>
          </a:xfrm>
          <a:custGeom>
            <a:avLst/>
            <a:gdLst/>
            <a:ahLst/>
            <a:cxnLst/>
            <a:rect l="l" t="t" r="r" b="b"/>
            <a:pathLst>
              <a:path w="178434" h="134619">
                <a:moveTo>
                  <a:pt x="178307" y="0"/>
                </a:moveTo>
                <a:lnTo>
                  <a:pt x="0" y="0"/>
                </a:lnTo>
                <a:lnTo>
                  <a:pt x="0" y="134112"/>
                </a:lnTo>
                <a:lnTo>
                  <a:pt x="178307" y="134112"/>
                </a:lnTo>
                <a:lnTo>
                  <a:pt x="1783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9959720" y="1854454"/>
            <a:ext cx="1611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TDI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Like-for-like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Revenue/kg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7427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/>
              <a:t>Express</a:t>
            </a:r>
            <a:r>
              <a:rPr dirty="0" sz="2400" spc="-55"/>
              <a:t> </a:t>
            </a:r>
            <a:r>
              <a:rPr dirty="0" sz="2400" spc="120"/>
              <a:t>TDI</a:t>
            </a:r>
            <a:r>
              <a:rPr dirty="0" sz="2400" spc="-50"/>
              <a:t> </a:t>
            </a:r>
            <a:r>
              <a:rPr dirty="0" sz="2400" spc="95"/>
              <a:t>volume</a:t>
            </a:r>
            <a:r>
              <a:rPr dirty="0" sz="2400" spc="-20"/>
              <a:t> </a:t>
            </a:r>
            <a:r>
              <a:rPr dirty="0" sz="2400" spc="95"/>
              <a:t>growth,</a:t>
            </a:r>
            <a:r>
              <a:rPr dirty="0" sz="2400" spc="-60"/>
              <a:t> </a:t>
            </a:r>
            <a:r>
              <a:rPr dirty="0" sz="2400" spc="85"/>
              <a:t>quarterly</a:t>
            </a:r>
            <a:r>
              <a:rPr dirty="0" sz="2400" spc="-20"/>
              <a:t> </a:t>
            </a:r>
            <a:r>
              <a:rPr dirty="0" sz="2400" spc="114"/>
              <a:t>growth</a:t>
            </a:r>
            <a:r>
              <a:rPr dirty="0" sz="2400" spc="-50"/>
              <a:t> </a:t>
            </a:r>
            <a:r>
              <a:rPr dirty="0" sz="2400" spc="105"/>
              <a:t>ranking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744473" y="3845814"/>
            <a:ext cx="10902315" cy="0"/>
          </a:xfrm>
          <a:custGeom>
            <a:avLst/>
            <a:gdLst/>
            <a:ahLst/>
            <a:cxnLst/>
            <a:rect l="l" t="t" r="r" b="b"/>
            <a:pathLst>
              <a:path w="10902315" h="0">
                <a:moveTo>
                  <a:pt x="10901934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52855" y="4415028"/>
            <a:ext cx="2045335" cy="382905"/>
          </a:xfrm>
          <a:custGeom>
            <a:avLst/>
            <a:gdLst/>
            <a:ahLst/>
            <a:cxnLst/>
            <a:rect l="l" t="t" r="r" b="b"/>
            <a:pathLst>
              <a:path w="2045335" h="382904">
                <a:moveTo>
                  <a:pt x="1981454" y="0"/>
                </a:moveTo>
                <a:lnTo>
                  <a:pt x="63753" y="0"/>
                </a:lnTo>
                <a:lnTo>
                  <a:pt x="38940" y="5014"/>
                </a:lnTo>
                <a:lnTo>
                  <a:pt x="18675" y="18684"/>
                </a:lnTo>
                <a:lnTo>
                  <a:pt x="5010" y="38951"/>
                </a:lnTo>
                <a:lnTo>
                  <a:pt x="0" y="63754"/>
                </a:lnTo>
                <a:lnTo>
                  <a:pt x="0" y="318770"/>
                </a:lnTo>
                <a:lnTo>
                  <a:pt x="5010" y="343572"/>
                </a:lnTo>
                <a:lnTo>
                  <a:pt x="18675" y="363839"/>
                </a:lnTo>
                <a:lnTo>
                  <a:pt x="38940" y="377509"/>
                </a:lnTo>
                <a:lnTo>
                  <a:pt x="63753" y="382524"/>
                </a:lnTo>
                <a:lnTo>
                  <a:pt x="1981454" y="382524"/>
                </a:lnTo>
                <a:lnTo>
                  <a:pt x="2006256" y="377509"/>
                </a:lnTo>
                <a:lnTo>
                  <a:pt x="2026523" y="363839"/>
                </a:lnTo>
                <a:lnTo>
                  <a:pt x="2040193" y="343572"/>
                </a:lnTo>
                <a:lnTo>
                  <a:pt x="2045208" y="318770"/>
                </a:lnTo>
                <a:lnTo>
                  <a:pt x="2045208" y="63754"/>
                </a:lnTo>
                <a:lnTo>
                  <a:pt x="2040193" y="38951"/>
                </a:lnTo>
                <a:lnTo>
                  <a:pt x="2026523" y="18684"/>
                </a:lnTo>
                <a:lnTo>
                  <a:pt x="2006256" y="5014"/>
                </a:lnTo>
                <a:lnTo>
                  <a:pt x="198145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06804" y="4490973"/>
            <a:ext cx="11385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2020: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55" b="1">
                <a:latin typeface="Calibri"/>
                <a:cs typeface="Calibri"/>
              </a:rPr>
              <a:t>+9%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5" b="1">
                <a:latin typeface="Calibri"/>
                <a:cs typeface="Calibri"/>
              </a:rPr>
              <a:t>yoy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980944" y="4415028"/>
            <a:ext cx="2054860" cy="382905"/>
          </a:xfrm>
          <a:custGeom>
            <a:avLst/>
            <a:gdLst/>
            <a:ahLst/>
            <a:cxnLst/>
            <a:rect l="l" t="t" r="r" b="b"/>
            <a:pathLst>
              <a:path w="2054860" h="382904">
                <a:moveTo>
                  <a:pt x="1990597" y="0"/>
                </a:moveTo>
                <a:lnTo>
                  <a:pt x="63754" y="0"/>
                </a:lnTo>
                <a:lnTo>
                  <a:pt x="38951" y="5014"/>
                </a:lnTo>
                <a:lnTo>
                  <a:pt x="18684" y="18684"/>
                </a:lnTo>
                <a:lnTo>
                  <a:pt x="5014" y="38951"/>
                </a:lnTo>
                <a:lnTo>
                  <a:pt x="0" y="63754"/>
                </a:lnTo>
                <a:lnTo>
                  <a:pt x="0" y="318770"/>
                </a:lnTo>
                <a:lnTo>
                  <a:pt x="5014" y="343572"/>
                </a:lnTo>
                <a:lnTo>
                  <a:pt x="18684" y="363839"/>
                </a:lnTo>
                <a:lnTo>
                  <a:pt x="38951" y="377509"/>
                </a:lnTo>
                <a:lnTo>
                  <a:pt x="63754" y="382524"/>
                </a:lnTo>
                <a:lnTo>
                  <a:pt x="1990597" y="382524"/>
                </a:lnTo>
                <a:lnTo>
                  <a:pt x="2015400" y="377509"/>
                </a:lnTo>
                <a:lnTo>
                  <a:pt x="2035667" y="363839"/>
                </a:lnTo>
                <a:lnTo>
                  <a:pt x="2049337" y="343572"/>
                </a:lnTo>
                <a:lnTo>
                  <a:pt x="2054352" y="318770"/>
                </a:lnTo>
                <a:lnTo>
                  <a:pt x="2054352" y="63754"/>
                </a:lnTo>
                <a:lnTo>
                  <a:pt x="2049337" y="38951"/>
                </a:lnTo>
                <a:lnTo>
                  <a:pt x="2035667" y="18684"/>
                </a:lnTo>
                <a:lnTo>
                  <a:pt x="2015400" y="5014"/>
                </a:lnTo>
                <a:lnTo>
                  <a:pt x="199059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398011" y="4490973"/>
            <a:ext cx="12211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2021: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+10%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25" b="1">
                <a:latin typeface="Calibri"/>
                <a:cs typeface="Calibri"/>
              </a:rPr>
              <a:t>yoy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218176" y="4415028"/>
            <a:ext cx="2054860" cy="382905"/>
          </a:xfrm>
          <a:custGeom>
            <a:avLst/>
            <a:gdLst/>
            <a:ahLst/>
            <a:cxnLst/>
            <a:rect l="l" t="t" r="r" b="b"/>
            <a:pathLst>
              <a:path w="2054859" h="382904">
                <a:moveTo>
                  <a:pt x="1990598" y="0"/>
                </a:moveTo>
                <a:lnTo>
                  <a:pt x="63753" y="0"/>
                </a:lnTo>
                <a:lnTo>
                  <a:pt x="38951" y="5014"/>
                </a:lnTo>
                <a:lnTo>
                  <a:pt x="18684" y="18684"/>
                </a:lnTo>
                <a:lnTo>
                  <a:pt x="5014" y="38951"/>
                </a:lnTo>
                <a:lnTo>
                  <a:pt x="0" y="63754"/>
                </a:lnTo>
                <a:lnTo>
                  <a:pt x="0" y="318770"/>
                </a:lnTo>
                <a:lnTo>
                  <a:pt x="5014" y="343572"/>
                </a:lnTo>
                <a:lnTo>
                  <a:pt x="18684" y="363839"/>
                </a:lnTo>
                <a:lnTo>
                  <a:pt x="38951" y="377509"/>
                </a:lnTo>
                <a:lnTo>
                  <a:pt x="63753" y="382524"/>
                </a:lnTo>
                <a:lnTo>
                  <a:pt x="1990598" y="382524"/>
                </a:lnTo>
                <a:lnTo>
                  <a:pt x="2015400" y="377509"/>
                </a:lnTo>
                <a:lnTo>
                  <a:pt x="2035667" y="363839"/>
                </a:lnTo>
                <a:lnTo>
                  <a:pt x="2049337" y="343572"/>
                </a:lnTo>
                <a:lnTo>
                  <a:pt x="2054352" y="318770"/>
                </a:lnTo>
                <a:lnTo>
                  <a:pt x="2054352" y="63754"/>
                </a:lnTo>
                <a:lnTo>
                  <a:pt x="2049337" y="38951"/>
                </a:lnTo>
                <a:lnTo>
                  <a:pt x="2035667" y="18684"/>
                </a:lnTo>
                <a:lnTo>
                  <a:pt x="2015400" y="5014"/>
                </a:lnTo>
                <a:lnTo>
                  <a:pt x="199059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691885" y="4490973"/>
            <a:ext cx="11080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2022: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-</a:t>
            </a:r>
            <a:r>
              <a:rPr dirty="0" sz="1100" b="1">
                <a:latin typeface="Calibri"/>
                <a:cs typeface="Calibri"/>
              </a:rPr>
              <a:t>5%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1100" spc="25" b="1">
                <a:latin typeface="Calibri"/>
                <a:cs typeface="Calibri"/>
              </a:rPr>
              <a:t>yoy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455407" y="4415028"/>
            <a:ext cx="2054860" cy="382905"/>
          </a:xfrm>
          <a:custGeom>
            <a:avLst/>
            <a:gdLst/>
            <a:ahLst/>
            <a:cxnLst/>
            <a:rect l="l" t="t" r="r" b="b"/>
            <a:pathLst>
              <a:path w="2054859" h="382904">
                <a:moveTo>
                  <a:pt x="1990598" y="0"/>
                </a:moveTo>
                <a:lnTo>
                  <a:pt x="63753" y="0"/>
                </a:lnTo>
                <a:lnTo>
                  <a:pt x="38951" y="5014"/>
                </a:lnTo>
                <a:lnTo>
                  <a:pt x="18684" y="18684"/>
                </a:lnTo>
                <a:lnTo>
                  <a:pt x="5014" y="38951"/>
                </a:lnTo>
                <a:lnTo>
                  <a:pt x="0" y="63754"/>
                </a:lnTo>
                <a:lnTo>
                  <a:pt x="0" y="318770"/>
                </a:lnTo>
                <a:lnTo>
                  <a:pt x="5014" y="343572"/>
                </a:lnTo>
                <a:lnTo>
                  <a:pt x="18684" y="363839"/>
                </a:lnTo>
                <a:lnTo>
                  <a:pt x="38951" y="377509"/>
                </a:lnTo>
                <a:lnTo>
                  <a:pt x="63753" y="382524"/>
                </a:lnTo>
                <a:lnTo>
                  <a:pt x="1990598" y="382524"/>
                </a:lnTo>
                <a:lnTo>
                  <a:pt x="2015400" y="377509"/>
                </a:lnTo>
                <a:lnTo>
                  <a:pt x="2035667" y="363839"/>
                </a:lnTo>
                <a:lnTo>
                  <a:pt x="2049337" y="343572"/>
                </a:lnTo>
                <a:lnTo>
                  <a:pt x="2054352" y="318770"/>
                </a:lnTo>
                <a:lnTo>
                  <a:pt x="2054352" y="63754"/>
                </a:lnTo>
                <a:lnTo>
                  <a:pt x="2049337" y="38951"/>
                </a:lnTo>
                <a:lnTo>
                  <a:pt x="2035667" y="18684"/>
                </a:lnTo>
                <a:lnTo>
                  <a:pt x="2015400" y="5014"/>
                </a:lnTo>
                <a:lnTo>
                  <a:pt x="199059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929118" y="4490973"/>
            <a:ext cx="11080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2023: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-</a:t>
            </a:r>
            <a:r>
              <a:rPr dirty="0" sz="1100" b="1">
                <a:latin typeface="Calibri"/>
                <a:cs typeface="Calibri"/>
              </a:rPr>
              <a:t>3%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1100" spc="25" b="1">
                <a:latin typeface="Calibri"/>
                <a:cs typeface="Calibri"/>
              </a:rPr>
              <a:t>yoy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3712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03019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2327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21635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80944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40252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99559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58867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18176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77484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36791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96100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449311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08619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542019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081516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617964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624059" y="4415028"/>
            <a:ext cx="376555" cy="379730"/>
          </a:xfrm>
          <a:custGeom>
            <a:avLst/>
            <a:gdLst/>
            <a:ahLst/>
            <a:cxnLst/>
            <a:rect l="l" t="t" r="r" b="b"/>
            <a:pathLst>
              <a:path w="376554" h="379729">
                <a:moveTo>
                  <a:pt x="313690" y="0"/>
                </a:moveTo>
                <a:lnTo>
                  <a:pt x="62738" y="0"/>
                </a:lnTo>
                <a:lnTo>
                  <a:pt x="38308" y="4927"/>
                </a:lnTo>
                <a:lnTo>
                  <a:pt x="18367" y="18367"/>
                </a:lnTo>
                <a:lnTo>
                  <a:pt x="4927" y="38308"/>
                </a:lnTo>
                <a:lnTo>
                  <a:pt x="0" y="62738"/>
                </a:lnTo>
                <a:lnTo>
                  <a:pt x="0" y="316738"/>
                </a:lnTo>
                <a:lnTo>
                  <a:pt x="4927" y="341167"/>
                </a:lnTo>
                <a:lnTo>
                  <a:pt x="18367" y="361108"/>
                </a:lnTo>
                <a:lnTo>
                  <a:pt x="38308" y="374548"/>
                </a:lnTo>
                <a:lnTo>
                  <a:pt x="62738" y="379476"/>
                </a:lnTo>
                <a:lnTo>
                  <a:pt x="313690" y="379476"/>
                </a:lnTo>
                <a:lnTo>
                  <a:pt x="338119" y="374548"/>
                </a:lnTo>
                <a:lnTo>
                  <a:pt x="358060" y="361108"/>
                </a:lnTo>
                <a:lnTo>
                  <a:pt x="371500" y="341167"/>
                </a:lnTo>
                <a:lnTo>
                  <a:pt x="376428" y="316738"/>
                </a:lnTo>
                <a:lnTo>
                  <a:pt x="376428" y="62738"/>
                </a:lnTo>
                <a:lnTo>
                  <a:pt x="371500" y="38308"/>
                </a:lnTo>
                <a:lnTo>
                  <a:pt x="358060" y="18367"/>
                </a:lnTo>
                <a:lnTo>
                  <a:pt x="338119" y="4927"/>
                </a:lnTo>
                <a:lnTo>
                  <a:pt x="31369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679051" y="4407865"/>
            <a:ext cx="269240" cy="368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915"/>
              </a:lnSpc>
              <a:spcBef>
                <a:spcPts val="105"/>
              </a:spcBef>
            </a:pPr>
            <a:r>
              <a:rPr dirty="0" sz="800" spc="4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  <a:p>
            <a:pPr marL="47625">
              <a:lnSpc>
                <a:spcPts val="865"/>
              </a:lnSpc>
            </a:pPr>
            <a:r>
              <a:rPr dirty="0" sz="800" spc="50" b="1">
                <a:latin typeface="Calibri"/>
                <a:cs typeface="Calibri"/>
              </a:rPr>
              <a:t>-</a:t>
            </a:r>
            <a:r>
              <a:rPr dirty="0" sz="800" spc="-25" b="1">
                <a:latin typeface="Calibri"/>
                <a:cs typeface="Calibri"/>
              </a:rPr>
              <a:t>1%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ts val="910"/>
              </a:lnSpc>
            </a:pPr>
            <a:r>
              <a:rPr dirty="0" sz="800" spc="-25" b="1"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39546" y="5011927"/>
            <a:ext cx="47510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2016: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55" b="1">
                <a:latin typeface="Calibri"/>
                <a:cs typeface="Calibri"/>
              </a:rPr>
              <a:t>+8%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yoy;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2017: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+10%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yoy; </a:t>
            </a: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2018: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55" b="1">
                <a:latin typeface="Calibri"/>
                <a:cs typeface="Calibri"/>
              </a:rPr>
              <a:t>+7%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yoy;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2019: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55" b="1">
                <a:latin typeface="Calibri"/>
                <a:cs typeface="Calibri"/>
              </a:rPr>
              <a:t>+6%</a:t>
            </a:r>
            <a:r>
              <a:rPr dirty="0" sz="1100" spc="25" b="1">
                <a:latin typeface="Calibri"/>
                <a:cs typeface="Calibri"/>
              </a:rPr>
              <a:t> yoy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134600" y="3916679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7630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690"/>
              </a:spcBef>
            </a:pPr>
            <a:r>
              <a:rPr dirty="0" sz="1100" spc="-25" b="1">
                <a:latin typeface="Calibri"/>
                <a:cs typeface="Calibri"/>
              </a:rPr>
              <a:t>Q2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0140695" y="4415028"/>
            <a:ext cx="376555" cy="379730"/>
          </a:xfrm>
          <a:custGeom>
            <a:avLst/>
            <a:gdLst/>
            <a:ahLst/>
            <a:cxnLst/>
            <a:rect l="l" t="t" r="r" b="b"/>
            <a:pathLst>
              <a:path w="376554" h="379729">
                <a:moveTo>
                  <a:pt x="313689" y="0"/>
                </a:moveTo>
                <a:lnTo>
                  <a:pt x="62737" y="0"/>
                </a:lnTo>
                <a:lnTo>
                  <a:pt x="38308" y="4927"/>
                </a:lnTo>
                <a:lnTo>
                  <a:pt x="18367" y="18367"/>
                </a:lnTo>
                <a:lnTo>
                  <a:pt x="4927" y="38308"/>
                </a:lnTo>
                <a:lnTo>
                  <a:pt x="0" y="62738"/>
                </a:lnTo>
                <a:lnTo>
                  <a:pt x="0" y="316738"/>
                </a:lnTo>
                <a:lnTo>
                  <a:pt x="4927" y="341167"/>
                </a:lnTo>
                <a:lnTo>
                  <a:pt x="18367" y="361108"/>
                </a:lnTo>
                <a:lnTo>
                  <a:pt x="38308" y="374548"/>
                </a:lnTo>
                <a:lnTo>
                  <a:pt x="62737" y="379476"/>
                </a:lnTo>
                <a:lnTo>
                  <a:pt x="313689" y="379476"/>
                </a:lnTo>
                <a:lnTo>
                  <a:pt x="338119" y="374548"/>
                </a:lnTo>
                <a:lnTo>
                  <a:pt x="358060" y="361108"/>
                </a:lnTo>
                <a:lnTo>
                  <a:pt x="371500" y="341167"/>
                </a:lnTo>
                <a:lnTo>
                  <a:pt x="376427" y="316738"/>
                </a:lnTo>
                <a:lnTo>
                  <a:pt x="376427" y="62738"/>
                </a:lnTo>
                <a:lnTo>
                  <a:pt x="371500" y="38308"/>
                </a:lnTo>
                <a:lnTo>
                  <a:pt x="358060" y="18367"/>
                </a:lnTo>
                <a:lnTo>
                  <a:pt x="338119" y="4927"/>
                </a:lnTo>
                <a:lnTo>
                  <a:pt x="31368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0196321" y="4407153"/>
            <a:ext cx="26924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10"/>
              </a:lnSpc>
              <a:spcBef>
                <a:spcPts val="100"/>
              </a:spcBef>
            </a:pPr>
            <a:r>
              <a:rPr dirty="0" sz="800" spc="4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  <a:p>
            <a:pPr marL="47625">
              <a:lnSpc>
                <a:spcPts val="865"/>
              </a:lnSpc>
            </a:pPr>
            <a:r>
              <a:rPr dirty="0" sz="800" spc="50" b="1">
                <a:latin typeface="Calibri"/>
                <a:cs typeface="Calibri"/>
              </a:rPr>
              <a:t>-</a:t>
            </a:r>
            <a:r>
              <a:rPr dirty="0" sz="800" spc="-25" b="1">
                <a:latin typeface="Calibri"/>
                <a:cs typeface="Calibri"/>
              </a:rPr>
              <a:t>3%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ts val="910"/>
              </a:lnSpc>
            </a:pPr>
            <a:r>
              <a:rPr dirty="0" sz="800" spc="-25" b="1"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443057" y="1627183"/>
            <a:ext cx="10636885" cy="2150110"/>
            <a:chOff x="443057" y="1627183"/>
            <a:chExt cx="10636885" cy="2150110"/>
          </a:xfrm>
        </p:grpSpPr>
        <p:sp>
          <p:nvSpPr>
            <p:cNvPr id="36" name="object 36" descr=""/>
            <p:cNvSpPr/>
            <p:nvPr/>
          </p:nvSpPr>
          <p:spPr>
            <a:xfrm>
              <a:off x="1232111" y="1627183"/>
              <a:ext cx="483234" cy="473709"/>
            </a:xfrm>
            <a:custGeom>
              <a:avLst/>
              <a:gdLst/>
              <a:ahLst/>
              <a:cxnLst/>
              <a:rect l="l" t="t" r="r" b="b"/>
              <a:pathLst>
                <a:path w="483235" h="473710">
                  <a:moveTo>
                    <a:pt x="0" y="473192"/>
                  </a:moveTo>
                  <a:lnTo>
                    <a:pt x="483158" y="473192"/>
                  </a:lnTo>
                  <a:lnTo>
                    <a:pt x="483158" y="0"/>
                  </a:lnTo>
                  <a:lnTo>
                    <a:pt x="0" y="0"/>
                  </a:lnTo>
                  <a:lnTo>
                    <a:pt x="0" y="47319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339140" y="1627183"/>
              <a:ext cx="483870" cy="473709"/>
            </a:xfrm>
            <a:custGeom>
              <a:avLst/>
              <a:gdLst/>
              <a:ahLst/>
              <a:cxnLst/>
              <a:rect l="l" t="t" r="r" b="b"/>
              <a:pathLst>
                <a:path w="483869" h="473710">
                  <a:moveTo>
                    <a:pt x="0" y="473192"/>
                  </a:moveTo>
                  <a:lnTo>
                    <a:pt x="483315" y="473192"/>
                  </a:lnTo>
                  <a:lnTo>
                    <a:pt x="483315" y="0"/>
                  </a:lnTo>
                  <a:lnTo>
                    <a:pt x="0" y="0"/>
                  </a:lnTo>
                  <a:lnTo>
                    <a:pt x="0" y="473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446792" y="1627187"/>
              <a:ext cx="3804285" cy="485140"/>
            </a:xfrm>
            <a:custGeom>
              <a:avLst/>
              <a:gdLst/>
              <a:ahLst/>
              <a:cxnLst/>
              <a:rect l="l" t="t" r="r" b="b"/>
              <a:pathLst>
                <a:path w="3804284" h="485139">
                  <a:moveTo>
                    <a:pt x="482688" y="0"/>
                  </a:moveTo>
                  <a:lnTo>
                    <a:pt x="0" y="0"/>
                  </a:lnTo>
                  <a:lnTo>
                    <a:pt x="0" y="473189"/>
                  </a:lnTo>
                  <a:lnTo>
                    <a:pt x="482688" y="473189"/>
                  </a:lnTo>
                  <a:lnTo>
                    <a:pt x="482688" y="0"/>
                  </a:lnTo>
                  <a:close/>
                </a:path>
                <a:path w="3804284" h="485139">
                  <a:moveTo>
                    <a:pt x="1589874" y="0"/>
                  </a:moveTo>
                  <a:lnTo>
                    <a:pt x="1107020" y="0"/>
                  </a:lnTo>
                  <a:lnTo>
                    <a:pt x="1107020" y="473189"/>
                  </a:lnTo>
                  <a:lnTo>
                    <a:pt x="1589874" y="473189"/>
                  </a:lnTo>
                  <a:lnTo>
                    <a:pt x="1589874" y="0"/>
                  </a:lnTo>
                  <a:close/>
                </a:path>
                <a:path w="3804284" h="485139">
                  <a:moveTo>
                    <a:pt x="2696895" y="0"/>
                  </a:moveTo>
                  <a:lnTo>
                    <a:pt x="2214207" y="0"/>
                  </a:lnTo>
                  <a:lnTo>
                    <a:pt x="2214207" y="473189"/>
                  </a:lnTo>
                  <a:lnTo>
                    <a:pt x="2214207" y="484873"/>
                  </a:lnTo>
                  <a:lnTo>
                    <a:pt x="2685135" y="484873"/>
                  </a:lnTo>
                  <a:lnTo>
                    <a:pt x="2685135" y="473189"/>
                  </a:lnTo>
                  <a:lnTo>
                    <a:pt x="2696895" y="473189"/>
                  </a:lnTo>
                  <a:lnTo>
                    <a:pt x="2696895" y="0"/>
                  </a:lnTo>
                  <a:close/>
                </a:path>
                <a:path w="3804284" h="485139">
                  <a:moveTo>
                    <a:pt x="3804081" y="0"/>
                  </a:moveTo>
                  <a:lnTo>
                    <a:pt x="3321240" y="0"/>
                  </a:lnTo>
                  <a:lnTo>
                    <a:pt x="3321240" y="473189"/>
                  </a:lnTo>
                  <a:lnTo>
                    <a:pt x="3321240" y="484873"/>
                  </a:lnTo>
                  <a:lnTo>
                    <a:pt x="3792321" y="484873"/>
                  </a:lnTo>
                  <a:lnTo>
                    <a:pt x="3792321" y="473189"/>
                  </a:lnTo>
                  <a:lnTo>
                    <a:pt x="3804081" y="473189"/>
                  </a:lnTo>
                  <a:lnTo>
                    <a:pt x="380408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875067" y="1627187"/>
              <a:ext cx="483234" cy="485140"/>
            </a:xfrm>
            <a:custGeom>
              <a:avLst/>
              <a:gdLst/>
              <a:ahLst/>
              <a:cxnLst/>
              <a:rect l="l" t="t" r="r" b="b"/>
              <a:pathLst>
                <a:path w="483234" h="485139">
                  <a:moveTo>
                    <a:pt x="482841" y="0"/>
                  </a:moveTo>
                  <a:lnTo>
                    <a:pt x="0" y="0"/>
                  </a:lnTo>
                  <a:lnTo>
                    <a:pt x="0" y="473189"/>
                  </a:lnTo>
                  <a:lnTo>
                    <a:pt x="0" y="484873"/>
                  </a:lnTo>
                  <a:lnTo>
                    <a:pt x="471081" y="484873"/>
                  </a:lnTo>
                  <a:lnTo>
                    <a:pt x="471081" y="473189"/>
                  </a:lnTo>
                  <a:lnTo>
                    <a:pt x="482841" y="473189"/>
                  </a:lnTo>
                  <a:lnTo>
                    <a:pt x="4828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428976" y="1627183"/>
              <a:ext cx="494665" cy="485140"/>
            </a:xfrm>
            <a:custGeom>
              <a:avLst/>
              <a:gdLst/>
              <a:ahLst/>
              <a:cxnLst/>
              <a:rect l="l" t="t" r="r" b="b"/>
              <a:pathLst>
                <a:path w="494665" h="485139">
                  <a:moveTo>
                    <a:pt x="494531" y="0"/>
                  </a:moveTo>
                  <a:lnTo>
                    <a:pt x="0" y="0"/>
                  </a:lnTo>
                  <a:lnTo>
                    <a:pt x="0" y="484874"/>
                  </a:lnTo>
                  <a:lnTo>
                    <a:pt x="251621" y="484874"/>
                  </a:lnTo>
                  <a:lnTo>
                    <a:pt x="494531" y="435773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911664" y="1627183"/>
              <a:ext cx="82550" cy="438784"/>
            </a:xfrm>
            <a:custGeom>
              <a:avLst/>
              <a:gdLst/>
              <a:ahLst/>
              <a:cxnLst/>
              <a:rect l="l" t="t" r="r" b="b"/>
              <a:pathLst>
                <a:path w="82550" h="438785">
                  <a:moveTo>
                    <a:pt x="82356" y="0"/>
                  </a:moveTo>
                  <a:lnTo>
                    <a:pt x="0" y="0"/>
                  </a:lnTo>
                  <a:lnTo>
                    <a:pt x="0" y="438167"/>
                  </a:lnTo>
                  <a:lnTo>
                    <a:pt x="82356" y="421520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982255" y="1627183"/>
              <a:ext cx="495300" cy="424180"/>
            </a:xfrm>
            <a:custGeom>
              <a:avLst/>
              <a:gdLst/>
              <a:ahLst/>
              <a:cxnLst/>
              <a:rect l="l" t="t" r="r" b="b"/>
              <a:pathLst>
                <a:path w="495300" h="424180">
                  <a:moveTo>
                    <a:pt x="494923" y="0"/>
                  </a:moveTo>
                  <a:lnTo>
                    <a:pt x="0" y="0"/>
                  </a:lnTo>
                  <a:lnTo>
                    <a:pt x="0" y="423898"/>
                  </a:lnTo>
                  <a:lnTo>
                    <a:pt x="494923" y="323858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465100" y="1627183"/>
              <a:ext cx="83185" cy="326390"/>
            </a:xfrm>
            <a:custGeom>
              <a:avLst/>
              <a:gdLst/>
              <a:ahLst/>
              <a:cxnLst/>
              <a:rect l="l" t="t" r="r" b="b"/>
              <a:pathLst>
                <a:path w="83184" h="326389">
                  <a:moveTo>
                    <a:pt x="82748" y="0"/>
                  </a:moveTo>
                  <a:lnTo>
                    <a:pt x="0" y="0"/>
                  </a:lnTo>
                  <a:lnTo>
                    <a:pt x="0" y="326299"/>
                  </a:lnTo>
                  <a:lnTo>
                    <a:pt x="82748" y="309573"/>
                  </a:lnTo>
                  <a:lnTo>
                    <a:pt x="8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536005" y="1627183"/>
              <a:ext cx="494665" cy="312420"/>
            </a:xfrm>
            <a:custGeom>
              <a:avLst/>
              <a:gdLst/>
              <a:ahLst/>
              <a:cxnLst/>
              <a:rect l="l" t="t" r="r" b="b"/>
              <a:pathLst>
                <a:path w="494665" h="312419">
                  <a:moveTo>
                    <a:pt x="494531" y="0"/>
                  </a:moveTo>
                  <a:lnTo>
                    <a:pt x="0" y="0"/>
                  </a:lnTo>
                  <a:lnTo>
                    <a:pt x="0" y="311967"/>
                  </a:lnTo>
                  <a:lnTo>
                    <a:pt x="494531" y="212005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018693" y="1627183"/>
              <a:ext cx="82550" cy="214629"/>
            </a:xfrm>
            <a:custGeom>
              <a:avLst/>
              <a:gdLst/>
              <a:ahLst/>
              <a:cxnLst/>
              <a:rect l="l" t="t" r="r" b="b"/>
              <a:pathLst>
                <a:path w="82550" h="214630">
                  <a:moveTo>
                    <a:pt x="82356" y="0"/>
                  </a:moveTo>
                  <a:lnTo>
                    <a:pt x="0" y="0"/>
                  </a:lnTo>
                  <a:lnTo>
                    <a:pt x="0" y="214399"/>
                  </a:lnTo>
                  <a:lnTo>
                    <a:pt x="82356" y="197752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089284" y="1627183"/>
              <a:ext cx="495300" cy="200660"/>
            </a:xfrm>
            <a:custGeom>
              <a:avLst/>
              <a:gdLst/>
              <a:ahLst/>
              <a:cxnLst/>
              <a:rect l="l" t="t" r="r" b="b"/>
              <a:pathLst>
                <a:path w="495300" h="200660">
                  <a:moveTo>
                    <a:pt x="494923" y="0"/>
                  </a:moveTo>
                  <a:lnTo>
                    <a:pt x="0" y="0"/>
                  </a:lnTo>
                  <a:lnTo>
                    <a:pt x="0" y="200130"/>
                  </a:lnTo>
                  <a:lnTo>
                    <a:pt x="494923" y="100090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572600" y="1627183"/>
              <a:ext cx="82550" cy="102870"/>
            </a:xfrm>
            <a:custGeom>
              <a:avLst/>
              <a:gdLst/>
              <a:ahLst/>
              <a:cxnLst/>
              <a:rect l="l" t="t" r="r" b="b"/>
              <a:pathLst>
                <a:path w="82550" h="102869">
                  <a:moveTo>
                    <a:pt x="82356" y="0"/>
                  </a:moveTo>
                  <a:lnTo>
                    <a:pt x="0" y="0"/>
                  </a:lnTo>
                  <a:lnTo>
                    <a:pt x="0" y="102436"/>
                  </a:lnTo>
                  <a:lnTo>
                    <a:pt x="82356" y="85789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643191" y="1627183"/>
              <a:ext cx="436245" cy="88265"/>
            </a:xfrm>
            <a:custGeom>
              <a:avLst/>
              <a:gdLst/>
              <a:ahLst/>
              <a:cxnLst/>
              <a:rect l="l" t="t" r="r" b="b"/>
              <a:pathLst>
                <a:path w="436245" h="88264">
                  <a:moveTo>
                    <a:pt x="436185" y="0"/>
                  </a:moveTo>
                  <a:lnTo>
                    <a:pt x="0" y="0"/>
                  </a:lnTo>
                  <a:lnTo>
                    <a:pt x="0" y="88167"/>
                  </a:lnTo>
                  <a:lnTo>
                    <a:pt x="4361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43052" y="2100376"/>
              <a:ext cx="8295640" cy="567690"/>
            </a:xfrm>
            <a:custGeom>
              <a:avLst/>
              <a:gdLst/>
              <a:ahLst/>
              <a:cxnLst/>
              <a:rect l="l" t="t" r="r" b="b"/>
              <a:pathLst>
                <a:path w="8295640" h="567689">
                  <a:moveTo>
                    <a:pt x="8295335" y="0"/>
                  </a:moveTo>
                  <a:lnTo>
                    <a:pt x="0" y="0"/>
                  </a:lnTo>
                  <a:lnTo>
                    <a:pt x="0" y="70929"/>
                  </a:lnTo>
                  <a:lnTo>
                    <a:pt x="0" y="82715"/>
                  </a:lnTo>
                  <a:lnTo>
                    <a:pt x="0" y="567220"/>
                  </a:lnTo>
                  <a:lnTo>
                    <a:pt x="235699" y="567220"/>
                  </a:lnTo>
                  <a:lnTo>
                    <a:pt x="235699" y="82715"/>
                  </a:lnTo>
                  <a:lnTo>
                    <a:pt x="7886128" y="82715"/>
                  </a:lnTo>
                  <a:lnTo>
                    <a:pt x="8295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78751" y="2171305"/>
              <a:ext cx="483234" cy="485140"/>
            </a:xfrm>
            <a:custGeom>
              <a:avLst/>
              <a:gdLst/>
              <a:ahLst/>
              <a:cxnLst/>
              <a:rect l="l" t="t" r="r" b="b"/>
              <a:pathLst>
                <a:path w="483234" h="485139">
                  <a:moveTo>
                    <a:pt x="482765" y="11785"/>
                  </a:moveTo>
                  <a:lnTo>
                    <a:pt x="470992" y="11785"/>
                  </a:lnTo>
                  <a:lnTo>
                    <a:pt x="470992" y="0"/>
                  </a:lnTo>
                  <a:lnTo>
                    <a:pt x="0" y="0"/>
                  </a:lnTo>
                  <a:lnTo>
                    <a:pt x="0" y="11785"/>
                  </a:lnTo>
                  <a:lnTo>
                    <a:pt x="0" y="484530"/>
                  </a:lnTo>
                  <a:lnTo>
                    <a:pt x="482765" y="484530"/>
                  </a:lnTo>
                  <a:lnTo>
                    <a:pt x="482765" y="1178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232111" y="2183089"/>
              <a:ext cx="483234" cy="473075"/>
            </a:xfrm>
            <a:custGeom>
              <a:avLst/>
              <a:gdLst/>
              <a:ahLst/>
              <a:cxnLst/>
              <a:rect l="l" t="t" r="r" b="b"/>
              <a:pathLst>
                <a:path w="483235" h="473075">
                  <a:moveTo>
                    <a:pt x="0" y="472735"/>
                  </a:moveTo>
                  <a:lnTo>
                    <a:pt x="483158" y="472735"/>
                  </a:lnTo>
                  <a:lnTo>
                    <a:pt x="483158" y="0"/>
                  </a:lnTo>
                  <a:lnTo>
                    <a:pt x="0" y="0"/>
                  </a:lnTo>
                  <a:lnTo>
                    <a:pt x="0" y="47273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785861" y="2183089"/>
              <a:ext cx="483234" cy="473075"/>
            </a:xfrm>
            <a:custGeom>
              <a:avLst/>
              <a:gdLst/>
              <a:ahLst/>
              <a:cxnLst/>
              <a:rect l="l" t="t" r="r" b="b"/>
              <a:pathLst>
                <a:path w="483235" h="473075">
                  <a:moveTo>
                    <a:pt x="0" y="472735"/>
                  </a:moveTo>
                  <a:lnTo>
                    <a:pt x="482687" y="472735"/>
                  </a:lnTo>
                  <a:lnTo>
                    <a:pt x="482687" y="0"/>
                  </a:lnTo>
                  <a:lnTo>
                    <a:pt x="0" y="0"/>
                  </a:lnTo>
                  <a:lnTo>
                    <a:pt x="0" y="4727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339140" y="2183089"/>
              <a:ext cx="483870" cy="473075"/>
            </a:xfrm>
            <a:custGeom>
              <a:avLst/>
              <a:gdLst/>
              <a:ahLst/>
              <a:cxnLst/>
              <a:rect l="l" t="t" r="r" b="b"/>
              <a:pathLst>
                <a:path w="483869" h="473075">
                  <a:moveTo>
                    <a:pt x="0" y="472735"/>
                  </a:moveTo>
                  <a:lnTo>
                    <a:pt x="483315" y="472735"/>
                  </a:lnTo>
                  <a:lnTo>
                    <a:pt x="483315" y="0"/>
                  </a:lnTo>
                  <a:lnTo>
                    <a:pt x="0" y="0"/>
                  </a:lnTo>
                  <a:lnTo>
                    <a:pt x="0" y="47273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893034" y="2171305"/>
              <a:ext cx="3262629" cy="496570"/>
            </a:xfrm>
            <a:custGeom>
              <a:avLst/>
              <a:gdLst/>
              <a:ahLst/>
              <a:cxnLst/>
              <a:rect l="l" t="t" r="r" b="b"/>
              <a:pathLst>
                <a:path w="3262629" h="496569">
                  <a:moveTo>
                    <a:pt x="482688" y="11785"/>
                  </a:moveTo>
                  <a:lnTo>
                    <a:pt x="0" y="11785"/>
                  </a:lnTo>
                  <a:lnTo>
                    <a:pt x="0" y="484530"/>
                  </a:lnTo>
                  <a:lnTo>
                    <a:pt x="482688" y="484530"/>
                  </a:lnTo>
                  <a:lnTo>
                    <a:pt x="482688" y="11785"/>
                  </a:lnTo>
                  <a:close/>
                </a:path>
                <a:path w="3262629" h="496569">
                  <a:moveTo>
                    <a:pt x="1036447" y="11785"/>
                  </a:moveTo>
                  <a:lnTo>
                    <a:pt x="553758" y="11785"/>
                  </a:lnTo>
                  <a:lnTo>
                    <a:pt x="553758" y="484530"/>
                  </a:lnTo>
                  <a:lnTo>
                    <a:pt x="1036447" y="484530"/>
                  </a:lnTo>
                  <a:lnTo>
                    <a:pt x="1036447" y="11785"/>
                  </a:lnTo>
                  <a:close/>
                </a:path>
                <a:path w="3262629" h="496569">
                  <a:moveTo>
                    <a:pt x="1589722" y="11785"/>
                  </a:moveTo>
                  <a:lnTo>
                    <a:pt x="1107033" y="11785"/>
                  </a:lnTo>
                  <a:lnTo>
                    <a:pt x="1107033" y="484530"/>
                  </a:lnTo>
                  <a:lnTo>
                    <a:pt x="1589722" y="484530"/>
                  </a:lnTo>
                  <a:lnTo>
                    <a:pt x="1589722" y="11785"/>
                  </a:lnTo>
                  <a:close/>
                </a:path>
                <a:path w="3262629" h="496569">
                  <a:moveTo>
                    <a:pt x="2143633" y="11785"/>
                  </a:moveTo>
                  <a:lnTo>
                    <a:pt x="1660779" y="11785"/>
                  </a:lnTo>
                  <a:lnTo>
                    <a:pt x="1660779" y="484530"/>
                  </a:lnTo>
                  <a:lnTo>
                    <a:pt x="2143633" y="484530"/>
                  </a:lnTo>
                  <a:lnTo>
                    <a:pt x="2143633" y="11785"/>
                  </a:lnTo>
                  <a:close/>
                </a:path>
                <a:path w="3262629" h="496569">
                  <a:moveTo>
                    <a:pt x="2697378" y="11785"/>
                  </a:moveTo>
                  <a:lnTo>
                    <a:pt x="2214219" y="11785"/>
                  </a:lnTo>
                  <a:lnTo>
                    <a:pt x="2214219" y="484530"/>
                  </a:lnTo>
                  <a:lnTo>
                    <a:pt x="2697378" y="484530"/>
                  </a:lnTo>
                  <a:lnTo>
                    <a:pt x="2697378" y="11785"/>
                  </a:lnTo>
                  <a:close/>
                </a:path>
                <a:path w="3262629" h="496569">
                  <a:moveTo>
                    <a:pt x="3262503" y="0"/>
                  </a:moveTo>
                  <a:lnTo>
                    <a:pt x="2767965" y="0"/>
                  </a:lnTo>
                  <a:lnTo>
                    <a:pt x="2767965" y="496290"/>
                  </a:lnTo>
                  <a:lnTo>
                    <a:pt x="3039237" y="496290"/>
                  </a:lnTo>
                  <a:lnTo>
                    <a:pt x="3262503" y="451154"/>
                  </a:lnTo>
                  <a:lnTo>
                    <a:pt x="326250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143699" y="2171298"/>
              <a:ext cx="82550" cy="454025"/>
            </a:xfrm>
            <a:custGeom>
              <a:avLst/>
              <a:gdLst/>
              <a:ahLst/>
              <a:cxnLst/>
              <a:rect l="l" t="t" r="r" b="b"/>
              <a:pathLst>
                <a:path w="82550" h="454025">
                  <a:moveTo>
                    <a:pt x="82356" y="0"/>
                  </a:moveTo>
                  <a:lnTo>
                    <a:pt x="0" y="0"/>
                  </a:lnTo>
                  <a:lnTo>
                    <a:pt x="0" y="453551"/>
                  </a:lnTo>
                  <a:lnTo>
                    <a:pt x="82356" y="436904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214290" y="2171298"/>
              <a:ext cx="495300" cy="439420"/>
            </a:xfrm>
            <a:custGeom>
              <a:avLst/>
              <a:gdLst/>
              <a:ahLst/>
              <a:cxnLst/>
              <a:rect l="l" t="t" r="r" b="b"/>
              <a:pathLst>
                <a:path w="495300" h="439419">
                  <a:moveTo>
                    <a:pt x="494923" y="0"/>
                  </a:moveTo>
                  <a:lnTo>
                    <a:pt x="0" y="0"/>
                  </a:lnTo>
                  <a:lnTo>
                    <a:pt x="0" y="439282"/>
                  </a:lnTo>
                  <a:lnTo>
                    <a:pt x="494923" y="339242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697449" y="2171298"/>
              <a:ext cx="82550" cy="341630"/>
            </a:xfrm>
            <a:custGeom>
              <a:avLst/>
              <a:gdLst/>
              <a:ahLst/>
              <a:cxnLst/>
              <a:rect l="l" t="t" r="r" b="b"/>
              <a:pathLst>
                <a:path w="82550" h="341630">
                  <a:moveTo>
                    <a:pt x="82356" y="0"/>
                  </a:moveTo>
                  <a:lnTo>
                    <a:pt x="0" y="0"/>
                  </a:lnTo>
                  <a:lnTo>
                    <a:pt x="0" y="341620"/>
                  </a:lnTo>
                  <a:lnTo>
                    <a:pt x="82356" y="324973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768040" y="2171298"/>
              <a:ext cx="494665" cy="327660"/>
            </a:xfrm>
            <a:custGeom>
              <a:avLst/>
              <a:gdLst/>
              <a:ahLst/>
              <a:cxnLst/>
              <a:rect l="l" t="t" r="r" b="b"/>
              <a:pathLst>
                <a:path w="494665" h="327660">
                  <a:moveTo>
                    <a:pt x="494531" y="0"/>
                  </a:moveTo>
                  <a:lnTo>
                    <a:pt x="0" y="0"/>
                  </a:lnTo>
                  <a:lnTo>
                    <a:pt x="0" y="327351"/>
                  </a:lnTo>
                  <a:lnTo>
                    <a:pt x="494531" y="227389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250885" y="2171298"/>
              <a:ext cx="82550" cy="229870"/>
            </a:xfrm>
            <a:custGeom>
              <a:avLst/>
              <a:gdLst/>
              <a:ahLst/>
              <a:cxnLst/>
              <a:rect l="l" t="t" r="r" b="b"/>
              <a:pathLst>
                <a:path w="82550" h="229869">
                  <a:moveTo>
                    <a:pt x="82356" y="0"/>
                  </a:moveTo>
                  <a:lnTo>
                    <a:pt x="0" y="0"/>
                  </a:lnTo>
                  <a:lnTo>
                    <a:pt x="0" y="229752"/>
                  </a:lnTo>
                  <a:lnTo>
                    <a:pt x="82356" y="213105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321476" y="2171298"/>
              <a:ext cx="495300" cy="215900"/>
            </a:xfrm>
            <a:custGeom>
              <a:avLst/>
              <a:gdLst/>
              <a:ahLst/>
              <a:cxnLst/>
              <a:rect l="l" t="t" r="r" b="b"/>
              <a:pathLst>
                <a:path w="495300" h="215900">
                  <a:moveTo>
                    <a:pt x="494923" y="0"/>
                  </a:moveTo>
                  <a:lnTo>
                    <a:pt x="0" y="0"/>
                  </a:lnTo>
                  <a:lnTo>
                    <a:pt x="0" y="215483"/>
                  </a:lnTo>
                  <a:lnTo>
                    <a:pt x="494923" y="115442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804478" y="2171298"/>
              <a:ext cx="82550" cy="118110"/>
            </a:xfrm>
            <a:custGeom>
              <a:avLst/>
              <a:gdLst/>
              <a:ahLst/>
              <a:cxnLst/>
              <a:rect l="l" t="t" r="r" b="b"/>
              <a:pathLst>
                <a:path w="82550" h="118110">
                  <a:moveTo>
                    <a:pt x="82356" y="0"/>
                  </a:moveTo>
                  <a:lnTo>
                    <a:pt x="0" y="0"/>
                  </a:lnTo>
                  <a:lnTo>
                    <a:pt x="0" y="117852"/>
                  </a:lnTo>
                  <a:lnTo>
                    <a:pt x="82356" y="101205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875070" y="2171298"/>
              <a:ext cx="494665" cy="104139"/>
            </a:xfrm>
            <a:custGeom>
              <a:avLst/>
              <a:gdLst/>
              <a:ahLst/>
              <a:cxnLst/>
              <a:rect l="l" t="t" r="r" b="b"/>
              <a:pathLst>
                <a:path w="494665" h="104139">
                  <a:moveTo>
                    <a:pt x="494531" y="0"/>
                  </a:moveTo>
                  <a:lnTo>
                    <a:pt x="0" y="0"/>
                  </a:lnTo>
                  <a:lnTo>
                    <a:pt x="0" y="103583"/>
                  </a:lnTo>
                  <a:lnTo>
                    <a:pt x="494531" y="3621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43052" y="2171305"/>
              <a:ext cx="7944484" cy="1052195"/>
            </a:xfrm>
            <a:custGeom>
              <a:avLst/>
              <a:gdLst/>
              <a:ahLst/>
              <a:cxnLst/>
              <a:rect l="l" t="t" r="r" b="b"/>
              <a:pathLst>
                <a:path w="7944484" h="1052195">
                  <a:moveTo>
                    <a:pt x="5547398" y="484530"/>
                  </a:moveTo>
                  <a:lnTo>
                    <a:pt x="0" y="484530"/>
                  </a:lnTo>
                  <a:lnTo>
                    <a:pt x="0" y="555485"/>
                  </a:lnTo>
                  <a:lnTo>
                    <a:pt x="0" y="567245"/>
                  </a:lnTo>
                  <a:lnTo>
                    <a:pt x="0" y="1052156"/>
                  </a:lnTo>
                  <a:lnTo>
                    <a:pt x="235699" y="1052156"/>
                  </a:lnTo>
                  <a:lnTo>
                    <a:pt x="235699" y="567245"/>
                  </a:lnTo>
                  <a:lnTo>
                    <a:pt x="718464" y="567245"/>
                  </a:lnTo>
                  <a:lnTo>
                    <a:pt x="718464" y="1052156"/>
                  </a:lnTo>
                  <a:lnTo>
                    <a:pt x="789051" y="1052156"/>
                  </a:lnTo>
                  <a:lnTo>
                    <a:pt x="789051" y="567245"/>
                  </a:lnTo>
                  <a:lnTo>
                    <a:pt x="1272209" y="567245"/>
                  </a:lnTo>
                  <a:lnTo>
                    <a:pt x="1272209" y="1052156"/>
                  </a:lnTo>
                  <a:lnTo>
                    <a:pt x="1342796" y="1052156"/>
                  </a:lnTo>
                  <a:lnTo>
                    <a:pt x="1342796" y="567245"/>
                  </a:lnTo>
                  <a:lnTo>
                    <a:pt x="1825485" y="567245"/>
                  </a:lnTo>
                  <a:lnTo>
                    <a:pt x="1825485" y="1052156"/>
                  </a:lnTo>
                  <a:lnTo>
                    <a:pt x="1896084" y="1052156"/>
                  </a:lnTo>
                  <a:lnTo>
                    <a:pt x="1896084" y="567245"/>
                  </a:lnTo>
                  <a:lnTo>
                    <a:pt x="2379395" y="567245"/>
                  </a:lnTo>
                  <a:lnTo>
                    <a:pt x="2379395" y="1052156"/>
                  </a:lnTo>
                  <a:lnTo>
                    <a:pt x="2461755" y="1052156"/>
                  </a:lnTo>
                  <a:lnTo>
                    <a:pt x="2461755" y="567245"/>
                  </a:lnTo>
                  <a:lnTo>
                    <a:pt x="5138191" y="567245"/>
                  </a:lnTo>
                  <a:lnTo>
                    <a:pt x="5547398" y="484530"/>
                  </a:lnTo>
                  <a:close/>
                </a:path>
                <a:path w="7944484" h="1052195">
                  <a:moveTo>
                    <a:pt x="7944459" y="0"/>
                  </a:moveTo>
                  <a:lnTo>
                    <a:pt x="7914856" y="0"/>
                  </a:lnTo>
                  <a:lnTo>
                    <a:pt x="7914856" y="5981"/>
                  </a:lnTo>
                  <a:lnTo>
                    <a:pt x="794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893047" y="2726779"/>
              <a:ext cx="494665" cy="497205"/>
            </a:xfrm>
            <a:custGeom>
              <a:avLst/>
              <a:gdLst/>
              <a:ahLst/>
              <a:cxnLst/>
              <a:rect l="l" t="t" r="r" b="b"/>
              <a:pathLst>
                <a:path w="494664" h="497205">
                  <a:moveTo>
                    <a:pt x="494531" y="0"/>
                  </a:moveTo>
                  <a:lnTo>
                    <a:pt x="0" y="0"/>
                  </a:lnTo>
                  <a:lnTo>
                    <a:pt x="0" y="496679"/>
                  </a:lnTo>
                  <a:lnTo>
                    <a:pt x="289202" y="496679"/>
                  </a:lnTo>
                  <a:lnTo>
                    <a:pt x="494531" y="455175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375734" y="2726779"/>
              <a:ext cx="83185" cy="457834"/>
            </a:xfrm>
            <a:custGeom>
              <a:avLst/>
              <a:gdLst/>
              <a:ahLst/>
              <a:cxnLst/>
              <a:rect l="l" t="t" r="r" b="b"/>
              <a:pathLst>
                <a:path w="83185" h="457835">
                  <a:moveTo>
                    <a:pt x="82748" y="0"/>
                  </a:moveTo>
                  <a:lnTo>
                    <a:pt x="0" y="0"/>
                  </a:lnTo>
                  <a:lnTo>
                    <a:pt x="0" y="457569"/>
                  </a:lnTo>
                  <a:lnTo>
                    <a:pt x="82748" y="440843"/>
                  </a:lnTo>
                  <a:lnTo>
                    <a:pt x="8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446796" y="2726779"/>
              <a:ext cx="494665" cy="443230"/>
            </a:xfrm>
            <a:custGeom>
              <a:avLst/>
              <a:gdLst/>
              <a:ahLst/>
              <a:cxnLst/>
              <a:rect l="l" t="t" r="r" b="b"/>
              <a:pathLst>
                <a:path w="494664" h="443230">
                  <a:moveTo>
                    <a:pt x="494531" y="0"/>
                  </a:moveTo>
                  <a:lnTo>
                    <a:pt x="0" y="0"/>
                  </a:lnTo>
                  <a:lnTo>
                    <a:pt x="0" y="443205"/>
                  </a:lnTo>
                  <a:lnTo>
                    <a:pt x="494531" y="343243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929484" y="2726779"/>
              <a:ext cx="82550" cy="346075"/>
            </a:xfrm>
            <a:custGeom>
              <a:avLst/>
              <a:gdLst/>
              <a:ahLst/>
              <a:cxnLst/>
              <a:rect l="l" t="t" r="r" b="b"/>
              <a:pathLst>
                <a:path w="82550" h="346075">
                  <a:moveTo>
                    <a:pt x="82356" y="0"/>
                  </a:moveTo>
                  <a:lnTo>
                    <a:pt x="0" y="0"/>
                  </a:lnTo>
                  <a:lnTo>
                    <a:pt x="0" y="345637"/>
                  </a:lnTo>
                  <a:lnTo>
                    <a:pt x="82356" y="328990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000076" y="2726779"/>
              <a:ext cx="494665" cy="331470"/>
            </a:xfrm>
            <a:custGeom>
              <a:avLst/>
              <a:gdLst/>
              <a:ahLst/>
              <a:cxnLst/>
              <a:rect l="l" t="t" r="r" b="b"/>
              <a:pathLst>
                <a:path w="494664" h="331469">
                  <a:moveTo>
                    <a:pt x="494531" y="0"/>
                  </a:moveTo>
                  <a:lnTo>
                    <a:pt x="0" y="0"/>
                  </a:lnTo>
                  <a:lnTo>
                    <a:pt x="0" y="331369"/>
                  </a:lnTo>
                  <a:lnTo>
                    <a:pt x="494531" y="231407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482764" y="2726779"/>
              <a:ext cx="83185" cy="234315"/>
            </a:xfrm>
            <a:custGeom>
              <a:avLst/>
              <a:gdLst/>
              <a:ahLst/>
              <a:cxnLst/>
              <a:rect l="l" t="t" r="r" b="b"/>
              <a:pathLst>
                <a:path w="83185" h="234314">
                  <a:moveTo>
                    <a:pt x="82748" y="0"/>
                  </a:moveTo>
                  <a:lnTo>
                    <a:pt x="0" y="0"/>
                  </a:lnTo>
                  <a:lnTo>
                    <a:pt x="0" y="233801"/>
                  </a:lnTo>
                  <a:lnTo>
                    <a:pt x="82748" y="217075"/>
                  </a:lnTo>
                  <a:lnTo>
                    <a:pt x="8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553826" y="2726779"/>
              <a:ext cx="494665" cy="219710"/>
            </a:xfrm>
            <a:custGeom>
              <a:avLst/>
              <a:gdLst/>
              <a:ahLst/>
              <a:cxnLst/>
              <a:rect l="l" t="t" r="r" b="b"/>
              <a:pathLst>
                <a:path w="494664" h="219710">
                  <a:moveTo>
                    <a:pt x="494531" y="0"/>
                  </a:moveTo>
                  <a:lnTo>
                    <a:pt x="0" y="0"/>
                  </a:lnTo>
                  <a:lnTo>
                    <a:pt x="0" y="219437"/>
                  </a:lnTo>
                  <a:lnTo>
                    <a:pt x="494531" y="119476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036670" y="2726779"/>
              <a:ext cx="82550" cy="121920"/>
            </a:xfrm>
            <a:custGeom>
              <a:avLst/>
              <a:gdLst/>
              <a:ahLst/>
              <a:cxnLst/>
              <a:rect l="l" t="t" r="r" b="b"/>
              <a:pathLst>
                <a:path w="82550" h="121919">
                  <a:moveTo>
                    <a:pt x="82356" y="0"/>
                  </a:moveTo>
                  <a:lnTo>
                    <a:pt x="0" y="0"/>
                  </a:lnTo>
                  <a:lnTo>
                    <a:pt x="0" y="121838"/>
                  </a:lnTo>
                  <a:lnTo>
                    <a:pt x="82356" y="105191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107261" y="2726779"/>
              <a:ext cx="495300" cy="107950"/>
            </a:xfrm>
            <a:custGeom>
              <a:avLst/>
              <a:gdLst/>
              <a:ahLst/>
              <a:cxnLst/>
              <a:rect l="l" t="t" r="r" b="b"/>
              <a:pathLst>
                <a:path w="495300" h="107950">
                  <a:moveTo>
                    <a:pt x="494923" y="0"/>
                  </a:moveTo>
                  <a:lnTo>
                    <a:pt x="0" y="0"/>
                  </a:lnTo>
                  <a:lnTo>
                    <a:pt x="0" y="107569"/>
                  </a:lnTo>
                  <a:lnTo>
                    <a:pt x="494923" y="7528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43052" y="3211702"/>
              <a:ext cx="2797810" cy="565785"/>
            </a:xfrm>
            <a:custGeom>
              <a:avLst/>
              <a:gdLst/>
              <a:ahLst/>
              <a:cxnLst/>
              <a:rect l="l" t="t" r="r" b="b"/>
              <a:pathLst>
                <a:path w="2797810" h="565785">
                  <a:moveTo>
                    <a:pt x="2797378" y="0"/>
                  </a:moveTo>
                  <a:lnTo>
                    <a:pt x="0" y="0"/>
                  </a:lnTo>
                  <a:lnTo>
                    <a:pt x="0" y="70954"/>
                  </a:lnTo>
                  <a:lnTo>
                    <a:pt x="0" y="82715"/>
                  </a:lnTo>
                  <a:lnTo>
                    <a:pt x="0" y="565442"/>
                  </a:lnTo>
                  <a:lnTo>
                    <a:pt x="247459" y="515429"/>
                  </a:lnTo>
                  <a:lnTo>
                    <a:pt x="247459" y="82715"/>
                  </a:lnTo>
                  <a:lnTo>
                    <a:pt x="2388171" y="82715"/>
                  </a:lnTo>
                  <a:lnTo>
                    <a:pt x="2797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78753" y="3282650"/>
              <a:ext cx="494665" cy="447040"/>
            </a:xfrm>
            <a:custGeom>
              <a:avLst/>
              <a:gdLst/>
              <a:ahLst/>
              <a:cxnLst/>
              <a:rect l="l" t="t" r="r" b="b"/>
              <a:pathLst>
                <a:path w="494665" h="447039">
                  <a:moveTo>
                    <a:pt x="494531" y="0"/>
                  </a:moveTo>
                  <a:lnTo>
                    <a:pt x="0" y="0"/>
                  </a:lnTo>
                  <a:lnTo>
                    <a:pt x="0" y="446849"/>
                  </a:lnTo>
                  <a:lnTo>
                    <a:pt x="494531" y="346887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161520" y="3282650"/>
              <a:ext cx="82550" cy="349885"/>
            </a:xfrm>
            <a:custGeom>
              <a:avLst/>
              <a:gdLst/>
              <a:ahLst/>
              <a:cxnLst/>
              <a:rect l="l" t="t" r="r" b="b"/>
              <a:pathLst>
                <a:path w="82550" h="349885">
                  <a:moveTo>
                    <a:pt x="82356" y="0"/>
                  </a:moveTo>
                  <a:lnTo>
                    <a:pt x="0" y="0"/>
                  </a:lnTo>
                  <a:lnTo>
                    <a:pt x="0" y="349265"/>
                  </a:lnTo>
                  <a:lnTo>
                    <a:pt x="82356" y="332618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232111" y="3282650"/>
              <a:ext cx="495300" cy="335280"/>
            </a:xfrm>
            <a:custGeom>
              <a:avLst/>
              <a:gdLst/>
              <a:ahLst/>
              <a:cxnLst/>
              <a:rect l="l" t="t" r="r" b="b"/>
              <a:pathLst>
                <a:path w="495300" h="335279">
                  <a:moveTo>
                    <a:pt x="494923" y="0"/>
                  </a:moveTo>
                  <a:lnTo>
                    <a:pt x="0" y="0"/>
                  </a:lnTo>
                  <a:lnTo>
                    <a:pt x="0" y="334996"/>
                  </a:lnTo>
                  <a:lnTo>
                    <a:pt x="494923" y="234956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715269" y="3282650"/>
              <a:ext cx="82550" cy="237490"/>
            </a:xfrm>
            <a:custGeom>
              <a:avLst/>
              <a:gdLst/>
              <a:ahLst/>
              <a:cxnLst/>
              <a:rect l="l" t="t" r="r" b="b"/>
              <a:pathLst>
                <a:path w="82550" h="237489">
                  <a:moveTo>
                    <a:pt x="82356" y="0"/>
                  </a:moveTo>
                  <a:lnTo>
                    <a:pt x="0" y="0"/>
                  </a:lnTo>
                  <a:lnTo>
                    <a:pt x="0" y="237334"/>
                  </a:lnTo>
                  <a:lnTo>
                    <a:pt x="82356" y="220687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785861" y="3282650"/>
              <a:ext cx="494665" cy="223520"/>
            </a:xfrm>
            <a:custGeom>
              <a:avLst/>
              <a:gdLst/>
              <a:ahLst/>
              <a:cxnLst/>
              <a:rect l="l" t="t" r="r" b="b"/>
              <a:pathLst>
                <a:path w="494664" h="223520">
                  <a:moveTo>
                    <a:pt x="494531" y="0"/>
                  </a:moveTo>
                  <a:lnTo>
                    <a:pt x="0" y="0"/>
                  </a:lnTo>
                  <a:lnTo>
                    <a:pt x="0" y="223065"/>
                  </a:lnTo>
                  <a:lnTo>
                    <a:pt x="494531" y="123103"/>
                  </a:lnTo>
                  <a:lnTo>
                    <a:pt x="49453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268549" y="3282650"/>
              <a:ext cx="82550" cy="125730"/>
            </a:xfrm>
            <a:custGeom>
              <a:avLst/>
              <a:gdLst/>
              <a:ahLst/>
              <a:cxnLst/>
              <a:rect l="l" t="t" r="r" b="b"/>
              <a:pathLst>
                <a:path w="82550" h="125729">
                  <a:moveTo>
                    <a:pt x="82356" y="0"/>
                  </a:moveTo>
                  <a:lnTo>
                    <a:pt x="0" y="0"/>
                  </a:lnTo>
                  <a:lnTo>
                    <a:pt x="0" y="125497"/>
                  </a:lnTo>
                  <a:lnTo>
                    <a:pt x="82356" y="108850"/>
                  </a:lnTo>
                  <a:lnTo>
                    <a:pt x="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339140" y="3282650"/>
              <a:ext cx="495300" cy="111760"/>
            </a:xfrm>
            <a:custGeom>
              <a:avLst/>
              <a:gdLst/>
              <a:ahLst/>
              <a:cxnLst/>
              <a:rect l="l" t="t" r="r" b="b"/>
              <a:pathLst>
                <a:path w="495300" h="111760">
                  <a:moveTo>
                    <a:pt x="494923" y="0"/>
                  </a:moveTo>
                  <a:lnTo>
                    <a:pt x="0" y="0"/>
                  </a:lnTo>
                  <a:lnTo>
                    <a:pt x="0" y="111229"/>
                  </a:lnTo>
                  <a:lnTo>
                    <a:pt x="494923" y="11188"/>
                  </a:lnTo>
                  <a:lnTo>
                    <a:pt x="4949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822455" y="3282650"/>
              <a:ext cx="67310" cy="13970"/>
            </a:xfrm>
            <a:custGeom>
              <a:avLst/>
              <a:gdLst/>
              <a:ahLst/>
              <a:cxnLst/>
              <a:rect l="l" t="t" r="r" b="b"/>
              <a:pathLst>
                <a:path w="67310" h="13970">
                  <a:moveTo>
                    <a:pt x="66959" y="0"/>
                  </a:moveTo>
                  <a:lnTo>
                    <a:pt x="0" y="0"/>
                  </a:lnTo>
                  <a:lnTo>
                    <a:pt x="0" y="13534"/>
                  </a:lnTo>
                  <a:lnTo>
                    <a:pt x="66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465652" y="1756425"/>
            <a:ext cx="19050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65">
                <a:latin typeface="Calibri"/>
                <a:cs typeface="Calibri"/>
              </a:rPr>
              <a:t>#1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678753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202698" y="1756425"/>
            <a:ext cx="54229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14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785861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2309766" y="1756425"/>
            <a:ext cx="51308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893047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417187" y="1756425"/>
            <a:ext cx="54229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000075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4530138" y="1756425"/>
            <a:ext cx="53594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107261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637481" y="1756425"/>
            <a:ext cx="50927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214290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6779884" y="1756425"/>
            <a:ext cx="47434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8905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321477" y="1627183"/>
            <a:ext cx="483234" cy="4851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135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886913" y="1756425"/>
            <a:ext cx="91630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  <a:tabLst>
                <a:tab pos="682625" algn="l"/>
              </a:tabLst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9134739" y="1756425"/>
            <a:ext cx="21082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629192" y="1756425"/>
            <a:ext cx="31559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465652" y="2312267"/>
            <a:ext cx="69024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7190" algn="l"/>
              </a:tabLst>
            </a:pPr>
            <a:r>
              <a:rPr dirty="0" sz="1100" spc="70">
                <a:latin typeface="Calibri"/>
                <a:cs typeface="Calibri"/>
              </a:rPr>
              <a:t>#2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196815" y="2141732"/>
            <a:ext cx="554355" cy="555625"/>
          </a:xfrm>
          <a:prstGeom prst="rect">
            <a:avLst/>
          </a:prstGeom>
          <a:ln w="82356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750565" y="2141732"/>
            <a:ext cx="553720" cy="555625"/>
          </a:xfrm>
          <a:prstGeom prst="rect">
            <a:avLst/>
          </a:prstGeom>
          <a:ln w="8243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2303844" y="2141732"/>
            <a:ext cx="560070" cy="555625"/>
          </a:xfrm>
          <a:prstGeom prst="rect">
            <a:avLst/>
          </a:prstGeom>
          <a:ln w="8243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2863594" y="2141732"/>
            <a:ext cx="548005" cy="555625"/>
          </a:xfrm>
          <a:prstGeom prst="rect">
            <a:avLst/>
          </a:prstGeom>
          <a:ln w="82827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3411265" y="2141732"/>
            <a:ext cx="553720" cy="555625"/>
          </a:xfrm>
          <a:prstGeom prst="rect">
            <a:avLst/>
          </a:prstGeom>
          <a:ln w="8243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200025">
              <a:lnSpc>
                <a:spcPct val="100000"/>
              </a:lnSpc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964780" y="2141732"/>
            <a:ext cx="559435" cy="555625"/>
          </a:xfrm>
          <a:prstGeom prst="rect">
            <a:avLst/>
          </a:prstGeom>
          <a:ln w="8290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200025">
              <a:lnSpc>
                <a:spcPct val="100000"/>
              </a:lnSpc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4524216" y="2141732"/>
            <a:ext cx="548005" cy="555625"/>
          </a:xfrm>
          <a:prstGeom prst="rect">
            <a:avLst/>
          </a:prstGeom>
          <a:ln w="8243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94310">
              <a:lnSpc>
                <a:spcPct val="100000"/>
              </a:lnSpc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071966" y="2141732"/>
            <a:ext cx="560070" cy="555625"/>
          </a:xfrm>
          <a:prstGeom prst="rect">
            <a:avLst/>
          </a:prstGeom>
          <a:ln w="8243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200025">
              <a:lnSpc>
                <a:spcPct val="100000"/>
              </a:lnSpc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5672776" y="2312267"/>
            <a:ext cx="46799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114"/>
              </a:spcBef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366617" y="2312267"/>
            <a:ext cx="20574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6920054" y="2312267"/>
            <a:ext cx="20574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465652" y="2867748"/>
            <a:ext cx="19050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65">
                <a:latin typeface="Calibri"/>
                <a:cs typeface="Calibri"/>
              </a:rPr>
              <a:t>#3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690519" y="2703062"/>
            <a:ext cx="465455" cy="508634"/>
          </a:xfrm>
          <a:prstGeom prst="rect">
            <a:avLst/>
          </a:prstGeom>
          <a:solidFill>
            <a:srgbClr val="C000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237994" y="2738539"/>
            <a:ext cx="471805" cy="473709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58750">
              <a:lnSpc>
                <a:spcPct val="100000"/>
              </a:lnSpc>
              <a:spcBef>
                <a:spcPts val="1135"/>
              </a:spcBef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791743" y="2738539"/>
            <a:ext cx="471170" cy="473709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58750">
              <a:lnSpc>
                <a:spcPct val="100000"/>
              </a:lnSpc>
              <a:spcBef>
                <a:spcPts val="1135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2345062" y="2738539"/>
            <a:ext cx="477520" cy="473709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44145" rIns="0" bIns="0" rtlCol="0" vert="horz">
            <a:spAutoFit/>
          </a:bodyPr>
          <a:lstStyle/>
          <a:p>
            <a:pPr marL="158750">
              <a:lnSpc>
                <a:spcPct val="100000"/>
              </a:lnSpc>
              <a:spcBef>
                <a:spcPts val="1135"/>
              </a:spcBef>
            </a:pPr>
            <a:r>
              <a:rPr dirty="0" sz="1100" spc="5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3045060" y="2867748"/>
            <a:ext cx="21082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3539983" y="2867748"/>
            <a:ext cx="31559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4152403" y="2867748"/>
            <a:ext cx="21082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465652" y="3423621"/>
            <a:ext cx="117602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18770" algn="l"/>
                <a:tab pos="872490" algn="l"/>
              </a:tabLst>
            </a:pPr>
            <a:r>
              <a:rPr dirty="0" sz="1100" spc="70">
                <a:latin typeface="Calibri"/>
                <a:cs typeface="Calibri"/>
              </a:rPr>
              <a:t>#4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666988" y="1615456"/>
            <a:ext cx="9988550" cy="2114550"/>
            <a:chOff x="666988" y="1615456"/>
            <a:chExt cx="9988550" cy="2114550"/>
          </a:xfrm>
        </p:grpSpPr>
        <p:sp>
          <p:nvSpPr>
            <p:cNvPr id="121" name="object 121" descr=""/>
            <p:cNvSpPr/>
            <p:nvPr/>
          </p:nvSpPr>
          <p:spPr>
            <a:xfrm>
              <a:off x="678753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5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78753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08166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02284" y="2100296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232111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5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232111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5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785861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4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785861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339218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4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339140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4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2892968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4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2893047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446718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4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446797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4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4000154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4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4000076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4029567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4023606" y="2100297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4553904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4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4553825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4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107183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4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5107262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5660933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4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5661011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4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5690346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684542" y="2100297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6214212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4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214291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243625" y="2100375"/>
              <a:ext cx="436880" cy="12065"/>
            </a:xfrm>
            <a:custGeom>
              <a:avLst/>
              <a:gdLst/>
              <a:ahLst/>
              <a:cxnLst/>
              <a:rect l="l" t="t" r="r" b="b"/>
              <a:pathLst>
                <a:path w="436879" h="12064">
                  <a:moveTo>
                    <a:pt x="436254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254" y="11760"/>
                  </a:lnTo>
                  <a:lnTo>
                    <a:pt x="436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237821" y="2100297"/>
              <a:ext cx="448309" cy="12065"/>
            </a:xfrm>
            <a:custGeom>
              <a:avLst/>
              <a:gdLst/>
              <a:ahLst/>
              <a:cxnLst/>
              <a:rect l="l" t="t" r="r" b="b"/>
              <a:pathLst>
                <a:path w="448309" h="12064">
                  <a:moveTo>
                    <a:pt x="447862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862" y="11760"/>
                  </a:lnTo>
                  <a:lnTo>
                    <a:pt x="447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768119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5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768041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5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797532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791571" y="2100297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321398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5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7321476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7351282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345321" y="2100297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7875148" y="16212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5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875069" y="1615456"/>
              <a:ext cx="12065" cy="485140"/>
            </a:xfrm>
            <a:custGeom>
              <a:avLst/>
              <a:gdLst/>
              <a:ahLst/>
              <a:cxnLst/>
              <a:rect l="l" t="t" r="r" b="b"/>
              <a:pathLst>
                <a:path w="12065" h="485139">
                  <a:moveTo>
                    <a:pt x="0" y="484840"/>
                  </a:moveTo>
                  <a:lnTo>
                    <a:pt x="11765" y="484840"/>
                  </a:lnTo>
                  <a:lnTo>
                    <a:pt x="11765" y="0"/>
                  </a:lnTo>
                  <a:lnTo>
                    <a:pt x="0" y="0"/>
                  </a:lnTo>
                  <a:lnTo>
                    <a:pt x="0" y="484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904561" y="210037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783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83" y="11760"/>
                  </a:lnTo>
                  <a:lnTo>
                    <a:pt x="435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7898599" y="2100297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8428897" y="1633018"/>
              <a:ext cx="12065" cy="461009"/>
            </a:xfrm>
            <a:custGeom>
              <a:avLst/>
              <a:gdLst/>
              <a:ahLst/>
              <a:cxnLst/>
              <a:rect l="l" t="t" r="r" b="b"/>
              <a:pathLst>
                <a:path w="12065" h="461010">
                  <a:moveTo>
                    <a:pt x="11765" y="0"/>
                  </a:moveTo>
                  <a:lnTo>
                    <a:pt x="0" y="0"/>
                  </a:lnTo>
                  <a:lnTo>
                    <a:pt x="0" y="461006"/>
                  </a:lnTo>
                  <a:lnTo>
                    <a:pt x="11765" y="46100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8428976" y="1627138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8911742" y="1633018"/>
              <a:ext cx="12065" cy="432434"/>
            </a:xfrm>
            <a:custGeom>
              <a:avLst/>
              <a:gdLst/>
              <a:ahLst/>
              <a:cxnLst/>
              <a:rect l="l" t="t" r="r" b="b"/>
              <a:pathLst>
                <a:path w="12065" h="432435">
                  <a:moveTo>
                    <a:pt x="11765" y="0"/>
                  </a:moveTo>
                  <a:lnTo>
                    <a:pt x="0" y="0"/>
                  </a:lnTo>
                  <a:lnTo>
                    <a:pt x="0" y="432316"/>
                  </a:lnTo>
                  <a:lnTo>
                    <a:pt x="11765" y="42993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8911664" y="1627138"/>
              <a:ext cx="12065" cy="438784"/>
            </a:xfrm>
            <a:custGeom>
              <a:avLst/>
              <a:gdLst/>
              <a:ahLst/>
              <a:cxnLst/>
              <a:rect l="l" t="t" r="r" b="b"/>
              <a:pathLst>
                <a:path w="12065" h="438785">
                  <a:moveTo>
                    <a:pt x="11765" y="0"/>
                  </a:moveTo>
                  <a:lnTo>
                    <a:pt x="0" y="0"/>
                  </a:lnTo>
                  <a:lnTo>
                    <a:pt x="0" y="438212"/>
                  </a:lnTo>
                  <a:lnTo>
                    <a:pt x="11765" y="43583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458311" y="2100375"/>
              <a:ext cx="280670" cy="12065"/>
            </a:xfrm>
            <a:custGeom>
              <a:avLst/>
              <a:gdLst/>
              <a:ahLst/>
              <a:cxnLst/>
              <a:rect l="l" t="t" r="r" b="b"/>
              <a:pathLst>
                <a:path w="280670" h="12064">
                  <a:moveTo>
                    <a:pt x="280079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21898" y="11760"/>
                  </a:lnTo>
                  <a:lnTo>
                    <a:pt x="280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8452507" y="2100297"/>
              <a:ext cx="286385" cy="12065"/>
            </a:xfrm>
            <a:custGeom>
              <a:avLst/>
              <a:gdLst/>
              <a:ahLst/>
              <a:cxnLst/>
              <a:rect l="l" t="t" r="r" b="b"/>
              <a:pathLst>
                <a:path w="286384" h="12064">
                  <a:moveTo>
                    <a:pt x="286271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28090" y="11760"/>
                  </a:lnTo>
                  <a:lnTo>
                    <a:pt x="286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8982334" y="1621258"/>
              <a:ext cx="12065" cy="429895"/>
            </a:xfrm>
            <a:custGeom>
              <a:avLst/>
              <a:gdLst/>
              <a:ahLst/>
              <a:cxnLst/>
              <a:rect l="l" t="t" r="r" b="b"/>
              <a:pathLst>
                <a:path w="12065" h="429894">
                  <a:moveTo>
                    <a:pt x="11765" y="0"/>
                  </a:moveTo>
                  <a:lnTo>
                    <a:pt x="0" y="0"/>
                  </a:lnTo>
                  <a:lnTo>
                    <a:pt x="0" y="429808"/>
                  </a:lnTo>
                  <a:lnTo>
                    <a:pt x="11765" y="42742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8982255" y="1615456"/>
              <a:ext cx="12065" cy="436245"/>
            </a:xfrm>
            <a:custGeom>
              <a:avLst/>
              <a:gdLst/>
              <a:ahLst/>
              <a:cxnLst/>
              <a:rect l="l" t="t" r="r" b="b"/>
              <a:pathLst>
                <a:path w="12065" h="436244">
                  <a:moveTo>
                    <a:pt x="11765" y="0"/>
                  </a:moveTo>
                  <a:lnTo>
                    <a:pt x="0" y="0"/>
                  </a:lnTo>
                  <a:lnTo>
                    <a:pt x="0" y="435625"/>
                  </a:lnTo>
                  <a:lnTo>
                    <a:pt x="11765" y="433247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9465022" y="1633018"/>
              <a:ext cx="12065" cy="320675"/>
            </a:xfrm>
            <a:custGeom>
              <a:avLst/>
              <a:gdLst/>
              <a:ahLst/>
              <a:cxnLst/>
              <a:rect l="l" t="t" r="r" b="b"/>
              <a:pathLst>
                <a:path w="12065" h="320675">
                  <a:moveTo>
                    <a:pt x="11765" y="0"/>
                  </a:moveTo>
                  <a:lnTo>
                    <a:pt x="0" y="0"/>
                  </a:lnTo>
                  <a:lnTo>
                    <a:pt x="0" y="320480"/>
                  </a:lnTo>
                  <a:lnTo>
                    <a:pt x="11765" y="31810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465100" y="1627138"/>
              <a:ext cx="12700" cy="326390"/>
            </a:xfrm>
            <a:custGeom>
              <a:avLst/>
              <a:gdLst/>
              <a:ahLst/>
              <a:cxnLst/>
              <a:rect l="l" t="t" r="r" b="b"/>
              <a:pathLst>
                <a:path w="12700" h="326389">
                  <a:moveTo>
                    <a:pt x="12157" y="0"/>
                  </a:moveTo>
                  <a:lnTo>
                    <a:pt x="0" y="0"/>
                  </a:lnTo>
                  <a:lnTo>
                    <a:pt x="0" y="326344"/>
                  </a:lnTo>
                  <a:lnTo>
                    <a:pt x="12157" y="323887"/>
                  </a:lnTo>
                  <a:lnTo>
                    <a:pt x="12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9536083" y="1633018"/>
              <a:ext cx="12065" cy="306705"/>
            </a:xfrm>
            <a:custGeom>
              <a:avLst/>
              <a:gdLst/>
              <a:ahLst/>
              <a:cxnLst/>
              <a:rect l="l" t="t" r="r" b="b"/>
              <a:pathLst>
                <a:path w="12065" h="306705">
                  <a:moveTo>
                    <a:pt x="11765" y="0"/>
                  </a:moveTo>
                  <a:lnTo>
                    <a:pt x="0" y="0"/>
                  </a:lnTo>
                  <a:lnTo>
                    <a:pt x="0" y="306116"/>
                  </a:lnTo>
                  <a:lnTo>
                    <a:pt x="11765" y="30373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536005" y="1627138"/>
              <a:ext cx="12065" cy="312420"/>
            </a:xfrm>
            <a:custGeom>
              <a:avLst/>
              <a:gdLst/>
              <a:ahLst/>
              <a:cxnLst/>
              <a:rect l="l" t="t" r="r" b="b"/>
              <a:pathLst>
                <a:path w="12065" h="312419">
                  <a:moveTo>
                    <a:pt x="11765" y="0"/>
                  </a:moveTo>
                  <a:lnTo>
                    <a:pt x="0" y="0"/>
                  </a:lnTo>
                  <a:lnTo>
                    <a:pt x="0" y="312012"/>
                  </a:lnTo>
                  <a:lnTo>
                    <a:pt x="11765" y="30963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10018772" y="1633018"/>
              <a:ext cx="12065" cy="208915"/>
            </a:xfrm>
            <a:custGeom>
              <a:avLst/>
              <a:gdLst/>
              <a:ahLst/>
              <a:cxnLst/>
              <a:rect l="l" t="t" r="r" b="b"/>
              <a:pathLst>
                <a:path w="12065" h="208914">
                  <a:moveTo>
                    <a:pt x="11765" y="0"/>
                  </a:moveTo>
                  <a:lnTo>
                    <a:pt x="0" y="0"/>
                  </a:lnTo>
                  <a:lnTo>
                    <a:pt x="0" y="208548"/>
                  </a:lnTo>
                  <a:lnTo>
                    <a:pt x="11765" y="206170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10018693" y="1627138"/>
              <a:ext cx="12065" cy="214629"/>
            </a:xfrm>
            <a:custGeom>
              <a:avLst/>
              <a:gdLst/>
              <a:ahLst/>
              <a:cxnLst/>
              <a:rect l="l" t="t" r="r" b="b"/>
              <a:pathLst>
                <a:path w="12065" h="214630">
                  <a:moveTo>
                    <a:pt x="11765" y="0"/>
                  </a:moveTo>
                  <a:lnTo>
                    <a:pt x="0" y="0"/>
                  </a:lnTo>
                  <a:lnTo>
                    <a:pt x="0" y="214444"/>
                  </a:lnTo>
                  <a:lnTo>
                    <a:pt x="11765" y="2120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10089363" y="1621258"/>
              <a:ext cx="12065" cy="206375"/>
            </a:xfrm>
            <a:custGeom>
              <a:avLst/>
              <a:gdLst/>
              <a:ahLst/>
              <a:cxnLst/>
              <a:rect l="l" t="t" r="r" b="b"/>
              <a:pathLst>
                <a:path w="12065" h="206375">
                  <a:moveTo>
                    <a:pt x="11765" y="0"/>
                  </a:moveTo>
                  <a:lnTo>
                    <a:pt x="0" y="0"/>
                  </a:lnTo>
                  <a:lnTo>
                    <a:pt x="0" y="206040"/>
                  </a:lnTo>
                  <a:lnTo>
                    <a:pt x="11765" y="20366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10089284" y="1615456"/>
              <a:ext cx="12065" cy="212090"/>
            </a:xfrm>
            <a:custGeom>
              <a:avLst/>
              <a:gdLst/>
              <a:ahLst/>
              <a:cxnLst/>
              <a:rect l="l" t="t" r="r" b="b"/>
              <a:pathLst>
                <a:path w="12065" h="212089">
                  <a:moveTo>
                    <a:pt x="11765" y="0"/>
                  </a:moveTo>
                  <a:lnTo>
                    <a:pt x="0" y="0"/>
                  </a:lnTo>
                  <a:lnTo>
                    <a:pt x="0" y="211857"/>
                  </a:lnTo>
                  <a:lnTo>
                    <a:pt x="11765" y="20947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10572521" y="1633018"/>
              <a:ext cx="12065" cy="97155"/>
            </a:xfrm>
            <a:custGeom>
              <a:avLst/>
              <a:gdLst/>
              <a:ahLst/>
              <a:cxnLst/>
              <a:rect l="l" t="t" r="r" b="b"/>
              <a:pathLst>
                <a:path w="12065" h="97155">
                  <a:moveTo>
                    <a:pt x="11765" y="0"/>
                  </a:moveTo>
                  <a:lnTo>
                    <a:pt x="0" y="0"/>
                  </a:lnTo>
                  <a:lnTo>
                    <a:pt x="0" y="96617"/>
                  </a:lnTo>
                  <a:lnTo>
                    <a:pt x="11765" y="9423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10572600" y="1627138"/>
              <a:ext cx="12065" cy="102870"/>
            </a:xfrm>
            <a:custGeom>
              <a:avLst/>
              <a:gdLst/>
              <a:ahLst/>
              <a:cxnLst/>
              <a:rect l="l" t="t" r="r" b="b"/>
              <a:pathLst>
                <a:path w="12065" h="102869">
                  <a:moveTo>
                    <a:pt x="11765" y="0"/>
                  </a:moveTo>
                  <a:lnTo>
                    <a:pt x="0" y="0"/>
                  </a:lnTo>
                  <a:lnTo>
                    <a:pt x="0" y="102481"/>
                  </a:lnTo>
                  <a:lnTo>
                    <a:pt x="11765" y="10010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10643113" y="1621258"/>
              <a:ext cx="12065" cy="94615"/>
            </a:xfrm>
            <a:custGeom>
              <a:avLst/>
              <a:gdLst/>
              <a:ahLst/>
              <a:cxnLst/>
              <a:rect l="l" t="t" r="r" b="b"/>
              <a:pathLst>
                <a:path w="12065" h="94614">
                  <a:moveTo>
                    <a:pt x="11765" y="0"/>
                  </a:moveTo>
                  <a:lnTo>
                    <a:pt x="0" y="0"/>
                  </a:lnTo>
                  <a:lnTo>
                    <a:pt x="0" y="94108"/>
                  </a:lnTo>
                  <a:lnTo>
                    <a:pt x="11765" y="91730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66978" y="1615465"/>
              <a:ext cx="9988550" cy="567690"/>
            </a:xfrm>
            <a:custGeom>
              <a:avLst/>
              <a:gdLst/>
              <a:ahLst/>
              <a:cxnLst/>
              <a:rect l="l" t="t" r="r" b="b"/>
              <a:pathLst>
                <a:path w="9988550" h="567689">
                  <a:moveTo>
                    <a:pt x="35293" y="484911"/>
                  </a:moveTo>
                  <a:lnTo>
                    <a:pt x="0" y="484911"/>
                  </a:lnTo>
                  <a:lnTo>
                    <a:pt x="0" y="567626"/>
                  </a:lnTo>
                  <a:lnTo>
                    <a:pt x="35293" y="567626"/>
                  </a:lnTo>
                  <a:lnTo>
                    <a:pt x="35293" y="484911"/>
                  </a:lnTo>
                  <a:close/>
                </a:path>
                <a:path w="9988550" h="567689">
                  <a:moveTo>
                    <a:pt x="9987966" y="0"/>
                  </a:moveTo>
                  <a:lnTo>
                    <a:pt x="9976206" y="0"/>
                  </a:lnTo>
                  <a:lnTo>
                    <a:pt x="9976206" y="99898"/>
                  </a:lnTo>
                  <a:lnTo>
                    <a:pt x="9987966" y="97510"/>
                  </a:lnTo>
                  <a:lnTo>
                    <a:pt x="99879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708166" y="2171251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702271" y="2100376"/>
              <a:ext cx="5465445" cy="83185"/>
            </a:xfrm>
            <a:custGeom>
              <a:avLst/>
              <a:gdLst/>
              <a:ahLst/>
              <a:cxnLst/>
              <a:rect l="l" t="t" r="r" b="b"/>
              <a:pathLst>
                <a:path w="5465445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5465445" h="83185">
                  <a:moveTo>
                    <a:pt x="5464949" y="0"/>
                  </a:moveTo>
                  <a:lnTo>
                    <a:pt x="5429656" y="0"/>
                  </a:lnTo>
                  <a:lnTo>
                    <a:pt x="5429656" y="82715"/>
                  </a:lnTo>
                  <a:lnTo>
                    <a:pt x="5464949" y="82715"/>
                  </a:lnTo>
                  <a:lnTo>
                    <a:pt x="5464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5690346" y="2171251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684533" y="2100376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4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1036954" h="83185">
                  <a:moveTo>
                    <a:pt x="553288" y="0"/>
                  </a:moveTo>
                  <a:lnTo>
                    <a:pt x="517982" y="0"/>
                  </a:lnTo>
                  <a:lnTo>
                    <a:pt x="517982" y="82715"/>
                  </a:lnTo>
                  <a:lnTo>
                    <a:pt x="553288" y="82715"/>
                  </a:lnTo>
                  <a:lnTo>
                    <a:pt x="553288" y="0"/>
                  </a:lnTo>
                  <a:close/>
                </a:path>
                <a:path w="1036954" h="83185">
                  <a:moveTo>
                    <a:pt x="1036447" y="0"/>
                  </a:moveTo>
                  <a:lnTo>
                    <a:pt x="1001141" y="0"/>
                  </a:lnTo>
                  <a:lnTo>
                    <a:pt x="1001141" y="82715"/>
                  </a:lnTo>
                  <a:lnTo>
                    <a:pt x="1036447" y="82715"/>
                  </a:lnTo>
                  <a:lnTo>
                    <a:pt x="1036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6243625" y="2171251"/>
              <a:ext cx="436880" cy="12065"/>
            </a:xfrm>
            <a:custGeom>
              <a:avLst/>
              <a:gdLst/>
              <a:ahLst/>
              <a:cxnLst/>
              <a:rect l="l" t="t" r="r" b="b"/>
              <a:pathLst>
                <a:path w="436879" h="12064">
                  <a:moveTo>
                    <a:pt x="436254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254" y="11760"/>
                  </a:lnTo>
                  <a:lnTo>
                    <a:pt x="436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237821" y="2100376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4" h="83185">
                  <a:moveTo>
                    <a:pt x="447852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852" y="82715"/>
                  </a:lnTo>
                  <a:lnTo>
                    <a:pt x="447852" y="70954"/>
                  </a:lnTo>
                  <a:close/>
                </a:path>
                <a:path w="1036954" h="83185">
                  <a:moveTo>
                    <a:pt x="553745" y="0"/>
                  </a:moveTo>
                  <a:lnTo>
                    <a:pt x="518452" y="0"/>
                  </a:lnTo>
                  <a:lnTo>
                    <a:pt x="518452" y="82715"/>
                  </a:lnTo>
                  <a:lnTo>
                    <a:pt x="553745" y="82715"/>
                  </a:lnTo>
                  <a:lnTo>
                    <a:pt x="553745" y="0"/>
                  </a:lnTo>
                  <a:close/>
                </a:path>
                <a:path w="1036954" h="83185">
                  <a:moveTo>
                    <a:pt x="1036586" y="0"/>
                  </a:moveTo>
                  <a:lnTo>
                    <a:pt x="1001293" y="0"/>
                  </a:lnTo>
                  <a:lnTo>
                    <a:pt x="1001293" y="82715"/>
                  </a:lnTo>
                  <a:lnTo>
                    <a:pt x="1036586" y="82715"/>
                  </a:lnTo>
                  <a:lnTo>
                    <a:pt x="1036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6797532" y="2171251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6791566" y="2100376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4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1036954" h="83185">
                  <a:moveTo>
                    <a:pt x="553821" y="0"/>
                  </a:moveTo>
                  <a:lnTo>
                    <a:pt x="518134" y="0"/>
                  </a:lnTo>
                  <a:lnTo>
                    <a:pt x="518134" y="82715"/>
                  </a:lnTo>
                  <a:lnTo>
                    <a:pt x="553821" y="82715"/>
                  </a:lnTo>
                  <a:lnTo>
                    <a:pt x="553821" y="0"/>
                  </a:lnTo>
                  <a:close/>
                </a:path>
                <a:path w="1036954" h="83185">
                  <a:moveTo>
                    <a:pt x="1036434" y="0"/>
                  </a:moveTo>
                  <a:lnTo>
                    <a:pt x="1001141" y="0"/>
                  </a:lnTo>
                  <a:lnTo>
                    <a:pt x="1001141" y="82715"/>
                  </a:lnTo>
                  <a:lnTo>
                    <a:pt x="1036434" y="82715"/>
                  </a:lnTo>
                  <a:lnTo>
                    <a:pt x="1036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7351282" y="2171251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5" h="12064">
                  <a:moveTo>
                    <a:pt x="435626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626" y="11760"/>
                  </a:lnTo>
                  <a:lnTo>
                    <a:pt x="43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7345311" y="2100376"/>
              <a:ext cx="1036319" cy="83185"/>
            </a:xfrm>
            <a:custGeom>
              <a:avLst/>
              <a:gdLst/>
              <a:ahLst/>
              <a:cxnLst/>
              <a:rect l="l" t="t" r="r" b="b"/>
              <a:pathLst>
                <a:path w="1036320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1036320" h="83185">
                  <a:moveTo>
                    <a:pt x="553288" y="0"/>
                  </a:moveTo>
                  <a:lnTo>
                    <a:pt x="517982" y="0"/>
                  </a:lnTo>
                  <a:lnTo>
                    <a:pt x="517982" y="82715"/>
                  </a:lnTo>
                  <a:lnTo>
                    <a:pt x="553288" y="82715"/>
                  </a:lnTo>
                  <a:lnTo>
                    <a:pt x="553288" y="0"/>
                  </a:lnTo>
                  <a:close/>
                </a:path>
                <a:path w="1036320" h="83185">
                  <a:moveTo>
                    <a:pt x="1036129" y="0"/>
                  </a:moveTo>
                  <a:lnTo>
                    <a:pt x="1000836" y="0"/>
                  </a:lnTo>
                  <a:lnTo>
                    <a:pt x="1000836" y="79286"/>
                  </a:lnTo>
                  <a:lnTo>
                    <a:pt x="1036129" y="72161"/>
                  </a:lnTo>
                  <a:lnTo>
                    <a:pt x="1036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7904556" y="2170772"/>
              <a:ext cx="436245" cy="12700"/>
            </a:xfrm>
            <a:custGeom>
              <a:avLst/>
              <a:gdLst/>
              <a:ahLst/>
              <a:cxnLst/>
              <a:rect l="l" t="t" r="r" b="b"/>
              <a:pathLst>
                <a:path w="436245" h="12700">
                  <a:moveTo>
                    <a:pt x="435787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2687"/>
                  </a:lnTo>
                  <a:lnTo>
                    <a:pt x="429069" y="12687"/>
                  </a:lnTo>
                  <a:lnTo>
                    <a:pt x="429069" y="10160"/>
                  </a:lnTo>
                  <a:lnTo>
                    <a:pt x="435787" y="10160"/>
                  </a:lnTo>
                  <a:lnTo>
                    <a:pt x="435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7898599" y="2100376"/>
              <a:ext cx="554355" cy="83185"/>
            </a:xfrm>
            <a:custGeom>
              <a:avLst/>
              <a:gdLst/>
              <a:ahLst/>
              <a:cxnLst/>
              <a:rect l="l" t="t" r="r" b="b"/>
              <a:pathLst>
                <a:path w="554354" h="83185">
                  <a:moveTo>
                    <a:pt x="447459" y="70396"/>
                  </a:moveTo>
                  <a:lnTo>
                    <a:pt x="0" y="70396"/>
                  </a:lnTo>
                  <a:lnTo>
                    <a:pt x="0" y="79286"/>
                  </a:lnTo>
                  <a:lnTo>
                    <a:pt x="0" y="83083"/>
                  </a:lnTo>
                  <a:lnTo>
                    <a:pt x="438175" y="83083"/>
                  </a:lnTo>
                  <a:lnTo>
                    <a:pt x="438175" y="79286"/>
                  </a:lnTo>
                  <a:lnTo>
                    <a:pt x="447459" y="79286"/>
                  </a:lnTo>
                  <a:lnTo>
                    <a:pt x="447459" y="70396"/>
                  </a:lnTo>
                  <a:close/>
                </a:path>
                <a:path w="554354" h="83185">
                  <a:moveTo>
                    <a:pt x="553897" y="0"/>
                  </a:moveTo>
                  <a:lnTo>
                    <a:pt x="518604" y="0"/>
                  </a:lnTo>
                  <a:lnTo>
                    <a:pt x="518604" y="64922"/>
                  </a:lnTo>
                  <a:lnTo>
                    <a:pt x="553897" y="57797"/>
                  </a:lnTo>
                  <a:lnTo>
                    <a:pt x="553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678753" y="2188891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5" h="461644">
                  <a:moveTo>
                    <a:pt x="11765" y="0"/>
                  </a:moveTo>
                  <a:lnTo>
                    <a:pt x="0" y="0"/>
                  </a:lnTo>
                  <a:lnTo>
                    <a:pt x="0" y="461053"/>
                  </a:lnTo>
                  <a:lnTo>
                    <a:pt x="11765" y="46105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678753" y="2183058"/>
              <a:ext cx="12065" cy="473075"/>
            </a:xfrm>
            <a:custGeom>
              <a:avLst/>
              <a:gdLst/>
              <a:ahLst/>
              <a:cxnLst/>
              <a:rect l="l" t="t" r="r" b="b"/>
              <a:pathLst>
                <a:path w="12065" h="473075">
                  <a:moveTo>
                    <a:pt x="11765" y="0"/>
                  </a:moveTo>
                  <a:lnTo>
                    <a:pt x="0" y="0"/>
                  </a:lnTo>
                  <a:lnTo>
                    <a:pt x="0" y="472766"/>
                  </a:lnTo>
                  <a:lnTo>
                    <a:pt x="11765" y="4727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708166" y="2655825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702284" y="2655825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6143621" y="2188891"/>
              <a:ext cx="12065" cy="436245"/>
            </a:xfrm>
            <a:custGeom>
              <a:avLst/>
              <a:gdLst/>
              <a:ahLst/>
              <a:cxnLst/>
              <a:rect l="l" t="t" r="r" b="b"/>
              <a:pathLst>
                <a:path w="12064" h="436244">
                  <a:moveTo>
                    <a:pt x="11765" y="0"/>
                  </a:moveTo>
                  <a:lnTo>
                    <a:pt x="0" y="0"/>
                  </a:lnTo>
                  <a:lnTo>
                    <a:pt x="0" y="435974"/>
                  </a:lnTo>
                  <a:lnTo>
                    <a:pt x="11765" y="433595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6143699" y="2183058"/>
              <a:ext cx="12065" cy="441959"/>
            </a:xfrm>
            <a:custGeom>
              <a:avLst/>
              <a:gdLst/>
              <a:ahLst/>
              <a:cxnLst/>
              <a:rect l="l" t="t" r="r" b="b"/>
              <a:pathLst>
                <a:path w="12064" h="441960">
                  <a:moveTo>
                    <a:pt x="11765" y="0"/>
                  </a:moveTo>
                  <a:lnTo>
                    <a:pt x="0" y="0"/>
                  </a:lnTo>
                  <a:lnTo>
                    <a:pt x="0" y="441791"/>
                  </a:lnTo>
                  <a:lnTo>
                    <a:pt x="11765" y="43941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5690346" y="2655825"/>
              <a:ext cx="300355" cy="12065"/>
            </a:xfrm>
            <a:custGeom>
              <a:avLst/>
              <a:gdLst/>
              <a:ahLst/>
              <a:cxnLst/>
              <a:rect l="l" t="t" r="r" b="b"/>
              <a:pathLst>
                <a:path w="300354" h="12064">
                  <a:moveTo>
                    <a:pt x="300111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41930" y="11760"/>
                  </a:lnTo>
                  <a:lnTo>
                    <a:pt x="300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5684542" y="2655825"/>
              <a:ext cx="306070" cy="12065"/>
            </a:xfrm>
            <a:custGeom>
              <a:avLst/>
              <a:gdLst/>
              <a:ahLst/>
              <a:cxnLst/>
              <a:rect l="l" t="t" r="r" b="b"/>
              <a:pathLst>
                <a:path w="306070" h="12064">
                  <a:moveTo>
                    <a:pt x="30591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47734" y="11760"/>
                  </a:lnTo>
                  <a:lnTo>
                    <a:pt x="305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6214212" y="2188891"/>
              <a:ext cx="12065" cy="422275"/>
            </a:xfrm>
            <a:custGeom>
              <a:avLst/>
              <a:gdLst/>
              <a:ahLst/>
              <a:cxnLst/>
              <a:rect l="l" t="t" r="r" b="b"/>
              <a:pathLst>
                <a:path w="12064" h="422275">
                  <a:moveTo>
                    <a:pt x="11765" y="0"/>
                  </a:moveTo>
                  <a:lnTo>
                    <a:pt x="0" y="0"/>
                  </a:lnTo>
                  <a:lnTo>
                    <a:pt x="0" y="421705"/>
                  </a:lnTo>
                  <a:lnTo>
                    <a:pt x="11765" y="41932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6214291" y="2183058"/>
              <a:ext cx="12065" cy="427990"/>
            </a:xfrm>
            <a:custGeom>
              <a:avLst/>
              <a:gdLst/>
              <a:ahLst/>
              <a:cxnLst/>
              <a:rect l="l" t="t" r="r" b="b"/>
              <a:pathLst>
                <a:path w="12064" h="427989">
                  <a:moveTo>
                    <a:pt x="11765" y="0"/>
                  </a:moveTo>
                  <a:lnTo>
                    <a:pt x="0" y="0"/>
                  </a:lnTo>
                  <a:lnTo>
                    <a:pt x="0" y="427522"/>
                  </a:lnTo>
                  <a:lnTo>
                    <a:pt x="11765" y="42514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697527" y="2188891"/>
              <a:ext cx="12065" cy="324485"/>
            </a:xfrm>
            <a:custGeom>
              <a:avLst/>
              <a:gdLst/>
              <a:ahLst/>
              <a:cxnLst/>
              <a:rect l="l" t="t" r="r" b="b"/>
              <a:pathLst>
                <a:path w="12065" h="324485">
                  <a:moveTo>
                    <a:pt x="11765" y="0"/>
                  </a:moveTo>
                  <a:lnTo>
                    <a:pt x="0" y="0"/>
                  </a:lnTo>
                  <a:lnTo>
                    <a:pt x="0" y="324010"/>
                  </a:lnTo>
                  <a:lnTo>
                    <a:pt x="11765" y="32163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6697449" y="2183058"/>
              <a:ext cx="12065" cy="330200"/>
            </a:xfrm>
            <a:custGeom>
              <a:avLst/>
              <a:gdLst/>
              <a:ahLst/>
              <a:cxnLst/>
              <a:rect l="l" t="t" r="r" b="b"/>
              <a:pathLst>
                <a:path w="12065" h="330200">
                  <a:moveTo>
                    <a:pt x="11765" y="0"/>
                  </a:moveTo>
                  <a:lnTo>
                    <a:pt x="0" y="0"/>
                  </a:lnTo>
                  <a:lnTo>
                    <a:pt x="0" y="329859"/>
                  </a:lnTo>
                  <a:lnTo>
                    <a:pt x="11765" y="327481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6768119" y="2188891"/>
              <a:ext cx="12065" cy="309880"/>
            </a:xfrm>
            <a:custGeom>
              <a:avLst/>
              <a:gdLst/>
              <a:ahLst/>
              <a:cxnLst/>
              <a:rect l="l" t="t" r="r" b="b"/>
              <a:pathLst>
                <a:path w="12065" h="309880">
                  <a:moveTo>
                    <a:pt x="11765" y="0"/>
                  </a:moveTo>
                  <a:lnTo>
                    <a:pt x="0" y="0"/>
                  </a:lnTo>
                  <a:lnTo>
                    <a:pt x="0" y="309741"/>
                  </a:lnTo>
                  <a:lnTo>
                    <a:pt x="11765" y="30736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6768041" y="2183058"/>
              <a:ext cx="12065" cy="315595"/>
            </a:xfrm>
            <a:custGeom>
              <a:avLst/>
              <a:gdLst/>
              <a:ahLst/>
              <a:cxnLst/>
              <a:rect l="l" t="t" r="r" b="b"/>
              <a:pathLst>
                <a:path w="12065" h="315594">
                  <a:moveTo>
                    <a:pt x="11765" y="0"/>
                  </a:moveTo>
                  <a:lnTo>
                    <a:pt x="0" y="0"/>
                  </a:lnTo>
                  <a:lnTo>
                    <a:pt x="0" y="315590"/>
                  </a:lnTo>
                  <a:lnTo>
                    <a:pt x="11765" y="31321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7250806" y="2188891"/>
              <a:ext cx="12065" cy="212725"/>
            </a:xfrm>
            <a:custGeom>
              <a:avLst/>
              <a:gdLst/>
              <a:ahLst/>
              <a:cxnLst/>
              <a:rect l="l" t="t" r="r" b="b"/>
              <a:pathLst>
                <a:path w="12065" h="212725">
                  <a:moveTo>
                    <a:pt x="11765" y="0"/>
                  </a:moveTo>
                  <a:lnTo>
                    <a:pt x="0" y="0"/>
                  </a:lnTo>
                  <a:lnTo>
                    <a:pt x="0" y="212174"/>
                  </a:lnTo>
                  <a:lnTo>
                    <a:pt x="11765" y="20979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7250885" y="2183058"/>
              <a:ext cx="12065" cy="218440"/>
            </a:xfrm>
            <a:custGeom>
              <a:avLst/>
              <a:gdLst/>
              <a:ahLst/>
              <a:cxnLst/>
              <a:rect l="l" t="t" r="r" b="b"/>
              <a:pathLst>
                <a:path w="12065" h="218439">
                  <a:moveTo>
                    <a:pt x="11765" y="0"/>
                  </a:moveTo>
                  <a:lnTo>
                    <a:pt x="0" y="0"/>
                  </a:lnTo>
                  <a:lnTo>
                    <a:pt x="0" y="217991"/>
                  </a:lnTo>
                  <a:lnTo>
                    <a:pt x="11765" y="21561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7321398" y="2188891"/>
              <a:ext cx="12065" cy="198120"/>
            </a:xfrm>
            <a:custGeom>
              <a:avLst/>
              <a:gdLst/>
              <a:ahLst/>
              <a:cxnLst/>
              <a:rect l="l" t="t" r="r" b="b"/>
              <a:pathLst>
                <a:path w="12065" h="198119">
                  <a:moveTo>
                    <a:pt x="11765" y="0"/>
                  </a:moveTo>
                  <a:lnTo>
                    <a:pt x="0" y="0"/>
                  </a:lnTo>
                  <a:lnTo>
                    <a:pt x="0" y="197905"/>
                  </a:lnTo>
                  <a:lnTo>
                    <a:pt x="11765" y="195527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7321476" y="2183058"/>
              <a:ext cx="12065" cy="203835"/>
            </a:xfrm>
            <a:custGeom>
              <a:avLst/>
              <a:gdLst/>
              <a:ahLst/>
              <a:cxnLst/>
              <a:rect l="l" t="t" r="r" b="b"/>
              <a:pathLst>
                <a:path w="12065" h="203835">
                  <a:moveTo>
                    <a:pt x="11765" y="0"/>
                  </a:moveTo>
                  <a:lnTo>
                    <a:pt x="0" y="0"/>
                  </a:lnTo>
                  <a:lnTo>
                    <a:pt x="0" y="203722"/>
                  </a:lnTo>
                  <a:lnTo>
                    <a:pt x="11765" y="20134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7804556" y="2188891"/>
              <a:ext cx="12065" cy="100330"/>
            </a:xfrm>
            <a:custGeom>
              <a:avLst/>
              <a:gdLst/>
              <a:ahLst/>
              <a:cxnLst/>
              <a:rect l="l" t="t" r="r" b="b"/>
              <a:pathLst>
                <a:path w="12065" h="100330">
                  <a:moveTo>
                    <a:pt x="11765" y="0"/>
                  </a:moveTo>
                  <a:lnTo>
                    <a:pt x="0" y="0"/>
                  </a:lnTo>
                  <a:lnTo>
                    <a:pt x="0" y="100242"/>
                  </a:lnTo>
                  <a:lnTo>
                    <a:pt x="11765" y="9786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7804478" y="2183058"/>
              <a:ext cx="12065" cy="106680"/>
            </a:xfrm>
            <a:custGeom>
              <a:avLst/>
              <a:gdLst/>
              <a:ahLst/>
              <a:cxnLst/>
              <a:rect l="l" t="t" r="r" b="b"/>
              <a:pathLst>
                <a:path w="12065" h="106680">
                  <a:moveTo>
                    <a:pt x="11765" y="0"/>
                  </a:moveTo>
                  <a:lnTo>
                    <a:pt x="0" y="0"/>
                  </a:lnTo>
                  <a:lnTo>
                    <a:pt x="0" y="106091"/>
                  </a:lnTo>
                  <a:lnTo>
                    <a:pt x="11765" y="10371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7875148" y="2188891"/>
              <a:ext cx="12065" cy="86360"/>
            </a:xfrm>
            <a:custGeom>
              <a:avLst/>
              <a:gdLst/>
              <a:ahLst/>
              <a:cxnLst/>
              <a:rect l="l" t="t" r="r" b="b"/>
              <a:pathLst>
                <a:path w="12065" h="86360">
                  <a:moveTo>
                    <a:pt x="11765" y="0"/>
                  </a:moveTo>
                  <a:lnTo>
                    <a:pt x="0" y="0"/>
                  </a:lnTo>
                  <a:lnTo>
                    <a:pt x="0" y="85974"/>
                  </a:lnTo>
                  <a:lnTo>
                    <a:pt x="11765" y="83595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666978" y="2183066"/>
              <a:ext cx="7219950" cy="555625"/>
            </a:xfrm>
            <a:custGeom>
              <a:avLst/>
              <a:gdLst/>
              <a:ahLst/>
              <a:cxnLst/>
              <a:rect l="l" t="t" r="r" b="b"/>
              <a:pathLst>
                <a:path w="7219950" h="555625">
                  <a:moveTo>
                    <a:pt x="35293" y="472770"/>
                  </a:moveTo>
                  <a:lnTo>
                    <a:pt x="0" y="472770"/>
                  </a:lnTo>
                  <a:lnTo>
                    <a:pt x="0" y="555485"/>
                  </a:lnTo>
                  <a:lnTo>
                    <a:pt x="35293" y="555485"/>
                  </a:lnTo>
                  <a:lnTo>
                    <a:pt x="35293" y="472770"/>
                  </a:lnTo>
                  <a:close/>
                </a:path>
                <a:path w="7219950" h="555625">
                  <a:moveTo>
                    <a:pt x="7219848" y="0"/>
                  </a:moveTo>
                  <a:lnTo>
                    <a:pt x="7208088" y="0"/>
                  </a:lnTo>
                  <a:lnTo>
                    <a:pt x="7208088" y="91821"/>
                  </a:lnTo>
                  <a:lnTo>
                    <a:pt x="7219848" y="89446"/>
                  </a:lnTo>
                  <a:lnTo>
                    <a:pt x="721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708166" y="2726779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702284" y="2726779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678753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5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678753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1161520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5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1161520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708166" y="3211698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702284" y="3211698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1232111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5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1232111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5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1715269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1715269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1261524" y="3211698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6097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097" y="11760"/>
                  </a:lnTo>
                  <a:lnTo>
                    <a:pt x="436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1255641" y="3211698"/>
              <a:ext cx="448309" cy="12065"/>
            </a:xfrm>
            <a:custGeom>
              <a:avLst/>
              <a:gdLst/>
              <a:ahLst/>
              <a:cxnLst/>
              <a:rect l="l" t="t" r="r" b="b"/>
              <a:pathLst>
                <a:path w="448310" h="12064">
                  <a:moveTo>
                    <a:pt x="447862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862" y="11760"/>
                  </a:lnTo>
                  <a:lnTo>
                    <a:pt x="447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1785861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1785861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2268627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2268549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1815274" y="3211698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1809391" y="3211698"/>
              <a:ext cx="447675" cy="12065"/>
            </a:xfrm>
            <a:custGeom>
              <a:avLst/>
              <a:gdLst/>
              <a:ahLst/>
              <a:cxnLst/>
              <a:rect l="l" t="t" r="r" b="b"/>
              <a:pathLst>
                <a:path w="447675" h="12064">
                  <a:moveTo>
                    <a:pt x="447470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470" y="11760"/>
                  </a:lnTo>
                  <a:lnTo>
                    <a:pt x="447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2339218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2339140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2822377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2822455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2368632" y="3211698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6097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097" y="11760"/>
                  </a:lnTo>
                  <a:lnTo>
                    <a:pt x="436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2362670" y="3211698"/>
              <a:ext cx="448309" cy="12065"/>
            </a:xfrm>
            <a:custGeom>
              <a:avLst/>
              <a:gdLst/>
              <a:ahLst/>
              <a:cxnLst/>
              <a:rect l="l" t="t" r="r" b="b"/>
              <a:pathLst>
                <a:path w="448310" h="12064">
                  <a:moveTo>
                    <a:pt x="447862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47862" y="11760"/>
                  </a:lnTo>
                  <a:lnTo>
                    <a:pt x="447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2892968" y="2744419"/>
              <a:ext cx="12065" cy="461645"/>
            </a:xfrm>
            <a:custGeom>
              <a:avLst/>
              <a:gdLst/>
              <a:ahLst/>
              <a:cxnLst/>
              <a:rect l="l" t="t" r="r" b="b"/>
              <a:pathLst>
                <a:path w="12064" h="461644">
                  <a:moveTo>
                    <a:pt x="11765" y="0"/>
                  </a:moveTo>
                  <a:lnTo>
                    <a:pt x="0" y="0"/>
                  </a:lnTo>
                  <a:lnTo>
                    <a:pt x="0" y="461398"/>
                  </a:lnTo>
                  <a:lnTo>
                    <a:pt x="11765" y="46139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2893047" y="2738539"/>
              <a:ext cx="12065" cy="473709"/>
            </a:xfrm>
            <a:custGeom>
              <a:avLst/>
              <a:gdLst/>
              <a:ahLst/>
              <a:cxnLst/>
              <a:rect l="l" t="t" r="r" b="b"/>
              <a:pathLst>
                <a:path w="12064" h="473710">
                  <a:moveTo>
                    <a:pt x="11765" y="0"/>
                  </a:moveTo>
                  <a:lnTo>
                    <a:pt x="0" y="0"/>
                  </a:lnTo>
                  <a:lnTo>
                    <a:pt x="0" y="473158"/>
                  </a:lnTo>
                  <a:lnTo>
                    <a:pt x="11765" y="4731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3375813" y="2744419"/>
              <a:ext cx="12065" cy="440055"/>
            </a:xfrm>
            <a:custGeom>
              <a:avLst/>
              <a:gdLst/>
              <a:ahLst/>
              <a:cxnLst/>
              <a:rect l="l" t="t" r="r" b="b"/>
              <a:pathLst>
                <a:path w="12064" h="440055">
                  <a:moveTo>
                    <a:pt x="11765" y="0"/>
                  </a:moveTo>
                  <a:lnTo>
                    <a:pt x="0" y="0"/>
                  </a:lnTo>
                  <a:lnTo>
                    <a:pt x="0" y="439913"/>
                  </a:lnTo>
                  <a:lnTo>
                    <a:pt x="11765" y="43753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3375735" y="2738539"/>
              <a:ext cx="12065" cy="446405"/>
            </a:xfrm>
            <a:custGeom>
              <a:avLst/>
              <a:gdLst/>
              <a:ahLst/>
              <a:cxnLst/>
              <a:rect l="l" t="t" r="r" b="b"/>
              <a:pathLst>
                <a:path w="12064" h="446405">
                  <a:moveTo>
                    <a:pt x="11765" y="0"/>
                  </a:moveTo>
                  <a:lnTo>
                    <a:pt x="0" y="0"/>
                  </a:lnTo>
                  <a:lnTo>
                    <a:pt x="0" y="445809"/>
                  </a:lnTo>
                  <a:lnTo>
                    <a:pt x="11765" y="443430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2922381" y="3211698"/>
              <a:ext cx="318135" cy="12065"/>
            </a:xfrm>
            <a:custGeom>
              <a:avLst/>
              <a:gdLst/>
              <a:ahLst/>
              <a:cxnLst/>
              <a:rect l="l" t="t" r="r" b="b"/>
              <a:pathLst>
                <a:path w="318135" h="12064">
                  <a:moveTo>
                    <a:pt x="318049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59868" y="11760"/>
                  </a:lnTo>
                  <a:lnTo>
                    <a:pt x="318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2916577" y="3211698"/>
              <a:ext cx="323850" cy="12065"/>
            </a:xfrm>
            <a:custGeom>
              <a:avLst/>
              <a:gdLst/>
              <a:ahLst/>
              <a:cxnLst/>
              <a:rect l="l" t="t" r="r" b="b"/>
              <a:pathLst>
                <a:path w="323850" h="12064">
                  <a:moveTo>
                    <a:pt x="323853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265672" y="11760"/>
                  </a:lnTo>
                  <a:lnTo>
                    <a:pt x="3238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3446718" y="2744419"/>
              <a:ext cx="12065" cy="426084"/>
            </a:xfrm>
            <a:custGeom>
              <a:avLst/>
              <a:gdLst/>
              <a:ahLst/>
              <a:cxnLst/>
              <a:rect l="l" t="t" r="r" b="b"/>
              <a:pathLst>
                <a:path w="12064" h="426085">
                  <a:moveTo>
                    <a:pt x="11765" y="0"/>
                  </a:moveTo>
                  <a:lnTo>
                    <a:pt x="0" y="0"/>
                  </a:lnTo>
                  <a:lnTo>
                    <a:pt x="0" y="425580"/>
                  </a:lnTo>
                  <a:lnTo>
                    <a:pt x="11765" y="42320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446797" y="2738539"/>
              <a:ext cx="12065" cy="431800"/>
            </a:xfrm>
            <a:custGeom>
              <a:avLst/>
              <a:gdLst/>
              <a:ahLst/>
              <a:cxnLst/>
              <a:rect l="l" t="t" r="r" b="b"/>
              <a:pathLst>
                <a:path w="12064" h="431800">
                  <a:moveTo>
                    <a:pt x="11765" y="0"/>
                  </a:moveTo>
                  <a:lnTo>
                    <a:pt x="0" y="0"/>
                  </a:lnTo>
                  <a:lnTo>
                    <a:pt x="0" y="431445"/>
                  </a:lnTo>
                  <a:lnTo>
                    <a:pt x="11765" y="4290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3929563" y="2744419"/>
              <a:ext cx="12065" cy="328295"/>
            </a:xfrm>
            <a:custGeom>
              <a:avLst/>
              <a:gdLst/>
              <a:ahLst/>
              <a:cxnLst/>
              <a:rect l="l" t="t" r="r" b="b"/>
              <a:pathLst>
                <a:path w="12064" h="328294">
                  <a:moveTo>
                    <a:pt x="11765" y="0"/>
                  </a:moveTo>
                  <a:lnTo>
                    <a:pt x="0" y="0"/>
                  </a:lnTo>
                  <a:lnTo>
                    <a:pt x="0" y="327981"/>
                  </a:lnTo>
                  <a:lnTo>
                    <a:pt x="11765" y="32560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3929484" y="2738539"/>
              <a:ext cx="12065" cy="334010"/>
            </a:xfrm>
            <a:custGeom>
              <a:avLst/>
              <a:gdLst/>
              <a:ahLst/>
              <a:cxnLst/>
              <a:rect l="l" t="t" r="r" b="b"/>
              <a:pathLst>
                <a:path w="12064" h="334010">
                  <a:moveTo>
                    <a:pt x="11765" y="0"/>
                  </a:moveTo>
                  <a:lnTo>
                    <a:pt x="0" y="0"/>
                  </a:lnTo>
                  <a:lnTo>
                    <a:pt x="0" y="333877"/>
                  </a:lnTo>
                  <a:lnTo>
                    <a:pt x="11765" y="33149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4000154" y="2744419"/>
              <a:ext cx="12065" cy="314325"/>
            </a:xfrm>
            <a:custGeom>
              <a:avLst/>
              <a:gdLst/>
              <a:ahLst/>
              <a:cxnLst/>
              <a:rect l="l" t="t" r="r" b="b"/>
              <a:pathLst>
                <a:path w="12064" h="314325">
                  <a:moveTo>
                    <a:pt x="11765" y="0"/>
                  </a:moveTo>
                  <a:lnTo>
                    <a:pt x="0" y="0"/>
                  </a:lnTo>
                  <a:lnTo>
                    <a:pt x="0" y="313712"/>
                  </a:lnTo>
                  <a:lnTo>
                    <a:pt x="11765" y="31133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4000076" y="2738539"/>
              <a:ext cx="12065" cy="320040"/>
            </a:xfrm>
            <a:custGeom>
              <a:avLst/>
              <a:gdLst/>
              <a:ahLst/>
              <a:cxnLst/>
              <a:rect l="l" t="t" r="r" b="b"/>
              <a:pathLst>
                <a:path w="12064" h="320039">
                  <a:moveTo>
                    <a:pt x="11765" y="0"/>
                  </a:moveTo>
                  <a:lnTo>
                    <a:pt x="0" y="0"/>
                  </a:lnTo>
                  <a:lnTo>
                    <a:pt x="0" y="319608"/>
                  </a:lnTo>
                  <a:lnTo>
                    <a:pt x="11765" y="317230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4482842" y="2744419"/>
              <a:ext cx="12065" cy="216535"/>
            </a:xfrm>
            <a:custGeom>
              <a:avLst/>
              <a:gdLst/>
              <a:ahLst/>
              <a:cxnLst/>
              <a:rect l="l" t="t" r="r" b="b"/>
              <a:pathLst>
                <a:path w="12064" h="216535">
                  <a:moveTo>
                    <a:pt x="11765" y="0"/>
                  </a:moveTo>
                  <a:lnTo>
                    <a:pt x="0" y="0"/>
                  </a:lnTo>
                  <a:lnTo>
                    <a:pt x="0" y="216145"/>
                  </a:lnTo>
                  <a:lnTo>
                    <a:pt x="11765" y="213767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4482764" y="2738539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765" y="0"/>
                  </a:moveTo>
                  <a:lnTo>
                    <a:pt x="0" y="0"/>
                  </a:lnTo>
                  <a:lnTo>
                    <a:pt x="0" y="222041"/>
                  </a:lnTo>
                  <a:lnTo>
                    <a:pt x="11765" y="21966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4553904" y="2744419"/>
              <a:ext cx="12065" cy="201930"/>
            </a:xfrm>
            <a:custGeom>
              <a:avLst/>
              <a:gdLst/>
              <a:ahLst/>
              <a:cxnLst/>
              <a:rect l="l" t="t" r="r" b="b"/>
              <a:pathLst>
                <a:path w="12064" h="201930">
                  <a:moveTo>
                    <a:pt x="11765" y="0"/>
                  </a:moveTo>
                  <a:lnTo>
                    <a:pt x="0" y="0"/>
                  </a:lnTo>
                  <a:lnTo>
                    <a:pt x="0" y="201781"/>
                  </a:lnTo>
                  <a:lnTo>
                    <a:pt x="11765" y="19940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4553826" y="2738539"/>
              <a:ext cx="12065" cy="208279"/>
            </a:xfrm>
            <a:custGeom>
              <a:avLst/>
              <a:gdLst/>
              <a:ahLst/>
              <a:cxnLst/>
              <a:rect l="l" t="t" r="r" b="b"/>
              <a:pathLst>
                <a:path w="12064" h="208280">
                  <a:moveTo>
                    <a:pt x="11765" y="0"/>
                  </a:moveTo>
                  <a:lnTo>
                    <a:pt x="0" y="0"/>
                  </a:lnTo>
                  <a:lnTo>
                    <a:pt x="0" y="207677"/>
                  </a:lnTo>
                  <a:lnTo>
                    <a:pt x="11765" y="20529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5036592" y="2744419"/>
              <a:ext cx="12065" cy="104775"/>
            </a:xfrm>
            <a:custGeom>
              <a:avLst/>
              <a:gdLst/>
              <a:ahLst/>
              <a:cxnLst/>
              <a:rect l="l" t="t" r="r" b="b"/>
              <a:pathLst>
                <a:path w="12064" h="104775">
                  <a:moveTo>
                    <a:pt x="11765" y="0"/>
                  </a:moveTo>
                  <a:lnTo>
                    <a:pt x="0" y="0"/>
                  </a:lnTo>
                  <a:lnTo>
                    <a:pt x="0" y="104213"/>
                  </a:lnTo>
                  <a:lnTo>
                    <a:pt x="11765" y="101835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5036670" y="2738539"/>
              <a:ext cx="12065" cy="110489"/>
            </a:xfrm>
            <a:custGeom>
              <a:avLst/>
              <a:gdLst/>
              <a:ahLst/>
              <a:cxnLst/>
              <a:rect l="l" t="t" r="r" b="b"/>
              <a:pathLst>
                <a:path w="12064" h="110489">
                  <a:moveTo>
                    <a:pt x="11765" y="0"/>
                  </a:moveTo>
                  <a:lnTo>
                    <a:pt x="0" y="0"/>
                  </a:lnTo>
                  <a:lnTo>
                    <a:pt x="0" y="110078"/>
                  </a:lnTo>
                  <a:lnTo>
                    <a:pt x="11765" y="10769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5107183" y="2744419"/>
              <a:ext cx="12065" cy="90170"/>
            </a:xfrm>
            <a:custGeom>
              <a:avLst/>
              <a:gdLst/>
              <a:ahLst/>
              <a:cxnLst/>
              <a:rect l="l" t="t" r="r" b="b"/>
              <a:pathLst>
                <a:path w="12064" h="90169">
                  <a:moveTo>
                    <a:pt x="11765" y="0"/>
                  </a:moveTo>
                  <a:lnTo>
                    <a:pt x="0" y="0"/>
                  </a:lnTo>
                  <a:lnTo>
                    <a:pt x="0" y="89944"/>
                  </a:lnTo>
                  <a:lnTo>
                    <a:pt x="11765" y="8756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666978" y="2738551"/>
              <a:ext cx="4452620" cy="556260"/>
            </a:xfrm>
            <a:custGeom>
              <a:avLst/>
              <a:gdLst/>
              <a:ahLst/>
              <a:cxnLst/>
              <a:rect l="l" t="t" r="r" b="b"/>
              <a:pathLst>
                <a:path w="4452620" h="556260">
                  <a:moveTo>
                    <a:pt x="35293" y="473151"/>
                  </a:moveTo>
                  <a:lnTo>
                    <a:pt x="0" y="473151"/>
                  </a:lnTo>
                  <a:lnTo>
                    <a:pt x="0" y="555866"/>
                  </a:lnTo>
                  <a:lnTo>
                    <a:pt x="35293" y="555866"/>
                  </a:lnTo>
                  <a:lnTo>
                    <a:pt x="35293" y="473151"/>
                  </a:lnTo>
                  <a:close/>
                </a:path>
                <a:path w="4452620" h="556260">
                  <a:moveTo>
                    <a:pt x="518071" y="473151"/>
                  </a:moveTo>
                  <a:lnTo>
                    <a:pt x="482765" y="473151"/>
                  </a:lnTo>
                  <a:lnTo>
                    <a:pt x="482765" y="555866"/>
                  </a:lnTo>
                  <a:lnTo>
                    <a:pt x="518071" y="555866"/>
                  </a:lnTo>
                  <a:lnTo>
                    <a:pt x="518071" y="473151"/>
                  </a:lnTo>
                  <a:close/>
                </a:path>
                <a:path w="4452620" h="556260">
                  <a:moveTo>
                    <a:pt x="4452048" y="0"/>
                  </a:moveTo>
                  <a:lnTo>
                    <a:pt x="4440275" y="0"/>
                  </a:lnTo>
                  <a:lnTo>
                    <a:pt x="4440275" y="95808"/>
                  </a:lnTo>
                  <a:lnTo>
                    <a:pt x="4452048" y="93421"/>
                  </a:lnTo>
                  <a:lnTo>
                    <a:pt x="4452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708166" y="3282652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702271" y="3211702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5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1036955" h="83185">
                  <a:moveTo>
                    <a:pt x="553364" y="0"/>
                  </a:moveTo>
                  <a:lnTo>
                    <a:pt x="518071" y="0"/>
                  </a:lnTo>
                  <a:lnTo>
                    <a:pt x="518071" y="82715"/>
                  </a:lnTo>
                  <a:lnTo>
                    <a:pt x="553364" y="82715"/>
                  </a:lnTo>
                  <a:lnTo>
                    <a:pt x="553364" y="0"/>
                  </a:lnTo>
                  <a:close/>
                </a:path>
                <a:path w="1036955" h="83185">
                  <a:moveTo>
                    <a:pt x="1036523" y="0"/>
                  </a:moveTo>
                  <a:lnTo>
                    <a:pt x="1001229" y="0"/>
                  </a:lnTo>
                  <a:lnTo>
                    <a:pt x="1001229" y="82715"/>
                  </a:lnTo>
                  <a:lnTo>
                    <a:pt x="1036523" y="82715"/>
                  </a:lnTo>
                  <a:lnTo>
                    <a:pt x="1036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1261524" y="3282652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6097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097" y="11760"/>
                  </a:lnTo>
                  <a:lnTo>
                    <a:pt x="436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1255636" y="3211702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5" h="83185">
                  <a:moveTo>
                    <a:pt x="447865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865" y="82715"/>
                  </a:lnTo>
                  <a:lnTo>
                    <a:pt x="447865" y="70954"/>
                  </a:lnTo>
                  <a:close/>
                </a:path>
                <a:path w="1036955" h="83185">
                  <a:moveTo>
                    <a:pt x="553745" y="0"/>
                  </a:moveTo>
                  <a:lnTo>
                    <a:pt x="518452" y="0"/>
                  </a:lnTo>
                  <a:lnTo>
                    <a:pt x="518452" y="82715"/>
                  </a:lnTo>
                  <a:lnTo>
                    <a:pt x="553745" y="82715"/>
                  </a:lnTo>
                  <a:lnTo>
                    <a:pt x="553745" y="0"/>
                  </a:lnTo>
                  <a:close/>
                </a:path>
                <a:path w="1036955" h="83185">
                  <a:moveTo>
                    <a:pt x="1036434" y="0"/>
                  </a:moveTo>
                  <a:lnTo>
                    <a:pt x="1001141" y="0"/>
                  </a:lnTo>
                  <a:lnTo>
                    <a:pt x="1001141" y="82715"/>
                  </a:lnTo>
                  <a:lnTo>
                    <a:pt x="1036434" y="82715"/>
                  </a:lnTo>
                  <a:lnTo>
                    <a:pt x="1036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1815274" y="3282652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5705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5705" y="11760"/>
                  </a:lnTo>
                  <a:lnTo>
                    <a:pt x="435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1809381" y="3211702"/>
              <a:ext cx="1036955" cy="83185"/>
            </a:xfrm>
            <a:custGeom>
              <a:avLst/>
              <a:gdLst/>
              <a:ahLst/>
              <a:cxnLst/>
              <a:rect l="l" t="t" r="r" b="b"/>
              <a:pathLst>
                <a:path w="1036955" h="83185">
                  <a:moveTo>
                    <a:pt x="447471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471" y="82715"/>
                  </a:lnTo>
                  <a:lnTo>
                    <a:pt x="447471" y="70954"/>
                  </a:lnTo>
                  <a:close/>
                </a:path>
                <a:path w="1036955" h="83185">
                  <a:moveTo>
                    <a:pt x="553288" y="0"/>
                  </a:moveTo>
                  <a:lnTo>
                    <a:pt x="517982" y="0"/>
                  </a:lnTo>
                  <a:lnTo>
                    <a:pt x="517982" y="82715"/>
                  </a:lnTo>
                  <a:lnTo>
                    <a:pt x="553288" y="82715"/>
                  </a:lnTo>
                  <a:lnTo>
                    <a:pt x="553288" y="0"/>
                  </a:lnTo>
                  <a:close/>
                </a:path>
                <a:path w="1036955" h="83185">
                  <a:moveTo>
                    <a:pt x="1036599" y="0"/>
                  </a:moveTo>
                  <a:lnTo>
                    <a:pt x="1001306" y="0"/>
                  </a:lnTo>
                  <a:lnTo>
                    <a:pt x="1001306" y="82715"/>
                  </a:lnTo>
                  <a:lnTo>
                    <a:pt x="1021842" y="82715"/>
                  </a:lnTo>
                  <a:lnTo>
                    <a:pt x="1036599" y="79730"/>
                  </a:lnTo>
                  <a:lnTo>
                    <a:pt x="1036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2368632" y="3282652"/>
              <a:ext cx="436245" cy="12065"/>
            </a:xfrm>
            <a:custGeom>
              <a:avLst/>
              <a:gdLst/>
              <a:ahLst/>
              <a:cxnLst/>
              <a:rect l="l" t="t" r="r" b="b"/>
              <a:pathLst>
                <a:path w="436244" h="12064">
                  <a:moveTo>
                    <a:pt x="436097" y="0"/>
                  </a:moveTo>
                  <a:lnTo>
                    <a:pt x="0" y="0"/>
                  </a:lnTo>
                  <a:lnTo>
                    <a:pt x="0" y="11760"/>
                  </a:lnTo>
                  <a:lnTo>
                    <a:pt x="436097" y="11760"/>
                  </a:lnTo>
                  <a:lnTo>
                    <a:pt x="436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2362669" y="3211702"/>
              <a:ext cx="554355" cy="83185"/>
            </a:xfrm>
            <a:custGeom>
              <a:avLst/>
              <a:gdLst/>
              <a:ahLst/>
              <a:cxnLst/>
              <a:rect l="l" t="t" r="r" b="b"/>
              <a:pathLst>
                <a:path w="554355" h="83185">
                  <a:moveTo>
                    <a:pt x="447852" y="70954"/>
                  </a:moveTo>
                  <a:lnTo>
                    <a:pt x="0" y="70954"/>
                  </a:lnTo>
                  <a:lnTo>
                    <a:pt x="0" y="82715"/>
                  </a:lnTo>
                  <a:lnTo>
                    <a:pt x="447852" y="82715"/>
                  </a:lnTo>
                  <a:lnTo>
                    <a:pt x="447852" y="70954"/>
                  </a:lnTo>
                  <a:close/>
                </a:path>
                <a:path w="554355" h="83185">
                  <a:moveTo>
                    <a:pt x="553897" y="0"/>
                  </a:moveTo>
                  <a:lnTo>
                    <a:pt x="518604" y="0"/>
                  </a:lnTo>
                  <a:lnTo>
                    <a:pt x="518604" y="72593"/>
                  </a:lnTo>
                  <a:lnTo>
                    <a:pt x="553897" y="65468"/>
                  </a:lnTo>
                  <a:lnTo>
                    <a:pt x="553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78753" y="3300293"/>
              <a:ext cx="12065" cy="429259"/>
            </a:xfrm>
            <a:custGeom>
              <a:avLst/>
              <a:gdLst/>
              <a:ahLst/>
              <a:cxnLst/>
              <a:rect l="l" t="t" r="r" b="b"/>
              <a:pathLst>
                <a:path w="12065" h="429260">
                  <a:moveTo>
                    <a:pt x="11765" y="0"/>
                  </a:moveTo>
                  <a:lnTo>
                    <a:pt x="0" y="0"/>
                  </a:lnTo>
                  <a:lnTo>
                    <a:pt x="0" y="429206"/>
                  </a:lnTo>
                  <a:lnTo>
                    <a:pt x="11765" y="42682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78753" y="3294410"/>
              <a:ext cx="12065" cy="435609"/>
            </a:xfrm>
            <a:custGeom>
              <a:avLst/>
              <a:gdLst/>
              <a:ahLst/>
              <a:cxnLst/>
              <a:rect l="l" t="t" r="r" b="b"/>
              <a:pathLst>
                <a:path w="12065" h="435610">
                  <a:moveTo>
                    <a:pt x="11765" y="0"/>
                  </a:moveTo>
                  <a:lnTo>
                    <a:pt x="0" y="0"/>
                  </a:lnTo>
                  <a:lnTo>
                    <a:pt x="0" y="435088"/>
                  </a:lnTo>
                  <a:lnTo>
                    <a:pt x="11765" y="432710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1161520" y="3300293"/>
              <a:ext cx="12065" cy="332105"/>
            </a:xfrm>
            <a:custGeom>
              <a:avLst/>
              <a:gdLst/>
              <a:ahLst/>
              <a:cxnLst/>
              <a:rect l="l" t="t" r="r" b="b"/>
              <a:pathLst>
                <a:path w="12065" h="332104">
                  <a:moveTo>
                    <a:pt x="11765" y="0"/>
                  </a:moveTo>
                  <a:lnTo>
                    <a:pt x="0" y="0"/>
                  </a:lnTo>
                  <a:lnTo>
                    <a:pt x="0" y="331623"/>
                  </a:lnTo>
                  <a:lnTo>
                    <a:pt x="11765" y="329245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1161520" y="3294410"/>
              <a:ext cx="12065" cy="337820"/>
            </a:xfrm>
            <a:custGeom>
              <a:avLst/>
              <a:gdLst/>
              <a:ahLst/>
              <a:cxnLst/>
              <a:rect l="l" t="t" r="r" b="b"/>
              <a:pathLst>
                <a:path w="12065" h="337820">
                  <a:moveTo>
                    <a:pt x="11765" y="0"/>
                  </a:moveTo>
                  <a:lnTo>
                    <a:pt x="0" y="0"/>
                  </a:lnTo>
                  <a:lnTo>
                    <a:pt x="0" y="337505"/>
                  </a:lnTo>
                  <a:lnTo>
                    <a:pt x="11765" y="335127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1232111" y="3300293"/>
              <a:ext cx="12065" cy="317500"/>
            </a:xfrm>
            <a:custGeom>
              <a:avLst/>
              <a:gdLst/>
              <a:ahLst/>
              <a:cxnLst/>
              <a:rect l="l" t="t" r="r" b="b"/>
              <a:pathLst>
                <a:path w="12065" h="317500">
                  <a:moveTo>
                    <a:pt x="11765" y="0"/>
                  </a:moveTo>
                  <a:lnTo>
                    <a:pt x="0" y="0"/>
                  </a:lnTo>
                  <a:lnTo>
                    <a:pt x="0" y="317354"/>
                  </a:lnTo>
                  <a:lnTo>
                    <a:pt x="11765" y="31497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1232111" y="3294410"/>
              <a:ext cx="12065" cy="323850"/>
            </a:xfrm>
            <a:custGeom>
              <a:avLst/>
              <a:gdLst/>
              <a:ahLst/>
              <a:cxnLst/>
              <a:rect l="l" t="t" r="r" b="b"/>
              <a:pathLst>
                <a:path w="12065" h="323850">
                  <a:moveTo>
                    <a:pt x="11765" y="0"/>
                  </a:moveTo>
                  <a:lnTo>
                    <a:pt x="0" y="0"/>
                  </a:lnTo>
                  <a:lnTo>
                    <a:pt x="0" y="323236"/>
                  </a:lnTo>
                  <a:lnTo>
                    <a:pt x="11765" y="320858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1715269" y="330029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765" y="0"/>
                  </a:moveTo>
                  <a:lnTo>
                    <a:pt x="0" y="0"/>
                  </a:lnTo>
                  <a:lnTo>
                    <a:pt x="0" y="219691"/>
                  </a:lnTo>
                  <a:lnTo>
                    <a:pt x="11765" y="217313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1715269" y="3294410"/>
              <a:ext cx="12065" cy="226060"/>
            </a:xfrm>
            <a:custGeom>
              <a:avLst/>
              <a:gdLst/>
              <a:ahLst/>
              <a:cxnLst/>
              <a:rect l="l" t="t" r="r" b="b"/>
              <a:pathLst>
                <a:path w="12064" h="226060">
                  <a:moveTo>
                    <a:pt x="11765" y="0"/>
                  </a:moveTo>
                  <a:lnTo>
                    <a:pt x="0" y="0"/>
                  </a:lnTo>
                  <a:lnTo>
                    <a:pt x="0" y="225573"/>
                  </a:lnTo>
                  <a:lnTo>
                    <a:pt x="11765" y="223195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1785861" y="3300293"/>
              <a:ext cx="12065" cy="205740"/>
            </a:xfrm>
            <a:custGeom>
              <a:avLst/>
              <a:gdLst/>
              <a:ahLst/>
              <a:cxnLst/>
              <a:rect l="l" t="t" r="r" b="b"/>
              <a:pathLst>
                <a:path w="12064" h="205739">
                  <a:moveTo>
                    <a:pt x="11765" y="0"/>
                  </a:moveTo>
                  <a:lnTo>
                    <a:pt x="0" y="0"/>
                  </a:lnTo>
                  <a:lnTo>
                    <a:pt x="0" y="205422"/>
                  </a:lnTo>
                  <a:lnTo>
                    <a:pt x="11765" y="203044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1785861" y="3294410"/>
              <a:ext cx="12065" cy="211454"/>
            </a:xfrm>
            <a:custGeom>
              <a:avLst/>
              <a:gdLst/>
              <a:ahLst/>
              <a:cxnLst/>
              <a:rect l="l" t="t" r="r" b="b"/>
              <a:pathLst>
                <a:path w="12064" h="211454">
                  <a:moveTo>
                    <a:pt x="11765" y="0"/>
                  </a:moveTo>
                  <a:lnTo>
                    <a:pt x="0" y="0"/>
                  </a:lnTo>
                  <a:lnTo>
                    <a:pt x="0" y="211304"/>
                  </a:lnTo>
                  <a:lnTo>
                    <a:pt x="11765" y="208926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2268627" y="3300293"/>
              <a:ext cx="12065" cy="107950"/>
            </a:xfrm>
            <a:custGeom>
              <a:avLst/>
              <a:gdLst/>
              <a:ahLst/>
              <a:cxnLst/>
              <a:rect l="l" t="t" r="r" b="b"/>
              <a:pathLst>
                <a:path w="12064" h="107950">
                  <a:moveTo>
                    <a:pt x="11765" y="0"/>
                  </a:moveTo>
                  <a:lnTo>
                    <a:pt x="0" y="0"/>
                  </a:lnTo>
                  <a:lnTo>
                    <a:pt x="0" y="107839"/>
                  </a:lnTo>
                  <a:lnTo>
                    <a:pt x="11765" y="105461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2268549" y="3294410"/>
              <a:ext cx="12065" cy="114300"/>
            </a:xfrm>
            <a:custGeom>
              <a:avLst/>
              <a:gdLst/>
              <a:ahLst/>
              <a:cxnLst/>
              <a:rect l="l" t="t" r="r" b="b"/>
              <a:pathLst>
                <a:path w="12064" h="114300">
                  <a:moveTo>
                    <a:pt x="11765" y="0"/>
                  </a:moveTo>
                  <a:lnTo>
                    <a:pt x="0" y="0"/>
                  </a:lnTo>
                  <a:lnTo>
                    <a:pt x="0" y="113737"/>
                  </a:lnTo>
                  <a:lnTo>
                    <a:pt x="11765" y="111359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2339218" y="3300293"/>
              <a:ext cx="12065" cy="93980"/>
            </a:xfrm>
            <a:custGeom>
              <a:avLst/>
              <a:gdLst/>
              <a:ahLst/>
              <a:cxnLst/>
              <a:rect l="l" t="t" r="r" b="b"/>
              <a:pathLst>
                <a:path w="12064" h="93979">
                  <a:moveTo>
                    <a:pt x="11765" y="0"/>
                  </a:moveTo>
                  <a:lnTo>
                    <a:pt x="0" y="0"/>
                  </a:lnTo>
                  <a:lnTo>
                    <a:pt x="0" y="93570"/>
                  </a:lnTo>
                  <a:lnTo>
                    <a:pt x="11765" y="91192"/>
                  </a:lnTo>
                  <a:lnTo>
                    <a:pt x="1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2339136" y="3294417"/>
              <a:ext cx="492125" cy="99695"/>
            </a:xfrm>
            <a:custGeom>
              <a:avLst/>
              <a:gdLst/>
              <a:ahLst/>
              <a:cxnLst/>
              <a:rect l="l" t="t" r="r" b="b"/>
              <a:pathLst>
                <a:path w="492125" h="99695">
                  <a:moveTo>
                    <a:pt x="11760" y="0"/>
                  </a:moveTo>
                  <a:lnTo>
                    <a:pt x="0" y="0"/>
                  </a:lnTo>
                  <a:lnTo>
                    <a:pt x="0" y="99466"/>
                  </a:lnTo>
                  <a:lnTo>
                    <a:pt x="11760" y="97091"/>
                  </a:lnTo>
                  <a:lnTo>
                    <a:pt x="11760" y="0"/>
                  </a:lnTo>
                  <a:close/>
                </a:path>
                <a:path w="492125" h="99695">
                  <a:moveTo>
                    <a:pt x="492086" y="0"/>
                  </a:moveTo>
                  <a:lnTo>
                    <a:pt x="483311" y="0"/>
                  </a:lnTo>
                  <a:lnTo>
                    <a:pt x="483311" y="1778"/>
                  </a:lnTo>
                  <a:lnTo>
                    <a:pt x="492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5" name="object 285" descr=""/>
          <p:cNvSpPr txBox="1"/>
          <p:nvPr/>
        </p:nvSpPr>
        <p:spPr>
          <a:xfrm>
            <a:off x="10693907" y="3918203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699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685"/>
              </a:spcBef>
            </a:pPr>
            <a:r>
              <a:rPr dirty="0" sz="1100" spc="-25" b="1">
                <a:latin typeface="Calibri"/>
                <a:cs typeface="Calibri"/>
              </a:rPr>
              <a:t>Q3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6" name="object 286" descr=""/>
          <p:cNvSpPr/>
          <p:nvPr/>
        </p:nvSpPr>
        <p:spPr>
          <a:xfrm>
            <a:off x="10700004" y="4415028"/>
            <a:ext cx="376555" cy="379730"/>
          </a:xfrm>
          <a:custGeom>
            <a:avLst/>
            <a:gdLst/>
            <a:ahLst/>
            <a:cxnLst/>
            <a:rect l="l" t="t" r="r" b="b"/>
            <a:pathLst>
              <a:path w="376554" h="379729">
                <a:moveTo>
                  <a:pt x="313690" y="0"/>
                </a:moveTo>
                <a:lnTo>
                  <a:pt x="62738" y="0"/>
                </a:lnTo>
                <a:lnTo>
                  <a:pt x="38308" y="4927"/>
                </a:lnTo>
                <a:lnTo>
                  <a:pt x="18367" y="18367"/>
                </a:lnTo>
                <a:lnTo>
                  <a:pt x="4927" y="38308"/>
                </a:lnTo>
                <a:lnTo>
                  <a:pt x="0" y="62738"/>
                </a:lnTo>
                <a:lnTo>
                  <a:pt x="0" y="316738"/>
                </a:lnTo>
                <a:lnTo>
                  <a:pt x="4927" y="341167"/>
                </a:lnTo>
                <a:lnTo>
                  <a:pt x="18367" y="361108"/>
                </a:lnTo>
                <a:lnTo>
                  <a:pt x="38308" y="374548"/>
                </a:lnTo>
                <a:lnTo>
                  <a:pt x="62738" y="379476"/>
                </a:lnTo>
                <a:lnTo>
                  <a:pt x="313690" y="379476"/>
                </a:lnTo>
                <a:lnTo>
                  <a:pt x="338119" y="374548"/>
                </a:lnTo>
                <a:lnTo>
                  <a:pt x="358060" y="361108"/>
                </a:lnTo>
                <a:lnTo>
                  <a:pt x="371500" y="341167"/>
                </a:lnTo>
                <a:lnTo>
                  <a:pt x="376427" y="316738"/>
                </a:lnTo>
                <a:lnTo>
                  <a:pt x="376427" y="62738"/>
                </a:lnTo>
                <a:lnTo>
                  <a:pt x="371500" y="38308"/>
                </a:lnTo>
                <a:lnTo>
                  <a:pt x="358060" y="18367"/>
                </a:lnTo>
                <a:lnTo>
                  <a:pt x="338119" y="4927"/>
                </a:lnTo>
                <a:lnTo>
                  <a:pt x="31369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 descr=""/>
          <p:cNvSpPr txBox="1"/>
          <p:nvPr/>
        </p:nvSpPr>
        <p:spPr>
          <a:xfrm>
            <a:off x="10755630" y="4407865"/>
            <a:ext cx="269240" cy="368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915"/>
              </a:lnSpc>
              <a:spcBef>
                <a:spcPts val="105"/>
              </a:spcBef>
            </a:pPr>
            <a:r>
              <a:rPr dirty="0" sz="800" spc="4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  <a:p>
            <a:pPr marL="47625">
              <a:lnSpc>
                <a:spcPts val="865"/>
              </a:lnSpc>
            </a:pPr>
            <a:r>
              <a:rPr dirty="0" sz="800" spc="50" b="1">
                <a:latin typeface="Calibri"/>
                <a:cs typeface="Calibri"/>
              </a:rPr>
              <a:t>-</a:t>
            </a:r>
            <a:r>
              <a:rPr dirty="0" sz="800" spc="-25" b="1">
                <a:latin typeface="Calibri"/>
                <a:cs typeface="Calibri"/>
              </a:rPr>
              <a:t>6%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ts val="910"/>
              </a:lnSpc>
            </a:pPr>
            <a:r>
              <a:rPr dirty="0" sz="800" spc="-25" b="1"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8" name="object 288" descr=""/>
          <p:cNvSpPr txBox="1"/>
          <p:nvPr/>
        </p:nvSpPr>
        <p:spPr>
          <a:xfrm>
            <a:off x="11196828" y="1629155"/>
            <a:ext cx="464820" cy="4622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3271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45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MEA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9" name="object 289" descr=""/>
          <p:cNvSpPr txBox="1"/>
          <p:nvPr/>
        </p:nvSpPr>
        <p:spPr>
          <a:xfrm>
            <a:off x="11196828" y="2185416"/>
            <a:ext cx="464820" cy="46228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132715" rIns="0" bIns="0" rtlCol="0" vert="horz">
            <a:spAutoFit/>
          </a:bodyPr>
          <a:lstStyle/>
          <a:p>
            <a:pPr marL="118110">
              <a:lnSpc>
                <a:spcPct val="100000"/>
              </a:lnSpc>
              <a:spcBef>
                <a:spcPts val="1045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0" name="object 290" descr=""/>
          <p:cNvSpPr txBox="1"/>
          <p:nvPr/>
        </p:nvSpPr>
        <p:spPr>
          <a:xfrm>
            <a:off x="11198352" y="2741676"/>
            <a:ext cx="466725" cy="462280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32715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45"/>
              </a:spcBef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EU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1" name="object 291" descr=""/>
          <p:cNvSpPr txBox="1"/>
          <p:nvPr/>
        </p:nvSpPr>
        <p:spPr>
          <a:xfrm>
            <a:off x="11187683" y="3293364"/>
            <a:ext cx="466725" cy="46228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3271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1045"/>
              </a:spcBef>
            </a:pPr>
            <a:r>
              <a:rPr dirty="0" sz="1200" spc="35" b="1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2" name="object 292" descr=""/>
          <p:cNvSpPr txBox="1"/>
          <p:nvPr/>
        </p:nvSpPr>
        <p:spPr>
          <a:xfrm>
            <a:off x="11224259" y="3916679"/>
            <a:ext cx="376555" cy="36576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763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690"/>
              </a:spcBef>
            </a:pPr>
            <a:r>
              <a:rPr dirty="0" sz="1100" spc="-25" b="1">
                <a:latin typeface="Calibri"/>
                <a:cs typeface="Calibri"/>
              </a:rPr>
              <a:t>Q4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3" name="object 293" descr=""/>
          <p:cNvSpPr/>
          <p:nvPr/>
        </p:nvSpPr>
        <p:spPr>
          <a:xfrm>
            <a:off x="11224259" y="4415028"/>
            <a:ext cx="376555" cy="379730"/>
          </a:xfrm>
          <a:custGeom>
            <a:avLst/>
            <a:gdLst/>
            <a:ahLst/>
            <a:cxnLst/>
            <a:rect l="l" t="t" r="r" b="b"/>
            <a:pathLst>
              <a:path w="376554" h="379729">
                <a:moveTo>
                  <a:pt x="313690" y="0"/>
                </a:moveTo>
                <a:lnTo>
                  <a:pt x="62738" y="0"/>
                </a:lnTo>
                <a:lnTo>
                  <a:pt x="38308" y="4927"/>
                </a:lnTo>
                <a:lnTo>
                  <a:pt x="18367" y="18367"/>
                </a:lnTo>
                <a:lnTo>
                  <a:pt x="4927" y="38308"/>
                </a:lnTo>
                <a:lnTo>
                  <a:pt x="0" y="62738"/>
                </a:lnTo>
                <a:lnTo>
                  <a:pt x="0" y="316738"/>
                </a:lnTo>
                <a:lnTo>
                  <a:pt x="4927" y="341167"/>
                </a:lnTo>
                <a:lnTo>
                  <a:pt x="18367" y="361108"/>
                </a:lnTo>
                <a:lnTo>
                  <a:pt x="38308" y="374548"/>
                </a:lnTo>
                <a:lnTo>
                  <a:pt x="62738" y="379476"/>
                </a:lnTo>
                <a:lnTo>
                  <a:pt x="313690" y="379476"/>
                </a:lnTo>
                <a:lnTo>
                  <a:pt x="338119" y="374548"/>
                </a:lnTo>
                <a:lnTo>
                  <a:pt x="358060" y="361108"/>
                </a:lnTo>
                <a:lnTo>
                  <a:pt x="371500" y="341167"/>
                </a:lnTo>
                <a:lnTo>
                  <a:pt x="376428" y="316738"/>
                </a:lnTo>
                <a:lnTo>
                  <a:pt x="376428" y="62738"/>
                </a:lnTo>
                <a:lnTo>
                  <a:pt x="371500" y="38308"/>
                </a:lnTo>
                <a:lnTo>
                  <a:pt x="358060" y="18367"/>
                </a:lnTo>
                <a:lnTo>
                  <a:pt x="338119" y="4927"/>
                </a:lnTo>
                <a:lnTo>
                  <a:pt x="31369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 descr=""/>
          <p:cNvSpPr txBox="1"/>
          <p:nvPr/>
        </p:nvSpPr>
        <p:spPr>
          <a:xfrm>
            <a:off x="11280140" y="4407153"/>
            <a:ext cx="26924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10"/>
              </a:lnSpc>
              <a:spcBef>
                <a:spcPts val="100"/>
              </a:spcBef>
            </a:pPr>
            <a:r>
              <a:rPr dirty="0" sz="800" spc="4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  <a:p>
            <a:pPr marL="47625">
              <a:lnSpc>
                <a:spcPts val="865"/>
              </a:lnSpc>
            </a:pPr>
            <a:r>
              <a:rPr dirty="0" sz="800" spc="50" b="1">
                <a:latin typeface="Calibri"/>
                <a:cs typeface="Calibri"/>
              </a:rPr>
              <a:t>-</a:t>
            </a:r>
            <a:r>
              <a:rPr dirty="0" sz="800" spc="-25" b="1">
                <a:latin typeface="Calibri"/>
                <a:cs typeface="Calibri"/>
              </a:rPr>
              <a:t>8%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ts val="910"/>
              </a:lnSpc>
            </a:pPr>
            <a:r>
              <a:rPr dirty="0" sz="800" spc="-25" b="1"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5" name="object 29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96" name="object 29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64964" y="1421891"/>
            <a:ext cx="6847840" cy="107315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92710" marR="228600">
              <a:lnSpc>
                <a:spcPct val="100000"/>
              </a:lnSpc>
            </a:pPr>
            <a:r>
              <a:rPr dirty="0" sz="1400" spc="65" b="1">
                <a:latin typeface="Calibri"/>
                <a:cs typeface="Calibri"/>
              </a:rPr>
              <a:t>Time</a:t>
            </a:r>
            <a:r>
              <a:rPr dirty="0" sz="1400" spc="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Definite</a:t>
            </a:r>
            <a:r>
              <a:rPr dirty="0" sz="1400" spc="5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International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(TDI)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The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premium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segment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within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express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industry </a:t>
            </a:r>
            <a:r>
              <a:rPr dirty="0" u="sng" sz="1400" spc="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Time</a:t>
            </a:r>
            <a:r>
              <a:rPr dirty="0" u="sng" sz="1400" spc="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Definite</a:t>
            </a:r>
            <a:r>
              <a:rPr dirty="0" u="sng" sz="1400" spc="9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1400" spc="125">
                <a:latin typeface="Calibri"/>
                <a:cs typeface="Calibri"/>
              </a:rPr>
              <a:t>=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dedicated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delivery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scheduled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time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day</a:t>
            </a:r>
            <a:endParaRPr sz="1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International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125">
                <a:latin typeface="Calibri"/>
                <a:cs typeface="Calibri"/>
              </a:rPr>
              <a:t>=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cross-</a:t>
            </a:r>
            <a:r>
              <a:rPr dirty="0" sz="1400">
                <a:latin typeface="Calibri"/>
                <a:cs typeface="Calibri"/>
              </a:rPr>
              <a:t>border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shipment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(intra-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between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continents)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777996" y="4853940"/>
            <a:ext cx="1179830" cy="567055"/>
            <a:chOff x="3777996" y="4853940"/>
            <a:chExt cx="1179830" cy="567055"/>
          </a:xfrm>
        </p:grpSpPr>
        <p:sp>
          <p:nvSpPr>
            <p:cNvPr id="4" name="object 4" descr=""/>
            <p:cNvSpPr/>
            <p:nvPr/>
          </p:nvSpPr>
          <p:spPr>
            <a:xfrm>
              <a:off x="3777996" y="530199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57777" y="5335143"/>
              <a:ext cx="177165" cy="85725"/>
            </a:xfrm>
            <a:custGeom>
              <a:avLst/>
              <a:gdLst/>
              <a:ahLst/>
              <a:cxnLst/>
              <a:rect l="l" t="t" r="r" b="b"/>
              <a:pathLst>
                <a:path w="177164" h="85725">
                  <a:moveTo>
                    <a:pt x="11049" y="0"/>
                  </a:moveTo>
                  <a:lnTo>
                    <a:pt x="0" y="44449"/>
                  </a:lnTo>
                  <a:lnTo>
                    <a:pt x="166243" y="85597"/>
                  </a:lnTo>
                  <a:lnTo>
                    <a:pt x="177164" y="41147"/>
                  </a:lnTo>
                  <a:lnTo>
                    <a:pt x="1104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11852" y="513892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24528" y="4853940"/>
              <a:ext cx="210185" cy="95885"/>
            </a:xfrm>
            <a:custGeom>
              <a:avLst/>
              <a:gdLst/>
              <a:ahLst/>
              <a:cxnLst/>
              <a:rect l="l" t="t" r="r" b="b"/>
              <a:pathLst>
                <a:path w="210185" h="95885">
                  <a:moveTo>
                    <a:pt x="210058" y="50927"/>
                  </a:moveTo>
                  <a:lnTo>
                    <a:pt x="193548" y="46850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1816"/>
                  </a:lnTo>
                  <a:lnTo>
                    <a:pt x="33477" y="51816"/>
                  </a:lnTo>
                  <a:lnTo>
                    <a:pt x="32893" y="54229"/>
                  </a:lnTo>
                  <a:lnTo>
                    <a:pt x="199009" y="95377"/>
                  </a:lnTo>
                  <a:lnTo>
                    <a:pt x="210058" y="5092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377946" y="5220665"/>
            <a:ext cx="32893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Hanoi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75487" y="4408932"/>
            <a:ext cx="2783205" cy="1071880"/>
            <a:chOff x="475487" y="4408932"/>
            <a:chExt cx="2783205" cy="107188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7" y="4408932"/>
              <a:ext cx="2782824" cy="10713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29411" y="5047869"/>
              <a:ext cx="1209040" cy="76200"/>
            </a:xfrm>
            <a:custGeom>
              <a:avLst/>
              <a:gdLst/>
              <a:ahLst/>
              <a:cxnLst/>
              <a:rect l="l" t="t" r="r" b="b"/>
              <a:pathLst>
                <a:path w="1209039" h="76200">
                  <a:moveTo>
                    <a:pt x="101" y="22859"/>
                  </a:moveTo>
                  <a:lnTo>
                    <a:pt x="0" y="41909"/>
                  </a:lnTo>
                  <a:lnTo>
                    <a:pt x="19050" y="42036"/>
                  </a:lnTo>
                  <a:lnTo>
                    <a:pt x="19151" y="22986"/>
                  </a:lnTo>
                  <a:lnTo>
                    <a:pt x="101" y="22859"/>
                  </a:lnTo>
                  <a:close/>
                </a:path>
                <a:path w="1209039" h="76200">
                  <a:moveTo>
                    <a:pt x="38201" y="22986"/>
                  </a:moveTo>
                  <a:lnTo>
                    <a:pt x="38100" y="42036"/>
                  </a:lnTo>
                  <a:lnTo>
                    <a:pt x="57150" y="42163"/>
                  </a:lnTo>
                  <a:lnTo>
                    <a:pt x="57251" y="23113"/>
                  </a:lnTo>
                  <a:lnTo>
                    <a:pt x="38201" y="22986"/>
                  </a:lnTo>
                  <a:close/>
                </a:path>
                <a:path w="1209039" h="76200">
                  <a:moveTo>
                    <a:pt x="76301" y="23240"/>
                  </a:moveTo>
                  <a:lnTo>
                    <a:pt x="76200" y="42290"/>
                  </a:lnTo>
                  <a:lnTo>
                    <a:pt x="95250" y="42417"/>
                  </a:lnTo>
                  <a:lnTo>
                    <a:pt x="95351" y="23367"/>
                  </a:lnTo>
                  <a:lnTo>
                    <a:pt x="76301" y="23240"/>
                  </a:lnTo>
                  <a:close/>
                </a:path>
                <a:path w="1209039" h="76200">
                  <a:moveTo>
                    <a:pt x="133451" y="23494"/>
                  </a:moveTo>
                  <a:lnTo>
                    <a:pt x="114401" y="23494"/>
                  </a:lnTo>
                  <a:lnTo>
                    <a:pt x="114300" y="42544"/>
                  </a:lnTo>
                  <a:lnTo>
                    <a:pt x="133350" y="42544"/>
                  </a:lnTo>
                  <a:lnTo>
                    <a:pt x="133451" y="23494"/>
                  </a:lnTo>
                  <a:close/>
                </a:path>
                <a:path w="1209039" h="76200">
                  <a:moveTo>
                    <a:pt x="152501" y="23621"/>
                  </a:moveTo>
                  <a:lnTo>
                    <a:pt x="152400" y="42671"/>
                  </a:lnTo>
                  <a:lnTo>
                    <a:pt x="171450" y="42798"/>
                  </a:lnTo>
                  <a:lnTo>
                    <a:pt x="171551" y="23748"/>
                  </a:lnTo>
                  <a:lnTo>
                    <a:pt x="152501" y="23621"/>
                  </a:lnTo>
                  <a:close/>
                </a:path>
                <a:path w="1209039" h="76200">
                  <a:moveTo>
                    <a:pt x="209651" y="23875"/>
                  </a:moveTo>
                  <a:lnTo>
                    <a:pt x="190601" y="23875"/>
                  </a:lnTo>
                  <a:lnTo>
                    <a:pt x="190500" y="42925"/>
                  </a:lnTo>
                  <a:lnTo>
                    <a:pt x="209550" y="42925"/>
                  </a:lnTo>
                  <a:lnTo>
                    <a:pt x="209651" y="23875"/>
                  </a:lnTo>
                  <a:close/>
                </a:path>
                <a:path w="1209039" h="76200">
                  <a:moveTo>
                    <a:pt x="228701" y="24002"/>
                  </a:moveTo>
                  <a:lnTo>
                    <a:pt x="228600" y="43052"/>
                  </a:lnTo>
                  <a:lnTo>
                    <a:pt x="247700" y="43179"/>
                  </a:lnTo>
                  <a:lnTo>
                    <a:pt x="247700" y="24129"/>
                  </a:lnTo>
                  <a:lnTo>
                    <a:pt x="228701" y="24002"/>
                  </a:lnTo>
                  <a:close/>
                </a:path>
                <a:path w="1209039" h="76200">
                  <a:moveTo>
                    <a:pt x="285800" y="24256"/>
                  </a:moveTo>
                  <a:lnTo>
                    <a:pt x="266750" y="24256"/>
                  </a:lnTo>
                  <a:lnTo>
                    <a:pt x="266750" y="43306"/>
                  </a:lnTo>
                  <a:lnTo>
                    <a:pt x="285800" y="43306"/>
                  </a:lnTo>
                  <a:lnTo>
                    <a:pt x="285800" y="24256"/>
                  </a:lnTo>
                  <a:close/>
                </a:path>
                <a:path w="1209039" h="76200">
                  <a:moveTo>
                    <a:pt x="304850" y="24383"/>
                  </a:moveTo>
                  <a:lnTo>
                    <a:pt x="304850" y="43433"/>
                  </a:lnTo>
                  <a:lnTo>
                    <a:pt x="323900" y="43560"/>
                  </a:lnTo>
                  <a:lnTo>
                    <a:pt x="323900" y="24510"/>
                  </a:lnTo>
                  <a:lnTo>
                    <a:pt x="304850" y="24383"/>
                  </a:lnTo>
                  <a:close/>
                </a:path>
                <a:path w="1209039" h="76200">
                  <a:moveTo>
                    <a:pt x="362000" y="24637"/>
                  </a:moveTo>
                  <a:lnTo>
                    <a:pt x="342950" y="24637"/>
                  </a:lnTo>
                  <a:lnTo>
                    <a:pt x="342950" y="43687"/>
                  </a:lnTo>
                  <a:lnTo>
                    <a:pt x="362000" y="43687"/>
                  </a:lnTo>
                  <a:lnTo>
                    <a:pt x="362000" y="24637"/>
                  </a:lnTo>
                  <a:close/>
                </a:path>
                <a:path w="1209039" h="76200">
                  <a:moveTo>
                    <a:pt x="381050" y="24764"/>
                  </a:moveTo>
                  <a:lnTo>
                    <a:pt x="381050" y="43814"/>
                  </a:lnTo>
                  <a:lnTo>
                    <a:pt x="400100" y="43941"/>
                  </a:lnTo>
                  <a:lnTo>
                    <a:pt x="400100" y="24891"/>
                  </a:lnTo>
                  <a:lnTo>
                    <a:pt x="381050" y="24764"/>
                  </a:lnTo>
                  <a:close/>
                </a:path>
                <a:path w="1209039" h="76200">
                  <a:moveTo>
                    <a:pt x="438200" y="25018"/>
                  </a:moveTo>
                  <a:lnTo>
                    <a:pt x="419150" y="25018"/>
                  </a:lnTo>
                  <a:lnTo>
                    <a:pt x="419150" y="44068"/>
                  </a:lnTo>
                  <a:lnTo>
                    <a:pt x="438200" y="44068"/>
                  </a:lnTo>
                  <a:lnTo>
                    <a:pt x="438200" y="25018"/>
                  </a:lnTo>
                  <a:close/>
                </a:path>
                <a:path w="1209039" h="76200">
                  <a:moveTo>
                    <a:pt x="457250" y="25145"/>
                  </a:moveTo>
                  <a:lnTo>
                    <a:pt x="457250" y="44195"/>
                  </a:lnTo>
                  <a:lnTo>
                    <a:pt x="476300" y="44322"/>
                  </a:lnTo>
                  <a:lnTo>
                    <a:pt x="476300" y="25272"/>
                  </a:lnTo>
                  <a:lnTo>
                    <a:pt x="457250" y="25145"/>
                  </a:lnTo>
                  <a:close/>
                </a:path>
                <a:path w="1209039" h="76200">
                  <a:moveTo>
                    <a:pt x="514400" y="25399"/>
                  </a:moveTo>
                  <a:lnTo>
                    <a:pt x="495350" y="25399"/>
                  </a:lnTo>
                  <a:lnTo>
                    <a:pt x="495350" y="44449"/>
                  </a:lnTo>
                  <a:lnTo>
                    <a:pt x="514400" y="44449"/>
                  </a:lnTo>
                  <a:lnTo>
                    <a:pt x="514400" y="25399"/>
                  </a:lnTo>
                  <a:close/>
                </a:path>
                <a:path w="1209039" h="76200">
                  <a:moveTo>
                    <a:pt x="533450" y="25526"/>
                  </a:moveTo>
                  <a:lnTo>
                    <a:pt x="533450" y="44576"/>
                  </a:lnTo>
                  <a:lnTo>
                    <a:pt x="552500" y="44703"/>
                  </a:lnTo>
                  <a:lnTo>
                    <a:pt x="552500" y="25653"/>
                  </a:lnTo>
                  <a:lnTo>
                    <a:pt x="533450" y="25526"/>
                  </a:lnTo>
                  <a:close/>
                </a:path>
                <a:path w="1209039" h="76200">
                  <a:moveTo>
                    <a:pt x="590600" y="25780"/>
                  </a:moveTo>
                  <a:lnTo>
                    <a:pt x="571550" y="25780"/>
                  </a:lnTo>
                  <a:lnTo>
                    <a:pt x="571550" y="44830"/>
                  </a:lnTo>
                  <a:lnTo>
                    <a:pt x="590600" y="44830"/>
                  </a:lnTo>
                  <a:lnTo>
                    <a:pt x="590600" y="25780"/>
                  </a:lnTo>
                  <a:close/>
                </a:path>
                <a:path w="1209039" h="76200">
                  <a:moveTo>
                    <a:pt x="609650" y="25907"/>
                  </a:moveTo>
                  <a:lnTo>
                    <a:pt x="609650" y="44957"/>
                  </a:lnTo>
                  <a:lnTo>
                    <a:pt x="628700" y="45084"/>
                  </a:lnTo>
                  <a:lnTo>
                    <a:pt x="628700" y="26034"/>
                  </a:lnTo>
                  <a:lnTo>
                    <a:pt x="609650" y="25907"/>
                  </a:lnTo>
                  <a:close/>
                </a:path>
                <a:path w="1209039" h="76200">
                  <a:moveTo>
                    <a:pt x="666800" y="26161"/>
                  </a:moveTo>
                  <a:lnTo>
                    <a:pt x="647750" y="26161"/>
                  </a:lnTo>
                  <a:lnTo>
                    <a:pt x="647750" y="45211"/>
                  </a:lnTo>
                  <a:lnTo>
                    <a:pt x="666800" y="45211"/>
                  </a:lnTo>
                  <a:lnTo>
                    <a:pt x="666800" y="26161"/>
                  </a:lnTo>
                  <a:close/>
                </a:path>
                <a:path w="1209039" h="76200">
                  <a:moveTo>
                    <a:pt x="685850" y="26288"/>
                  </a:moveTo>
                  <a:lnTo>
                    <a:pt x="685850" y="45338"/>
                  </a:lnTo>
                  <a:lnTo>
                    <a:pt x="704900" y="45465"/>
                  </a:lnTo>
                  <a:lnTo>
                    <a:pt x="704900" y="26415"/>
                  </a:lnTo>
                  <a:lnTo>
                    <a:pt x="685850" y="26288"/>
                  </a:lnTo>
                  <a:close/>
                </a:path>
                <a:path w="1209039" h="76200">
                  <a:moveTo>
                    <a:pt x="743000" y="26542"/>
                  </a:moveTo>
                  <a:lnTo>
                    <a:pt x="723950" y="26542"/>
                  </a:lnTo>
                  <a:lnTo>
                    <a:pt x="723950" y="45592"/>
                  </a:lnTo>
                  <a:lnTo>
                    <a:pt x="743000" y="45592"/>
                  </a:lnTo>
                  <a:lnTo>
                    <a:pt x="743000" y="26542"/>
                  </a:lnTo>
                  <a:close/>
                </a:path>
                <a:path w="1209039" h="76200">
                  <a:moveTo>
                    <a:pt x="762050" y="26669"/>
                  </a:moveTo>
                  <a:lnTo>
                    <a:pt x="762050" y="45719"/>
                  </a:lnTo>
                  <a:lnTo>
                    <a:pt x="781100" y="45846"/>
                  </a:lnTo>
                  <a:lnTo>
                    <a:pt x="781100" y="26796"/>
                  </a:lnTo>
                  <a:lnTo>
                    <a:pt x="762050" y="26669"/>
                  </a:lnTo>
                  <a:close/>
                </a:path>
                <a:path w="1209039" h="76200">
                  <a:moveTo>
                    <a:pt x="800150" y="26923"/>
                  </a:moveTo>
                  <a:lnTo>
                    <a:pt x="800150" y="45973"/>
                  </a:lnTo>
                  <a:lnTo>
                    <a:pt x="819200" y="46100"/>
                  </a:lnTo>
                  <a:lnTo>
                    <a:pt x="819200" y="27050"/>
                  </a:lnTo>
                  <a:lnTo>
                    <a:pt x="800150" y="26923"/>
                  </a:lnTo>
                  <a:close/>
                </a:path>
                <a:path w="1209039" h="76200">
                  <a:moveTo>
                    <a:pt x="838250" y="27050"/>
                  </a:moveTo>
                  <a:lnTo>
                    <a:pt x="838250" y="46100"/>
                  </a:lnTo>
                  <a:lnTo>
                    <a:pt x="857300" y="46227"/>
                  </a:lnTo>
                  <a:lnTo>
                    <a:pt x="857300" y="27177"/>
                  </a:lnTo>
                  <a:lnTo>
                    <a:pt x="838250" y="27050"/>
                  </a:lnTo>
                  <a:close/>
                </a:path>
                <a:path w="1209039" h="76200">
                  <a:moveTo>
                    <a:pt x="876350" y="27304"/>
                  </a:moveTo>
                  <a:lnTo>
                    <a:pt x="876350" y="46354"/>
                  </a:lnTo>
                  <a:lnTo>
                    <a:pt x="895400" y="46481"/>
                  </a:lnTo>
                  <a:lnTo>
                    <a:pt x="895400" y="27431"/>
                  </a:lnTo>
                  <a:lnTo>
                    <a:pt x="876350" y="27304"/>
                  </a:lnTo>
                  <a:close/>
                </a:path>
                <a:path w="1209039" h="76200">
                  <a:moveTo>
                    <a:pt x="914450" y="27431"/>
                  </a:moveTo>
                  <a:lnTo>
                    <a:pt x="914450" y="46481"/>
                  </a:lnTo>
                  <a:lnTo>
                    <a:pt x="933500" y="46608"/>
                  </a:lnTo>
                  <a:lnTo>
                    <a:pt x="933500" y="27558"/>
                  </a:lnTo>
                  <a:lnTo>
                    <a:pt x="914450" y="27431"/>
                  </a:lnTo>
                  <a:close/>
                </a:path>
                <a:path w="1209039" h="76200">
                  <a:moveTo>
                    <a:pt x="952550" y="27685"/>
                  </a:moveTo>
                  <a:lnTo>
                    <a:pt x="952550" y="46735"/>
                  </a:lnTo>
                  <a:lnTo>
                    <a:pt x="971600" y="46862"/>
                  </a:lnTo>
                  <a:lnTo>
                    <a:pt x="971600" y="27812"/>
                  </a:lnTo>
                  <a:lnTo>
                    <a:pt x="952550" y="27685"/>
                  </a:lnTo>
                  <a:close/>
                </a:path>
                <a:path w="1209039" h="76200">
                  <a:moveTo>
                    <a:pt x="990650" y="27812"/>
                  </a:moveTo>
                  <a:lnTo>
                    <a:pt x="990650" y="46862"/>
                  </a:lnTo>
                  <a:lnTo>
                    <a:pt x="1009700" y="46989"/>
                  </a:lnTo>
                  <a:lnTo>
                    <a:pt x="1009700" y="27939"/>
                  </a:lnTo>
                  <a:lnTo>
                    <a:pt x="990650" y="27812"/>
                  </a:lnTo>
                  <a:close/>
                </a:path>
                <a:path w="1209039" h="76200">
                  <a:moveTo>
                    <a:pt x="1028750" y="28066"/>
                  </a:moveTo>
                  <a:lnTo>
                    <a:pt x="1028750" y="47116"/>
                  </a:lnTo>
                  <a:lnTo>
                    <a:pt x="1047800" y="47243"/>
                  </a:lnTo>
                  <a:lnTo>
                    <a:pt x="1047800" y="28193"/>
                  </a:lnTo>
                  <a:lnTo>
                    <a:pt x="1028750" y="28066"/>
                  </a:lnTo>
                  <a:close/>
                </a:path>
                <a:path w="1209039" h="76200">
                  <a:moveTo>
                    <a:pt x="1066850" y="28193"/>
                  </a:moveTo>
                  <a:lnTo>
                    <a:pt x="1066850" y="47243"/>
                  </a:lnTo>
                  <a:lnTo>
                    <a:pt x="1085900" y="47370"/>
                  </a:lnTo>
                  <a:lnTo>
                    <a:pt x="1085900" y="28320"/>
                  </a:lnTo>
                  <a:lnTo>
                    <a:pt x="1066850" y="28193"/>
                  </a:lnTo>
                  <a:close/>
                </a:path>
                <a:path w="1209039" h="76200">
                  <a:moveTo>
                    <a:pt x="1104950" y="28447"/>
                  </a:moveTo>
                  <a:lnTo>
                    <a:pt x="1104950" y="47497"/>
                  </a:lnTo>
                  <a:lnTo>
                    <a:pt x="1124000" y="47624"/>
                  </a:lnTo>
                  <a:lnTo>
                    <a:pt x="1124000" y="28574"/>
                  </a:lnTo>
                  <a:lnTo>
                    <a:pt x="1104950" y="28447"/>
                  </a:lnTo>
                  <a:close/>
                </a:path>
                <a:path w="1209039" h="76200">
                  <a:moveTo>
                    <a:pt x="1132636" y="0"/>
                  </a:moveTo>
                  <a:lnTo>
                    <a:pt x="1132128" y="76199"/>
                  </a:lnTo>
                  <a:lnTo>
                    <a:pt x="1190048" y="47624"/>
                  </a:lnTo>
                  <a:lnTo>
                    <a:pt x="1143050" y="47624"/>
                  </a:lnTo>
                  <a:lnTo>
                    <a:pt x="1143050" y="28574"/>
                  </a:lnTo>
                  <a:lnTo>
                    <a:pt x="1189032" y="28574"/>
                  </a:lnTo>
                  <a:lnTo>
                    <a:pt x="1132636" y="0"/>
                  </a:lnTo>
                  <a:close/>
                </a:path>
                <a:path w="1209039" h="76200">
                  <a:moveTo>
                    <a:pt x="1145082" y="28574"/>
                  </a:moveTo>
                  <a:lnTo>
                    <a:pt x="1143050" y="28574"/>
                  </a:lnTo>
                  <a:lnTo>
                    <a:pt x="1143050" y="47624"/>
                  </a:lnTo>
                  <a:lnTo>
                    <a:pt x="1145082" y="47624"/>
                  </a:lnTo>
                  <a:lnTo>
                    <a:pt x="1145082" y="28574"/>
                  </a:lnTo>
                  <a:close/>
                </a:path>
                <a:path w="1209039" h="76200">
                  <a:moveTo>
                    <a:pt x="1189032" y="28574"/>
                  </a:moveTo>
                  <a:lnTo>
                    <a:pt x="1145082" y="28574"/>
                  </a:lnTo>
                  <a:lnTo>
                    <a:pt x="1145082" y="47624"/>
                  </a:lnTo>
                  <a:lnTo>
                    <a:pt x="1190048" y="47624"/>
                  </a:lnTo>
                  <a:lnTo>
                    <a:pt x="1208582" y="38480"/>
                  </a:lnTo>
                  <a:lnTo>
                    <a:pt x="1189032" y="2857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091" y="4962144"/>
              <a:ext cx="391667" cy="16459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94359" y="4817364"/>
              <a:ext cx="471170" cy="472440"/>
            </a:xfrm>
            <a:custGeom>
              <a:avLst/>
              <a:gdLst/>
              <a:ahLst/>
              <a:cxnLst/>
              <a:rect l="l" t="t" r="r" b="b"/>
              <a:pathLst>
                <a:path w="471169" h="472439">
                  <a:moveTo>
                    <a:pt x="235458" y="0"/>
                  </a:moveTo>
                  <a:lnTo>
                    <a:pt x="188006" y="4800"/>
                  </a:lnTo>
                  <a:lnTo>
                    <a:pt x="143809" y="18567"/>
                  </a:lnTo>
                  <a:lnTo>
                    <a:pt x="103813" y="40351"/>
                  </a:lnTo>
                  <a:lnTo>
                    <a:pt x="68965" y="69199"/>
                  </a:lnTo>
                  <a:lnTo>
                    <a:pt x="40213" y="104161"/>
                  </a:lnTo>
                  <a:lnTo>
                    <a:pt x="18504" y="144285"/>
                  </a:lnTo>
                  <a:lnTo>
                    <a:pt x="4783" y="188622"/>
                  </a:lnTo>
                  <a:lnTo>
                    <a:pt x="0" y="236219"/>
                  </a:lnTo>
                  <a:lnTo>
                    <a:pt x="4783" y="283817"/>
                  </a:lnTo>
                  <a:lnTo>
                    <a:pt x="18504" y="328154"/>
                  </a:lnTo>
                  <a:lnTo>
                    <a:pt x="40213" y="368278"/>
                  </a:lnTo>
                  <a:lnTo>
                    <a:pt x="68965" y="403240"/>
                  </a:lnTo>
                  <a:lnTo>
                    <a:pt x="103813" y="432088"/>
                  </a:lnTo>
                  <a:lnTo>
                    <a:pt x="143809" y="453872"/>
                  </a:lnTo>
                  <a:lnTo>
                    <a:pt x="188006" y="467639"/>
                  </a:lnTo>
                  <a:lnTo>
                    <a:pt x="235458" y="472440"/>
                  </a:lnTo>
                  <a:lnTo>
                    <a:pt x="282909" y="467639"/>
                  </a:lnTo>
                  <a:lnTo>
                    <a:pt x="327106" y="453872"/>
                  </a:lnTo>
                  <a:lnTo>
                    <a:pt x="367102" y="432088"/>
                  </a:lnTo>
                  <a:lnTo>
                    <a:pt x="401950" y="403240"/>
                  </a:lnTo>
                  <a:lnTo>
                    <a:pt x="430702" y="368278"/>
                  </a:lnTo>
                  <a:lnTo>
                    <a:pt x="452411" y="328154"/>
                  </a:lnTo>
                  <a:lnTo>
                    <a:pt x="466132" y="283817"/>
                  </a:lnTo>
                  <a:lnTo>
                    <a:pt x="470916" y="236219"/>
                  </a:lnTo>
                  <a:lnTo>
                    <a:pt x="466132" y="188622"/>
                  </a:lnTo>
                  <a:lnTo>
                    <a:pt x="452411" y="144285"/>
                  </a:lnTo>
                  <a:lnTo>
                    <a:pt x="430702" y="104161"/>
                  </a:lnTo>
                  <a:lnTo>
                    <a:pt x="401950" y="69199"/>
                  </a:lnTo>
                  <a:lnTo>
                    <a:pt x="367102" y="40351"/>
                  </a:lnTo>
                  <a:lnTo>
                    <a:pt x="327106" y="18567"/>
                  </a:lnTo>
                  <a:lnTo>
                    <a:pt x="282909" y="4800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4359" y="4817364"/>
              <a:ext cx="471170" cy="472440"/>
            </a:xfrm>
            <a:custGeom>
              <a:avLst/>
              <a:gdLst/>
              <a:ahLst/>
              <a:cxnLst/>
              <a:rect l="l" t="t" r="r" b="b"/>
              <a:pathLst>
                <a:path w="471169" h="472439">
                  <a:moveTo>
                    <a:pt x="470916" y="236219"/>
                  </a:moveTo>
                  <a:lnTo>
                    <a:pt x="466132" y="188622"/>
                  </a:lnTo>
                  <a:lnTo>
                    <a:pt x="452411" y="144285"/>
                  </a:lnTo>
                  <a:lnTo>
                    <a:pt x="430702" y="104161"/>
                  </a:lnTo>
                  <a:lnTo>
                    <a:pt x="401950" y="69199"/>
                  </a:lnTo>
                  <a:lnTo>
                    <a:pt x="367102" y="40351"/>
                  </a:lnTo>
                  <a:lnTo>
                    <a:pt x="327106" y="18567"/>
                  </a:lnTo>
                  <a:lnTo>
                    <a:pt x="282909" y="4800"/>
                  </a:lnTo>
                  <a:lnTo>
                    <a:pt x="235458" y="0"/>
                  </a:lnTo>
                  <a:lnTo>
                    <a:pt x="188006" y="4800"/>
                  </a:lnTo>
                  <a:lnTo>
                    <a:pt x="143809" y="18567"/>
                  </a:lnTo>
                  <a:lnTo>
                    <a:pt x="103813" y="40351"/>
                  </a:lnTo>
                  <a:lnTo>
                    <a:pt x="68965" y="69199"/>
                  </a:lnTo>
                  <a:lnTo>
                    <a:pt x="40213" y="104161"/>
                  </a:lnTo>
                  <a:lnTo>
                    <a:pt x="18504" y="144285"/>
                  </a:lnTo>
                  <a:lnTo>
                    <a:pt x="4783" y="188622"/>
                  </a:lnTo>
                  <a:lnTo>
                    <a:pt x="0" y="236219"/>
                  </a:lnTo>
                  <a:lnTo>
                    <a:pt x="4783" y="283817"/>
                  </a:lnTo>
                  <a:lnTo>
                    <a:pt x="18504" y="328154"/>
                  </a:lnTo>
                  <a:lnTo>
                    <a:pt x="40213" y="368278"/>
                  </a:lnTo>
                  <a:lnTo>
                    <a:pt x="68965" y="403240"/>
                  </a:lnTo>
                  <a:lnTo>
                    <a:pt x="103813" y="432088"/>
                  </a:lnTo>
                  <a:lnTo>
                    <a:pt x="143809" y="453872"/>
                  </a:lnTo>
                  <a:lnTo>
                    <a:pt x="188006" y="467639"/>
                  </a:lnTo>
                  <a:lnTo>
                    <a:pt x="235458" y="472440"/>
                  </a:lnTo>
                  <a:lnTo>
                    <a:pt x="282909" y="467639"/>
                  </a:lnTo>
                  <a:lnTo>
                    <a:pt x="327106" y="453872"/>
                  </a:lnTo>
                  <a:lnTo>
                    <a:pt x="367102" y="432088"/>
                  </a:lnTo>
                  <a:lnTo>
                    <a:pt x="401950" y="403240"/>
                  </a:lnTo>
                  <a:lnTo>
                    <a:pt x="430702" y="368278"/>
                  </a:lnTo>
                  <a:lnTo>
                    <a:pt x="452411" y="328154"/>
                  </a:lnTo>
                  <a:lnTo>
                    <a:pt x="466132" y="283817"/>
                  </a:lnTo>
                  <a:lnTo>
                    <a:pt x="470916" y="236219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191" y="4706112"/>
              <a:ext cx="283464" cy="28193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967608" y="4464811"/>
            <a:ext cx="516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5" b="1">
                <a:latin typeface="Calibri"/>
                <a:cs typeface="Calibri"/>
              </a:rPr>
              <a:t>19:00</a:t>
            </a:r>
            <a:r>
              <a:rPr dirty="0" sz="900" spc="-45" b="1">
                <a:latin typeface="Calibri"/>
                <a:cs typeface="Calibri"/>
              </a:rPr>
              <a:t> </a:t>
            </a:r>
            <a:r>
              <a:rPr dirty="0" sz="900" spc="25" b="1">
                <a:latin typeface="Calibri"/>
                <a:cs typeface="Calibri"/>
              </a:rPr>
              <a:t>ICT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27304" y="4523232"/>
            <a:ext cx="2143125" cy="878205"/>
            <a:chOff x="527304" y="4523232"/>
            <a:chExt cx="2143125" cy="878205"/>
          </a:xfrm>
        </p:grpSpPr>
        <p:sp>
          <p:nvSpPr>
            <p:cNvPr id="18" name="object 18" descr=""/>
            <p:cNvSpPr/>
            <p:nvPr/>
          </p:nvSpPr>
          <p:spPr>
            <a:xfrm>
              <a:off x="2206752" y="493776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06752" y="493776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3808" y="4954524"/>
              <a:ext cx="324612" cy="17373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0948" y="5140452"/>
              <a:ext cx="365760" cy="1737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0413" y="4974337"/>
              <a:ext cx="281011" cy="16141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27304" y="4523232"/>
              <a:ext cx="97790" cy="147955"/>
            </a:xfrm>
            <a:custGeom>
              <a:avLst/>
              <a:gdLst/>
              <a:ahLst/>
              <a:cxnLst/>
              <a:rect l="l" t="t" r="r" b="b"/>
              <a:pathLst>
                <a:path w="97790" h="147954">
                  <a:moveTo>
                    <a:pt x="9753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97536" y="147827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14908" y="4510278"/>
            <a:ext cx="122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Calibri"/>
                <a:cs typeface="Calibri"/>
              </a:rPr>
              <a:t>1.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790444" y="4503420"/>
            <a:ext cx="137160" cy="144780"/>
          </a:xfrm>
          <a:custGeom>
            <a:avLst/>
            <a:gdLst/>
            <a:ahLst/>
            <a:cxnLst/>
            <a:rect l="l" t="t" r="r" b="b"/>
            <a:pathLst>
              <a:path w="137160" h="144779">
                <a:moveTo>
                  <a:pt x="137160" y="0"/>
                </a:moveTo>
                <a:lnTo>
                  <a:pt x="0" y="0"/>
                </a:lnTo>
                <a:lnTo>
                  <a:pt x="0" y="144779"/>
                </a:lnTo>
                <a:lnTo>
                  <a:pt x="137160" y="144779"/>
                </a:lnTo>
                <a:lnTo>
                  <a:pt x="1371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798445" y="4582159"/>
            <a:ext cx="956310" cy="278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94"/>
              </a:lnSpc>
              <a:spcBef>
                <a:spcPts val="100"/>
              </a:spcBef>
            </a:pPr>
            <a:r>
              <a:rPr dirty="0" baseline="43209" sz="1350" b="1">
                <a:latin typeface="Calibri"/>
                <a:cs typeface="Calibri"/>
              </a:rPr>
              <a:t>2.</a:t>
            </a:r>
            <a:r>
              <a:rPr dirty="0" baseline="43209" sz="1350" spc="240" b="1">
                <a:latin typeface="Calibri"/>
                <a:cs typeface="Calibri"/>
              </a:rPr>
              <a:t>  </a:t>
            </a:r>
            <a:r>
              <a:rPr dirty="0" sz="900">
                <a:latin typeface="Calibri"/>
                <a:cs typeface="Calibri"/>
              </a:rPr>
              <a:t>Export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through</a:t>
            </a:r>
            <a:endParaRPr sz="900">
              <a:latin typeface="Calibri"/>
              <a:cs typeface="Calibri"/>
            </a:endParaRPr>
          </a:p>
          <a:p>
            <a:pPr marL="181610">
              <a:lnSpc>
                <a:spcPts val="994"/>
              </a:lnSpc>
            </a:pPr>
            <a:r>
              <a:rPr dirty="0" sz="900" b="1">
                <a:latin typeface="Calibri"/>
                <a:cs typeface="Calibri"/>
              </a:rPr>
              <a:t>Hanoi</a:t>
            </a:r>
            <a:r>
              <a:rPr dirty="0" sz="900" spc="160" b="1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Gateway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7616" y="4488179"/>
            <a:ext cx="510540" cy="344424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853236" y="4577841"/>
            <a:ext cx="2921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latin typeface="Calibri"/>
                <a:cs typeface="Calibri"/>
              </a:rPr>
              <a:t>Order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99786" y="4531232"/>
            <a:ext cx="600710" cy="4991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>
              <a:lnSpc>
                <a:spcPts val="994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Sort</a:t>
            </a:r>
            <a:r>
              <a:rPr dirty="0" sz="900" spc="11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L="29209">
              <a:lnSpc>
                <a:spcPts val="994"/>
              </a:lnSpc>
            </a:pPr>
            <a:r>
              <a:rPr dirty="0" sz="900" spc="75" b="1">
                <a:latin typeface="Calibri"/>
                <a:cs typeface="Calibri"/>
              </a:rPr>
              <a:t>HK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Hub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900" spc="50" b="1">
                <a:latin typeface="Calibri"/>
                <a:cs typeface="Calibri"/>
              </a:rPr>
              <a:t>Hong</a:t>
            </a:r>
            <a:r>
              <a:rPr dirty="0" sz="900" spc="5" b="1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Kong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782311" y="4453128"/>
            <a:ext cx="97790" cy="147955"/>
          </a:xfrm>
          <a:custGeom>
            <a:avLst/>
            <a:gdLst/>
            <a:ahLst/>
            <a:cxnLst/>
            <a:rect l="l" t="t" r="r" b="b"/>
            <a:pathLst>
              <a:path w="97789" h="147954">
                <a:moveTo>
                  <a:pt x="97536" y="0"/>
                </a:moveTo>
                <a:lnTo>
                  <a:pt x="0" y="0"/>
                </a:lnTo>
                <a:lnTo>
                  <a:pt x="0" y="147828"/>
                </a:lnTo>
                <a:lnTo>
                  <a:pt x="97536" y="147828"/>
                </a:lnTo>
                <a:lnTo>
                  <a:pt x="9753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3806316" y="4985003"/>
            <a:ext cx="1598295" cy="539750"/>
            <a:chOff x="3806316" y="4985003"/>
            <a:chExt cx="1598295" cy="539750"/>
          </a:xfrm>
        </p:grpSpPr>
        <p:sp>
          <p:nvSpPr>
            <p:cNvPr id="32" name="object 32" descr=""/>
            <p:cNvSpPr/>
            <p:nvPr/>
          </p:nvSpPr>
          <p:spPr>
            <a:xfrm>
              <a:off x="3806316" y="5136006"/>
              <a:ext cx="1106805" cy="199390"/>
            </a:xfrm>
            <a:custGeom>
              <a:avLst/>
              <a:gdLst/>
              <a:ahLst/>
              <a:cxnLst/>
              <a:rect l="l" t="t" r="r" b="b"/>
              <a:pathLst>
                <a:path w="1106804" h="199389">
                  <a:moveTo>
                    <a:pt x="18796" y="177419"/>
                  </a:moveTo>
                  <a:lnTo>
                    <a:pt x="0" y="180213"/>
                  </a:lnTo>
                  <a:lnTo>
                    <a:pt x="2794" y="199009"/>
                  </a:lnTo>
                  <a:lnTo>
                    <a:pt x="21590" y="196215"/>
                  </a:lnTo>
                  <a:lnTo>
                    <a:pt x="18796" y="177419"/>
                  </a:lnTo>
                  <a:close/>
                </a:path>
                <a:path w="1106804" h="199389">
                  <a:moveTo>
                    <a:pt x="56515" y="171831"/>
                  </a:moveTo>
                  <a:lnTo>
                    <a:pt x="37719" y="174625"/>
                  </a:lnTo>
                  <a:lnTo>
                    <a:pt x="40512" y="193421"/>
                  </a:lnTo>
                  <a:lnTo>
                    <a:pt x="59309" y="190754"/>
                  </a:lnTo>
                  <a:lnTo>
                    <a:pt x="56515" y="171831"/>
                  </a:lnTo>
                  <a:close/>
                </a:path>
                <a:path w="1106804" h="199389">
                  <a:moveTo>
                    <a:pt x="94234" y="166243"/>
                  </a:moveTo>
                  <a:lnTo>
                    <a:pt x="75437" y="169037"/>
                  </a:lnTo>
                  <a:lnTo>
                    <a:pt x="78232" y="187960"/>
                  </a:lnTo>
                  <a:lnTo>
                    <a:pt x="97028" y="185166"/>
                  </a:lnTo>
                  <a:lnTo>
                    <a:pt x="94234" y="166243"/>
                  </a:lnTo>
                  <a:close/>
                </a:path>
                <a:path w="1106804" h="199389">
                  <a:moveTo>
                    <a:pt x="131953" y="160782"/>
                  </a:moveTo>
                  <a:lnTo>
                    <a:pt x="113030" y="163449"/>
                  </a:lnTo>
                  <a:lnTo>
                    <a:pt x="115824" y="182372"/>
                  </a:lnTo>
                  <a:lnTo>
                    <a:pt x="134747" y="179578"/>
                  </a:lnTo>
                  <a:lnTo>
                    <a:pt x="131953" y="160782"/>
                  </a:lnTo>
                  <a:close/>
                </a:path>
                <a:path w="1106804" h="199389">
                  <a:moveTo>
                    <a:pt x="169672" y="155194"/>
                  </a:moveTo>
                  <a:lnTo>
                    <a:pt x="150749" y="157988"/>
                  </a:lnTo>
                  <a:lnTo>
                    <a:pt x="153543" y="176784"/>
                  </a:lnTo>
                  <a:lnTo>
                    <a:pt x="172338" y="173990"/>
                  </a:lnTo>
                  <a:lnTo>
                    <a:pt x="169672" y="155194"/>
                  </a:lnTo>
                  <a:close/>
                </a:path>
                <a:path w="1106804" h="199389">
                  <a:moveTo>
                    <a:pt x="207263" y="149606"/>
                  </a:moveTo>
                  <a:lnTo>
                    <a:pt x="188468" y="152400"/>
                  </a:lnTo>
                  <a:lnTo>
                    <a:pt x="191262" y="171196"/>
                  </a:lnTo>
                  <a:lnTo>
                    <a:pt x="210058" y="168402"/>
                  </a:lnTo>
                  <a:lnTo>
                    <a:pt x="207263" y="149606"/>
                  </a:lnTo>
                  <a:close/>
                </a:path>
                <a:path w="1106804" h="199389">
                  <a:moveTo>
                    <a:pt x="244983" y="144018"/>
                  </a:moveTo>
                  <a:lnTo>
                    <a:pt x="226187" y="146812"/>
                  </a:lnTo>
                  <a:lnTo>
                    <a:pt x="228981" y="165608"/>
                  </a:lnTo>
                  <a:lnTo>
                    <a:pt x="247777" y="162941"/>
                  </a:lnTo>
                  <a:lnTo>
                    <a:pt x="244983" y="144018"/>
                  </a:lnTo>
                  <a:close/>
                </a:path>
                <a:path w="1106804" h="199389">
                  <a:moveTo>
                    <a:pt x="282702" y="138430"/>
                  </a:moveTo>
                  <a:lnTo>
                    <a:pt x="263906" y="141224"/>
                  </a:lnTo>
                  <a:lnTo>
                    <a:pt x="266573" y="160147"/>
                  </a:lnTo>
                  <a:lnTo>
                    <a:pt x="285496" y="157353"/>
                  </a:lnTo>
                  <a:lnTo>
                    <a:pt x="282702" y="138430"/>
                  </a:lnTo>
                  <a:close/>
                </a:path>
                <a:path w="1106804" h="199389">
                  <a:moveTo>
                    <a:pt x="320421" y="132969"/>
                  </a:moveTo>
                  <a:lnTo>
                    <a:pt x="301498" y="135636"/>
                  </a:lnTo>
                  <a:lnTo>
                    <a:pt x="304292" y="154559"/>
                  </a:lnTo>
                  <a:lnTo>
                    <a:pt x="323215" y="151765"/>
                  </a:lnTo>
                  <a:lnTo>
                    <a:pt x="320421" y="132969"/>
                  </a:lnTo>
                  <a:close/>
                </a:path>
                <a:path w="1106804" h="199389">
                  <a:moveTo>
                    <a:pt x="358013" y="127381"/>
                  </a:moveTo>
                  <a:lnTo>
                    <a:pt x="339217" y="130175"/>
                  </a:lnTo>
                  <a:lnTo>
                    <a:pt x="342011" y="148971"/>
                  </a:lnTo>
                  <a:lnTo>
                    <a:pt x="360807" y="146177"/>
                  </a:lnTo>
                  <a:lnTo>
                    <a:pt x="358013" y="127381"/>
                  </a:lnTo>
                  <a:close/>
                </a:path>
                <a:path w="1106804" h="199389">
                  <a:moveTo>
                    <a:pt x="395732" y="121793"/>
                  </a:moveTo>
                  <a:lnTo>
                    <a:pt x="376936" y="124587"/>
                  </a:lnTo>
                  <a:lnTo>
                    <a:pt x="379730" y="143383"/>
                  </a:lnTo>
                  <a:lnTo>
                    <a:pt x="398525" y="140589"/>
                  </a:lnTo>
                  <a:lnTo>
                    <a:pt x="395732" y="121793"/>
                  </a:lnTo>
                  <a:close/>
                </a:path>
                <a:path w="1106804" h="199389">
                  <a:moveTo>
                    <a:pt x="433450" y="116205"/>
                  </a:moveTo>
                  <a:lnTo>
                    <a:pt x="414655" y="118999"/>
                  </a:lnTo>
                  <a:lnTo>
                    <a:pt x="417449" y="137795"/>
                  </a:lnTo>
                  <a:lnTo>
                    <a:pt x="436245" y="135001"/>
                  </a:lnTo>
                  <a:lnTo>
                    <a:pt x="433450" y="116205"/>
                  </a:lnTo>
                  <a:close/>
                </a:path>
                <a:path w="1106804" h="199389">
                  <a:moveTo>
                    <a:pt x="471170" y="110617"/>
                  </a:moveTo>
                  <a:lnTo>
                    <a:pt x="452247" y="113411"/>
                  </a:lnTo>
                  <a:lnTo>
                    <a:pt x="455041" y="132334"/>
                  </a:lnTo>
                  <a:lnTo>
                    <a:pt x="473963" y="129540"/>
                  </a:lnTo>
                  <a:lnTo>
                    <a:pt x="471170" y="110617"/>
                  </a:lnTo>
                  <a:close/>
                </a:path>
                <a:path w="1106804" h="199389">
                  <a:moveTo>
                    <a:pt x="508888" y="105156"/>
                  </a:moveTo>
                  <a:lnTo>
                    <a:pt x="489966" y="107823"/>
                  </a:lnTo>
                  <a:lnTo>
                    <a:pt x="492760" y="126746"/>
                  </a:lnTo>
                  <a:lnTo>
                    <a:pt x="511683" y="123952"/>
                  </a:lnTo>
                  <a:lnTo>
                    <a:pt x="508888" y="105156"/>
                  </a:lnTo>
                  <a:close/>
                </a:path>
                <a:path w="1106804" h="199389">
                  <a:moveTo>
                    <a:pt x="546481" y="99568"/>
                  </a:moveTo>
                  <a:lnTo>
                    <a:pt x="527685" y="102362"/>
                  </a:lnTo>
                  <a:lnTo>
                    <a:pt x="530479" y="121158"/>
                  </a:lnTo>
                  <a:lnTo>
                    <a:pt x="549275" y="118364"/>
                  </a:lnTo>
                  <a:lnTo>
                    <a:pt x="546481" y="99568"/>
                  </a:lnTo>
                  <a:close/>
                </a:path>
                <a:path w="1106804" h="199389">
                  <a:moveTo>
                    <a:pt x="584200" y="93980"/>
                  </a:moveTo>
                  <a:lnTo>
                    <a:pt x="565404" y="96774"/>
                  </a:lnTo>
                  <a:lnTo>
                    <a:pt x="568198" y="115570"/>
                  </a:lnTo>
                  <a:lnTo>
                    <a:pt x="586994" y="112776"/>
                  </a:lnTo>
                  <a:lnTo>
                    <a:pt x="584200" y="93980"/>
                  </a:lnTo>
                  <a:close/>
                </a:path>
                <a:path w="1106804" h="199389">
                  <a:moveTo>
                    <a:pt x="621919" y="88392"/>
                  </a:moveTo>
                  <a:lnTo>
                    <a:pt x="603123" y="91186"/>
                  </a:lnTo>
                  <a:lnTo>
                    <a:pt x="605790" y="109982"/>
                  </a:lnTo>
                  <a:lnTo>
                    <a:pt x="624713" y="107188"/>
                  </a:lnTo>
                  <a:lnTo>
                    <a:pt x="621919" y="88392"/>
                  </a:lnTo>
                  <a:close/>
                </a:path>
                <a:path w="1106804" h="199389">
                  <a:moveTo>
                    <a:pt x="659638" y="82804"/>
                  </a:moveTo>
                  <a:lnTo>
                    <a:pt x="640715" y="85598"/>
                  </a:lnTo>
                  <a:lnTo>
                    <a:pt x="643509" y="104521"/>
                  </a:lnTo>
                  <a:lnTo>
                    <a:pt x="662432" y="101727"/>
                  </a:lnTo>
                  <a:lnTo>
                    <a:pt x="659638" y="82804"/>
                  </a:lnTo>
                  <a:close/>
                </a:path>
                <a:path w="1106804" h="199389">
                  <a:moveTo>
                    <a:pt x="697357" y="77216"/>
                  </a:moveTo>
                  <a:lnTo>
                    <a:pt x="678434" y="80010"/>
                  </a:lnTo>
                  <a:lnTo>
                    <a:pt x="681228" y="98933"/>
                  </a:lnTo>
                  <a:lnTo>
                    <a:pt x="700024" y="96139"/>
                  </a:lnTo>
                  <a:lnTo>
                    <a:pt x="697357" y="77216"/>
                  </a:lnTo>
                  <a:close/>
                </a:path>
                <a:path w="1106804" h="199389">
                  <a:moveTo>
                    <a:pt x="734949" y="71755"/>
                  </a:moveTo>
                  <a:lnTo>
                    <a:pt x="716153" y="74549"/>
                  </a:lnTo>
                  <a:lnTo>
                    <a:pt x="718947" y="93345"/>
                  </a:lnTo>
                  <a:lnTo>
                    <a:pt x="737743" y="90551"/>
                  </a:lnTo>
                  <a:lnTo>
                    <a:pt x="734949" y="71755"/>
                  </a:lnTo>
                  <a:close/>
                </a:path>
                <a:path w="1106804" h="199389">
                  <a:moveTo>
                    <a:pt x="772668" y="66167"/>
                  </a:moveTo>
                  <a:lnTo>
                    <a:pt x="753872" y="68961"/>
                  </a:lnTo>
                  <a:lnTo>
                    <a:pt x="756666" y="87757"/>
                  </a:lnTo>
                  <a:lnTo>
                    <a:pt x="775462" y="84963"/>
                  </a:lnTo>
                  <a:lnTo>
                    <a:pt x="772668" y="66167"/>
                  </a:lnTo>
                  <a:close/>
                </a:path>
                <a:path w="1106804" h="199389">
                  <a:moveTo>
                    <a:pt x="810387" y="60579"/>
                  </a:moveTo>
                  <a:lnTo>
                    <a:pt x="791591" y="63373"/>
                  </a:lnTo>
                  <a:lnTo>
                    <a:pt x="794258" y="82169"/>
                  </a:lnTo>
                  <a:lnTo>
                    <a:pt x="813181" y="79375"/>
                  </a:lnTo>
                  <a:lnTo>
                    <a:pt x="810387" y="60579"/>
                  </a:lnTo>
                  <a:close/>
                </a:path>
                <a:path w="1106804" h="199389">
                  <a:moveTo>
                    <a:pt x="848106" y="54991"/>
                  </a:moveTo>
                  <a:lnTo>
                    <a:pt x="829183" y="57785"/>
                  </a:lnTo>
                  <a:lnTo>
                    <a:pt x="831977" y="76708"/>
                  </a:lnTo>
                  <a:lnTo>
                    <a:pt x="850900" y="73914"/>
                  </a:lnTo>
                  <a:lnTo>
                    <a:pt x="848106" y="54991"/>
                  </a:lnTo>
                  <a:close/>
                </a:path>
                <a:path w="1106804" h="199389">
                  <a:moveTo>
                    <a:pt x="885698" y="49403"/>
                  </a:moveTo>
                  <a:lnTo>
                    <a:pt x="866902" y="52197"/>
                  </a:lnTo>
                  <a:lnTo>
                    <a:pt x="869696" y="71120"/>
                  </a:lnTo>
                  <a:lnTo>
                    <a:pt x="888492" y="68326"/>
                  </a:lnTo>
                  <a:lnTo>
                    <a:pt x="885698" y="49403"/>
                  </a:lnTo>
                  <a:close/>
                </a:path>
                <a:path w="1106804" h="199389">
                  <a:moveTo>
                    <a:pt x="923417" y="43942"/>
                  </a:moveTo>
                  <a:lnTo>
                    <a:pt x="904621" y="46736"/>
                  </a:lnTo>
                  <a:lnTo>
                    <a:pt x="907415" y="65532"/>
                  </a:lnTo>
                  <a:lnTo>
                    <a:pt x="926211" y="62738"/>
                  </a:lnTo>
                  <a:lnTo>
                    <a:pt x="923417" y="43942"/>
                  </a:lnTo>
                  <a:close/>
                </a:path>
                <a:path w="1106804" h="199389">
                  <a:moveTo>
                    <a:pt x="961136" y="38354"/>
                  </a:moveTo>
                  <a:lnTo>
                    <a:pt x="942340" y="41148"/>
                  </a:lnTo>
                  <a:lnTo>
                    <a:pt x="945134" y="59944"/>
                  </a:lnTo>
                  <a:lnTo>
                    <a:pt x="963930" y="57150"/>
                  </a:lnTo>
                  <a:lnTo>
                    <a:pt x="961136" y="38354"/>
                  </a:lnTo>
                  <a:close/>
                </a:path>
                <a:path w="1106804" h="199389">
                  <a:moveTo>
                    <a:pt x="998855" y="32766"/>
                  </a:moveTo>
                  <a:lnTo>
                    <a:pt x="979932" y="35560"/>
                  </a:lnTo>
                  <a:lnTo>
                    <a:pt x="982726" y="54356"/>
                  </a:lnTo>
                  <a:lnTo>
                    <a:pt x="1001649" y="51562"/>
                  </a:lnTo>
                  <a:lnTo>
                    <a:pt x="998855" y="32766"/>
                  </a:lnTo>
                  <a:close/>
                </a:path>
                <a:path w="1106804" h="199389">
                  <a:moveTo>
                    <a:pt x="1105387" y="27178"/>
                  </a:moveTo>
                  <a:lnTo>
                    <a:pt x="1036574" y="27178"/>
                  </a:lnTo>
                  <a:lnTo>
                    <a:pt x="1039368" y="46101"/>
                  </a:lnTo>
                  <a:lnTo>
                    <a:pt x="1032314" y="47142"/>
                  </a:lnTo>
                  <a:lnTo>
                    <a:pt x="1036447" y="75311"/>
                  </a:lnTo>
                  <a:lnTo>
                    <a:pt x="1105387" y="27178"/>
                  </a:lnTo>
                  <a:close/>
                </a:path>
                <a:path w="1106804" h="199389">
                  <a:moveTo>
                    <a:pt x="1029537" y="28216"/>
                  </a:moveTo>
                  <a:lnTo>
                    <a:pt x="1017651" y="29972"/>
                  </a:lnTo>
                  <a:lnTo>
                    <a:pt x="1020445" y="48895"/>
                  </a:lnTo>
                  <a:lnTo>
                    <a:pt x="1032314" y="47142"/>
                  </a:lnTo>
                  <a:lnTo>
                    <a:pt x="1029537" y="28216"/>
                  </a:lnTo>
                  <a:close/>
                </a:path>
                <a:path w="1106804" h="199389">
                  <a:moveTo>
                    <a:pt x="1036574" y="27178"/>
                  </a:moveTo>
                  <a:lnTo>
                    <a:pt x="1029537" y="28216"/>
                  </a:lnTo>
                  <a:lnTo>
                    <a:pt x="1032314" y="47142"/>
                  </a:lnTo>
                  <a:lnTo>
                    <a:pt x="1039368" y="46101"/>
                  </a:lnTo>
                  <a:lnTo>
                    <a:pt x="1036574" y="27178"/>
                  </a:lnTo>
                  <a:close/>
                </a:path>
                <a:path w="1106804" h="199389">
                  <a:moveTo>
                    <a:pt x="1025398" y="0"/>
                  </a:moveTo>
                  <a:lnTo>
                    <a:pt x="1029537" y="28216"/>
                  </a:lnTo>
                  <a:lnTo>
                    <a:pt x="1036574" y="27178"/>
                  </a:lnTo>
                  <a:lnTo>
                    <a:pt x="1105387" y="27178"/>
                  </a:lnTo>
                  <a:lnTo>
                    <a:pt x="1106297" y="26543"/>
                  </a:lnTo>
                  <a:lnTo>
                    <a:pt x="1025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2775" y="4985003"/>
              <a:ext cx="731520" cy="25146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940807" y="506120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940807" y="506120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339" y="5023103"/>
              <a:ext cx="324612" cy="1752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195" y="5260847"/>
              <a:ext cx="365760" cy="1737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453" y="5097652"/>
              <a:ext cx="281011" cy="161417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744846" y="4413884"/>
            <a:ext cx="713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2345" sz="1350" b="1">
                <a:latin typeface="Calibri"/>
                <a:cs typeface="Calibri"/>
              </a:rPr>
              <a:t>3.</a:t>
            </a:r>
            <a:r>
              <a:rPr dirty="0" baseline="-12345" sz="1350" spc="330" b="1">
                <a:latin typeface="Calibri"/>
                <a:cs typeface="Calibri"/>
              </a:rPr>
              <a:t> </a:t>
            </a:r>
            <a:r>
              <a:rPr dirty="0" sz="900" spc="55" b="1">
                <a:latin typeface="Calibri"/>
                <a:cs typeface="Calibri"/>
              </a:rPr>
              <a:t>23:00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25" b="1">
                <a:latin typeface="Calibri"/>
                <a:cs typeface="Calibri"/>
              </a:rPr>
              <a:t>ICT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0936" y="4815840"/>
            <a:ext cx="387095" cy="387095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449580" y="4146803"/>
            <a:ext cx="4912360" cy="25781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1200" spc="55" b="1">
                <a:latin typeface="Calibri"/>
                <a:cs typeface="Calibri"/>
              </a:rPr>
              <a:t>TDI</a:t>
            </a:r>
            <a:r>
              <a:rPr dirty="0" sz="1200" spc="2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shipment</a:t>
            </a:r>
            <a:r>
              <a:rPr dirty="0" sz="1200" spc="15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example:</a:t>
            </a:r>
            <a:r>
              <a:rPr dirty="0" sz="1200" spc="1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Hanoi,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Vietnam</a:t>
            </a:r>
            <a:r>
              <a:rPr dirty="0" sz="1200" spc="17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to</a:t>
            </a:r>
            <a:r>
              <a:rPr dirty="0" sz="1200" spc="15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Rome,</a:t>
            </a:r>
            <a:r>
              <a:rPr dirty="0" sz="1200" spc="19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Italy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81355" y="5306314"/>
            <a:ext cx="583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from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Hanoi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56937" y="5059083"/>
            <a:ext cx="417701" cy="209003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8295131" y="2700527"/>
            <a:ext cx="3217545" cy="9391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100" b="1">
                <a:latin typeface="Calibri"/>
                <a:cs typeface="Calibri"/>
              </a:rPr>
              <a:t>Day</a:t>
            </a:r>
            <a:r>
              <a:rPr dirty="0" sz="1100" spc="20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Definite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International</a:t>
            </a:r>
            <a:r>
              <a:rPr dirty="0" sz="1100" spc="14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(DDI)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Day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Definite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45" b="1">
                <a:latin typeface="Calibri"/>
                <a:cs typeface="Calibri"/>
              </a:rPr>
              <a:t>Domestic</a:t>
            </a:r>
            <a:r>
              <a:rPr dirty="0" sz="1100" spc="80" b="1">
                <a:latin typeface="Calibri"/>
                <a:cs typeface="Calibri"/>
              </a:rPr>
              <a:t> </a:t>
            </a:r>
            <a:r>
              <a:rPr dirty="0" sz="1100" spc="50" b="1">
                <a:latin typeface="Calibri"/>
                <a:cs typeface="Calibri"/>
              </a:rPr>
              <a:t>(DDD)</a:t>
            </a:r>
            <a:endParaRPr sz="11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Door-to-door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delivery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within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certain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number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business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days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less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urgent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heavier shipments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975984" y="5419471"/>
            <a:ext cx="396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 b="1">
                <a:latin typeface="Calibri"/>
                <a:cs typeface="Calibri"/>
              </a:rPr>
              <a:t>Leipzig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989065" y="4297426"/>
            <a:ext cx="526415" cy="469900"/>
            <a:chOff x="5989065" y="4297426"/>
            <a:chExt cx="526415" cy="469900"/>
          </a:xfrm>
        </p:grpSpPr>
        <p:sp>
          <p:nvSpPr>
            <p:cNvPr id="47" name="object 47" descr=""/>
            <p:cNvSpPr/>
            <p:nvPr/>
          </p:nvSpPr>
          <p:spPr>
            <a:xfrm>
              <a:off x="5995415" y="4303776"/>
              <a:ext cx="513715" cy="457200"/>
            </a:xfrm>
            <a:custGeom>
              <a:avLst/>
              <a:gdLst/>
              <a:ahLst/>
              <a:cxnLst/>
              <a:rect l="l" t="t" r="r" b="b"/>
              <a:pathLst>
                <a:path w="513715" h="457200">
                  <a:moveTo>
                    <a:pt x="256794" y="0"/>
                  </a:moveTo>
                  <a:lnTo>
                    <a:pt x="205030" y="4644"/>
                  </a:lnTo>
                  <a:lnTo>
                    <a:pt x="156823" y="17966"/>
                  </a:lnTo>
                  <a:lnTo>
                    <a:pt x="113202" y="39045"/>
                  </a:lnTo>
                  <a:lnTo>
                    <a:pt x="75199" y="66960"/>
                  </a:lnTo>
                  <a:lnTo>
                    <a:pt x="43846" y="100793"/>
                  </a:lnTo>
                  <a:lnTo>
                    <a:pt x="20175" y="139624"/>
                  </a:lnTo>
                  <a:lnTo>
                    <a:pt x="5215" y="182533"/>
                  </a:lnTo>
                  <a:lnTo>
                    <a:pt x="0" y="228600"/>
                  </a:lnTo>
                  <a:lnTo>
                    <a:pt x="5215" y="274666"/>
                  </a:lnTo>
                  <a:lnTo>
                    <a:pt x="20175" y="317575"/>
                  </a:lnTo>
                  <a:lnTo>
                    <a:pt x="43846" y="356406"/>
                  </a:lnTo>
                  <a:lnTo>
                    <a:pt x="75199" y="390239"/>
                  </a:lnTo>
                  <a:lnTo>
                    <a:pt x="113202" y="418154"/>
                  </a:lnTo>
                  <a:lnTo>
                    <a:pt x="156823" y="439233"/>
                  </a:lnTo>
                  <a:lnTo>
                    <a:pt x="205030" y="452555"/>
                  </a:lnTo>
                  <a:lnTo>
                    <a:pt x="256794" y="457200"/>
                  </a:lnTo>
                  <a:lnTo>
                    <a:pt x="308557" y="452555"/>
                  </a:lnTo>
                  <a:lnTo>
                    <a:pt x="356764" y="439233"/>
                  </a:lnTo>
                  <a:lnTo>
                    <a:pt x="400385" y="418154"/>
                  </a:lnTo>
                  <a:lnTo>
                    <a:pt x="438388" y="390239"/>
                  </a:lnTo>
                  <a:lnTo>
                    <a:pt x="469741" y="356406"/>
                  </a:lnTo>
                  <a:lnTo>
                    <a:pt x="493412" y="317575"/>
                  </a:lnTo>
                  <a:lnTo>
                    <a:pt x="508372" y="274666"/>
                  </a:lnTo>
                  <a:lnTo>
                    <a:pt x="513588" y="228600"/>
                  </a:lnTo>
                  <a:lnTo>
                    <a:pt x="508372" y="182533"/>
                  </a:lnTo>
                  <a:lnTo>
                    <a:pt x="493412" y="139624"/>
                  </a:lnTo>
                  <a:lnTo>
                    <a:pt x="469741" y="100793"/>
                  </a:lnTo>
                  <a:lnTo>
                    <a:pt x="438388" y="66960"/>
                  </a:lnTo>
                  <a:lnTo>
                    <a:pt x="400385" y="39045"/>
                  </a:lnTo>
                  <a:lnTo>
                    <a:pt x="356764" y="17966"/>
                  </a:lnTo>
                  <a:lnTo>
                    <a:pt x="308557" y="4644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995415" y="4303776"/>
              <a:ext cx="513715" cy="457200"/>
            </a:xfrm>
            <a:custGeom>
              <a:avLst/>
              <a:gdLst/>
              <a:ahLst/>
              <a:cxnLst/>
              <a:rect l="l" t="t" r="r" b="b"/>
              <a:pathLst>
                <a:path w="513715" h="457200">
                  <a:moveTo>
                    <a:pt x="513588" y="228600"/>
                  </a:moveTo>
                  <a:lnTo>
                    <a:pt x="508372" y="182533"/>
                  </a:lnTo>
                  <a:lnTo>
                    <a:pt x="493412" y="139624"/>
                  </a:lnTo>
                  <a:lnTo>
                    <a:pt x="469741" y="100793"/>
                  </a:lnTo>
                  <a:lnTo>
                    <a:pt x="438388" y="66960"/>
                  </a:lnTo>
                  <a:lnTo>
                    <a:pt x="400385" y="39045"/>
                  </a:lnTo>
                  <a:lnTo>
                    <a:pt x="356764" y="17966"/>
                  </a:lnTo>
                  <a:lnTo>
                    <a:pt x="308557" y="4644"/>
                  </a:lnTo>
                  <a:lnTo>
                    <a:pt x="256794" y="0"/>
                  </a:lnTo>
                  <a:lnTo>
                    <a:pt x="205030" y="4644"/>
                  </a:lnTo>
                  <a:lnTo>
                    <a:pt x="156823" y="17966"/>
                  </a:lnTo>
                  <a:lnTo>
                    <a:pt x="113202" y="39045"/>
                  </a:lnTo>
                  <a:lnTo>
                    <a:pt x="75199" y="66960"/>
                  </a:lnTo>
                  <a:lnTo>
                    <a:pt x="43846" y="100793"/>
                  </a:lnTo>
                  <a:lnTo>
                    <a:pt x="20175" y="139624"/>
                  </a:lnTo>
                  <a:lnTo>
                    <a:pt x="5215" y="182533"/>
                  </a:lnTo>
                  <a:lnTo>
                    <a:pt x="0" y="228600"/>
                  </a:lnTo>
                  <a:lnTo>
                    <a:pt x="5215" y="274666"/>
                  </a:lnTo>
                  <a:lnTo>
                    <a:pt x="20175" y="317575"/>
                  </a:lnTo>
                  <a:lnTo>
                    <a:pt x="43846" y="356406"/>
                  </a:lnTo>
                  <a:lnTo>
                    <a:pt x="75199" y="390239"/>
                  </a:lnTo>
                  <a:lnTo>
                    <a:pt x="113202" y="418154"/>
                  </a:lnTo>
                  <a:lnTo>
                    <a:pt x="156823" y="439233"/>
                  </a:lnTo>
                  <a:lnTo>
                    <a:pt x="205030" y="452555"/>
                  </a:lnTo>
                  <a:lnTo>
                    <a:pt x="256794" y="457200"/>
                  </a:lnTo>
                  <a:lnTo>
                    <a:pt x="308557" y="452555"/>
                  </a:lnTo>
                  <a:lnTo>
                    <a:pt x="356764" y="439233"/>
                  </a:lnTo>
                  <a:lnTo>
                    <a:pt x="400385" y="418154"/>
                  </a:lnTo>
                  <a:lnTo>
                    <a:pt x="438388" y="390239"/>
                  </a:lnTo>
                  <a:lnTo>
                    <a:pt x="469741" y="356406"/>
                  </a:lnTo>
                  <a:lnTo>
                    <a:pt x="493412" y="317575"/>
                  </a:lnTo>
                  <a:lnTo>
                    <a:pt x="508372" y="274666"/>
                  </a:lnTo>
                  <a:lnTo>
                    <a:pt x="513588" y="228600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0091" y="4320540"/>
              <a:ext cx="364236" cy="1752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1803" y="4492752"/>
              <a:ext cx="411479" cy="1737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8094" y="4338066"/>
              <a:ext cx="313180" cy="166877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5982715" y="4867147"/>
            <a:ext cx="396240" cy="3962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ct val="85000"/>
              </a:lnSpc>
              <a:spcBef>
                <a:spcPts val="260"/>
              </a:spcBef>
            </a:pPr>
            <a:r>
              <a:rPr dirty="0" sz="900">
                <a:latin typeface="Calibri"/>
                <a:cs typeface="Calibri"/>
              </a:rPr>
              <a:t>Sort</a:t>
            </a:r>
            <a:r>
              <a:rPr dirty="0" sz="900" spc="11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in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Leipzig </a:t>
            </a:r>
            <a:r>
              <a:rPr dirty="0" sz="900" spc="-25">
                <a:latin typeface="Calibri"/>
                <a:cs typeface="Calibri"/>
              </a:rPr>
              <a:t>Hub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817108" y="4788408"/>
            <a:ext cx="144780" cy="151130"/>
          </a:xfrm>
          <a:custGeom>
            <a:avLst/>
            <a:gdLst/>
            <a:ahLst/>
            <a:cxnLst/>
            <a:rect l="l" t="t" r="r" b="b"/>
            <a:pathLst>
              <a:path w="144779" h="151129">
                <a:moveTo>
                  <a:pt x="144779" y="0"/>
                </a:moveTo>
                <a:lnTo>
                  <a:pt x="0" y="0"/>
                </a:lnTo>
                <a:lnTo>
                  <a:pt x="0" y="150876"/>
                </a:lnTo>
                <a:lnTo>
                  <a:pt x="144779" y="150876"/>
                </a:lnTo>
                <a:lnTo>
                  <a:pt x="14477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803391" y="4749241"/>
            <a:ext cx="7512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2345" sz="1350" b="1">
                <a:latin typeface="Calibri"/>
                <a:cs typeface="Calibri"/>
              </a:rPr>
              <a:t>4.</a:t>
            </a:r>
            <a:r>
              <a:rPr dirty="0" baseline="-12345" sz="1350" spc="442" b="1">
                <a:latin typeface="Calibri"/>
                <a:cs typeface="Calibri"/>
              </a:rPr>
              <a:t> </a:t>
            </a:r>
            <a:r>
              <a:rPr dirty="0" sz="900" spc="50" b="1">
                <a:latin typeface="Calibri"/>
                <a:cs typeface="Calibri"/>
              </a:rPr>
              <a:t>02:00</a:t>
            </a:r>
            <a:r>
              <a:rPr dirty="0" sz="900" spc="-25" b="1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CET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052816" y="4392167"/>
            <a:ext cx="3061970" cy="1141730"/>
            <a:chOff x="8052816" y="4392167"/>
            <a:chExt cx="3061970" cy="1141730"/>
          </a:xfrm>
        </p:grpSpPr>
        <p:sp>
          <p:nvSpPr>
            <p:cNvPr id="56" name="object 56" descr=""/>
            <p:cNvSpPr/>
            <p:nvPr/>
          </p:nvSpPr>
          <p:spPr>
            <a:xfrm>
              <a:off x="8340979" y="4993766"/>
              <a:ext cx="807085" cy="353060"/>
            </a:xfrm>
            <a:custGeom>
              <a:avLst/>
              <a:gdLst/>
              <a:ahLst/>
              <a:cxnLst/>
              <a:rect l="l" t="t" r="r" b="b"/>
              <a:pathLst>
                <a:path w="807084" h="353060">
                  <a:moveTo>
                    <a:pt x="7366" y="0"/>
                  </a:moveTo>
                  <a:lnTo>
                    <a:pt x="0" y="17525"/>
                  </a:lnTo>
                  <a:lnTo>
                    <a:pt x="17525" y="24891"/>
                  </a:lnTo>
                  <a:lnTo>
                    <a:pt x="24892" y="7365"/>
                  </a:lnTo>
                  <a:lnTo>
                    <a:pt x="7366" y="0"/>
                  </a:lnTo>
                  <a:close/>
                </a:path>
                <a:path w="807084" h="353060">
                  <a:moveTo>
                    <a:pt x="42545" y="14731"/>
                  </a:moveTo>
                  <a:lnTo>
                    <a:pt x="35051" y="32384"/>
                  </a:lnTo>
                  <a:lnTo>
                    <a:pt x="52704" y="39750"/>
                  </a:lnTo>
                  <a:lnTo>
                    <a:pt x="60071" y="22224"/>
                  </a:lnTo>
                  <a:lnTo>
                    <a:pt x="42545" y="14731"/>
                  </a:lnTo>
                  <a:close/>
                </a:path>
                <a:path w="807084" h="353060">
                  <a:moveTo>
                    <a:pt x="77597" y="29590"/>
                  </a:moveTo>
                  <a:lnTo>
                    <a:pt x="70230" y="47116"/>
                  </a:lnTo>
                  <a:lnTo>
                    <a:pt x="87756" y="54482"/>
                  </a:lnTo>
                  <a:lnTo>
                    <a:pt x="95123" y="36956"/>
                  </a:lnTo>
                  <a:lnTo>
                    <a:pt x="77597" y="29590"/>
                  </a:lnTo>
                  <a:close/>
                </a:path>
                <a:path w="807084" h="353060">
                  <a:moveTo>
                    <a:pt x="112649" y="44322"/>
                  </a:moveTo>
                  <a:lnTo>
                    <a:pt x="105282" y="61848"/>
                  </a:lnTo>
                  <a:lnTo>
                    <a:pt x="122936" y="69341"/>
                  </a:lnTo>
                  <a:lnTo>
                    <a:pt x="130301" y="51688"/>
                  </a:lnTo>
                  <a:lnTo>
                    <a:pt x="112649" y="44322"/>
                  </a:lnTo>
                  <a:close/>
                </a:path>
                <a:path w="807084" h="353060">
                  <a:moveTo>
                    <a:pt x="147827" y="59181"/>
                  </a:moveTo>
                  <a:lnTo>
                    <a:pt x="140462" y="76707"/>
                  </a:lnTo>
                  <a:lnTo>
                    <a:pt x="157988" y="84073"/>
                  </a:lnTo>
                  <a:lnTo>
                    <a:pt x="165353" y="66547"/>
                  </a:lnTo>
                  <a:lnTo>
                    <a:pt x="147827" y="59181"/>
                  </a:lnTo>
                  <a:close/>
                </a:path>
                <a:path w="807084" h="353060">
                  <a:moveTo>
                    <a:pt x="182879" y="73913"/>
                  </a:moveTo>
                  <a:lnTo>
                    <a:pt x="175514" y="91439"/>
                  </a:lnTo>
                  <a:lnTo>
                    <a:pt x="193040" y="98932"/>
                  </a:lnTo>
                  <a:lnTo>
                    <a:pt x="200532" y="81279"/>
                  </a:lnTo>
                  <a:lnTo>
                    <a:pt x="182879" y="73913"/>
                  </a:lnTo>
                  <a:close/>
                </a:path>
                <a:path w="807084" h="353060">
                  <a:moveTo>
                    <a:pt x="218059" y="88772"/>
                  </a:moveTo>
                  <a:lnTo>
                    <a:pt x="210693" y="106298"/>
                  </a:lnTo>
                  <a:lnTo>
                    <a:pt x="228219" y="113664"/>
                  </a:lnTo>
                  <a:lnTo>
                    <a:pt x="235585" y="96138"/>
                  </a:lnTo>
                  <a:lnTo>
                    <a:pt x="218059" y="88772"/>
                  </a:lnTo>
                  <a:close/>
                </a:path>
                <a:path w="807084" h="353060">
                  <a:moveTo>
                    <a:pt x="253111" y="103504"/>
                  </a:moveTo>
                  <a:lnTo>
                    <a:pt x="245745" y="121030"/>
                  </a:lnTo>
                  <a:lnTo>
                    <a:pt x="263271" y="128523"/>
                  </a:lnTo>
                  <a:lnTo>
                    <a:pt x="270764" y="110870"/>
                  </a:lnTo>
                  <a:lnTo>
                    <a:pt x="253111" y="103504"/>
                  </a:lnTo>
                  <a:close/>
                </a:path>
                <a:path w="807084" h="353060">
                  <a:moveTo>
                    <a:pt x="288290" y="118363"/>
                  </a:moveTo>
                  <a:lnTo>
                    <a:pt x="280924" y="135889"/>
                  </a:lnTo>
                  <a:lnTo>
                    <a:pt x="298450" y="143255"/>
                  </a:lnTo>
                  <a:lnTo>
                    <a:pt x="305816" y="125729"/>
                  </a:lnTo>
                  <a:lnTo>
                    <a:pt x="288290" y="118363"/>
                  </a:lnTo>
                  <a:close/>
                </a:path>
                <a:path w="807084" h="353060">
                  <a:moveTo>
                    <a:pt x="323342" y="133095"/>
                  </a:moveTo>
                  <a:lnTo>
                    <a:pt x="315975" y="150621"/>
                  </a:lnTo>
                  <a:lnTo>
                    <a:pt x="333501" y="158114"/>
                  </a:lnTo>
                  <a:lnTo>
                    <a:pt x="340995" y="140461"/>
                  </a:lnTo>
                  <a:lnTo>
                    <a:pt x="323342" y="133095"/>
                  </a:lnTo>
                  <a:close/>
                </a:path>
                <a:path w="807084" h="353060">
                  <a:moveTo>
                    <a:pt x="358521" y="147954"/>
                  </a:moveTo>
                  <a:lnTo>
                    <a:pt x="351154" y="165480"/>
                  </a:lnTo>
                  <a:lnTo>
                    <a:pt x="368680" y="172846"/>
                  </a:lnTo>
                  <a:lnTo>
                    <a:pt x="376047" y="155320"/>
                  </a:lnTo>
                  <a:lnTo>
                    <a:pt x="358521" y="147954"/>
                  </a:lnTo>
                  <a:close/>
                </a:path>
                <a:path w="807084" h="353060">
                  <a:moveTo>
                    <a:pt x="393573" y="162686"/>
                  </a:moveTo>
                  <a:lnTo>
                    <a:pt x="386206" y="180212"/>
                  </a:lnTo>
                  <a:lnTo>
                    <a:pt x="403732" y="187578"/>
                  </a:lnTo>
                  <a:lnTo>
                    <a:pt x="411099" y="170052"/>
                  </a:lnTo>
                  <a:lnTo>
                    <a:pt x="393573" y="162686"/>
                  </a:lnTo>
                  <a:close/>
                </a:path>
                <a:path w="807084" h="353060">
                  <a:moveTo>
                    <a:pt x="428751" y="177418"/>
                  </a:moveTo>
                  <a:lnTo>
                    <a:pt x="421386" y="195071"/>
                  </a:lnTo>
                  <a:lnTo>
                    <a:pt x="438912" y="202437"/>
                  </a:lnTo>
                  <a:lnTo>
                    <a:pt x="446277" y="184911"/>
                  </a:lnTo>
                  <a:lnTo>
                    <a:pt x="428751" y="177418"/>
                  </a:lnTo>
                  <a:close/>
                </a:path>
                <a:path w="807084" h="353060">
                  <a:moveTo>
                    <a:pt x="463803" y="192277"/>
                  </a:moveTo>
                  <a:lnTo>
                    <a:pt x="456438" y="209803"/>
                  </a:lnTo>
                  <a:lnTo>
                    <a:pt x="473964" y="217169"/>
                  </a:lnTo>
                  <a:lnTo>
                    <a:pt x="481329" y="199643"/>
                  </a:lnTo>
                  <a:lnTo>
                    <a:pt x="463803" y="192277"/>
                  </a:lnTo>
                  <a:close/>
                </a:path>
                <a:path w="807084" h="353060">
                  <a:moveTo>
                    <a:pt x="498982" y="207009"/>
                  </a:moveTo>
                  <a:lnTo>
                    <a:pt x="491490" y="224662"/>
                  </a:lnTo>
                  <a:lnTo>
                    <a:pt x="509143" y="232028"/>
                  </a:lnTo>
                  <a:lnTo>
                    <a:pt x="516509" y="214502"/>
                  </a:lnTo>
                  <a:lnTo>
                    <a:pt x="498982" y="207009"/>
                  </a:lnTo>
                  <a:close/>
                </a:path>
                <a:path w="807084" h="353060">
                  <a:moveTo>
                    <a:pt x="534035" y="221868"/>
                  </a:moveTo>
                  <a:lnTo>
                    <a:pt x="526669" y="239394"/>
                  </a:lnTo>
                  <a:lnTo>
                    <a:pt x="544195" y="246760"/>
                  </a:lnTo>
                  <a:lnTo>
                    <a:pt x="551561" y="229234"/>
                  </a:lnTo>
                  <a:lnTo>
                    <a:pt x="534035" y="221868"/>
                  </a:lnTo>
                  <a:close/>
                </a:path>
                <a:path w="807084" h="353060">
                  <a:moveTo>
                    <a:pt x="569214" y="236600"/>
                  </a:moveTo>
                  <a:lnTo>
                    <a:pt x="561721" y="254253"/>
                  </a:lnTo>
                  <a:lnTo>
                    <a:pt x="579374" y="261619"/>
                  </a:lnTo>
                  <a:lnTo>
                    <a:pt x="586740" y="244093"/>
                  </a:lnTo>
                  <a:lnTo>
                    <a:pt x="569214" y="236600"/>
                  </a:lnTo>
                  <a:close/>
                </a:path>
                <a:path w="807084" h="353060">
                  <a:moveTo>
                    <a:pt x="604266" y="251459"/>
                  </a:moveTo>
                  <a:lnTo>
                    <a:pt x="596900" y="268985"/>
                  </a:lnTo>
                  <a:lnTo>
                    <a:pt x="614426" y="276351"/>
                  </a:lnTo>
                  <a:lnTo>
                    <a:pt x="621792" y="258825"/>
                  </a:lnTo>
                  <a:lnTo>
                    <a:pt x="604266" y="251459"/>
                  </a:lnTo>
                  <a:close/>
                </a:path>
                <a:path w="807084" h="353060">
                  <a:moveTo>
                    <a:pt x="639445" y="266191"/>
                  </a:moveTo>
                  <a:lnTo>
                    <a:pt x="631951" y="283717"/>
                  </a:lnTo>
                  <a:lnTo>
                    <a:pt x="649604" y="291210"/>
                  </a:lnTo>
                  <a:lnTo>
                    <a:pt x="656971" y="273557"/>
                  </a:lnTo>
                  <a:lnTo>
                    <a:pt x="639445" y="266191"/>
                  </a:lnTo>
                  <a:close/>
                </a:path>
                <a:path w="807084" h="353060">
                  <a:moveTo>
                    <a:pt x="674497" y="281050"/>
                  </a:moveTo>
                  <a:lnTo>
                    <a:pt x="667130" y="298576"/>
                  </a:lnTo>
                  <a:lnTo>
                    <a:pt x="684656" y="305942"/>
                  </a:lnTo>
                  <a:lnTo>
                    <a:pt x="692023" y="288416"/>
                  </a:lnTo>
                  <a:lnTo>
                    <a:pt x="674497" y="281050"/>
                  </a:lnTo>
                  <a:close/>
                </a:path>
                <a:path w="807084" h="353060">
                  <a:moveTo>
                    <a:pt x="751331" y="282447"/>
                  </a:moveTo>
                  <a:lnTo>
                    <a:pt x="721868" y="352678"/>
                  </a:lnTo>
                  <a:lnTo>
                    <a:pt x="806830" y="347090"/>
                  </a:lnTo>
                  <a:lnTo>
                    <a:pt x="793201" y="331215"/>
                  </a:lnTo>
                  <a:lnTo>
                    <a:pt x="744601" y="331215"/>
                  </a:lnTo>
                  <a:lnTo>
                    <a:pt x="737362" y="328167"/>
                  </a:lnTo>
                  <a:lnTo>
                    <a:pt x="744727" y="310641"/>
                  </a:lnTo>
                  <a:lnTo>
                    <a:pt x="775537" y="310641"/>
                  </a:lnTo>
                  <a:lnTo>
                    <a:pt x="751331" y="282447"/>
                  </a:lnTo>
                  <a:close/>
                </a:path>
                <a:path w="807084" h="353060">
                  <a:moveTo>
                    <a:pt x="744727" y="310641"/>
                  </a:moveTo>
                  <a:lnTo>
                    <a:pt x="737362" y="328167"/>
                  </a:lnTo>
                  <a:lnTo>
                    <a:pt x="744601" y="331215"/>
                  </a:lnTo>
                  <a:lnTo>
                    <a:pt x="751967" y="313689"/>
                  </a:lnTo>
                  <a:lnTo>
                    <a:pt x="744727" y="310641"/>
                  </a:lnTo>
                  <a:close/>
                </a:path>
                <a:path w="807084" h="353060">
                  <a:moveTo>
                    <a:pt x="775537" y="310641"/>
                  </a:moveTo>
                  <a:lnTo>
                    <a:pt x="744727" y="310641"/>
                  </a:lnTo>
                  <a:lnTo>
                    <a:pt x="751967" y="313689"/>
                  </a:lnTo>
                  <a:lnTo>
                    <a:pt x="744601" y="331215"/>
                  </a:lnTo>
                  <a:lnTo>
                    <a:pt x="793201" y="331215"/>
                  </a:lnTo>
                  <a:lnTo>
                    <a:pt x="775537" y="310641"/>
                  </a:lnTo>
                  <a:close/>
                </a:path>
                <a:path w="807084" h="353060">
                  <a:moveTo>
                    <a:pt x="709676" y="295782"/>
                  </a:moveTo>
                  <a:lnTo>
                    <a:pt x="702182" y="313308"/>
                  </a:lnTo>
                  <a:lnTo>
                    <a:pt x="719836" y="320801"/>
                  </a:lnTo>
                  <a:lnTo>
                    <a:pt x="727201" y="303148"/>
                  </a:lnTo>
                  <a:lnTo>
                    <a:pt x="709676" y="295782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64639" y="4947081"/>
              <a:ext cx="542447" cy="378917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077200" y="4494275"/>
              <a:ext cx="611505" cy="506095"/>
            </a:xfrm>
            <a:custGeom>
              <a:avLst/>
              <a:gdLst/>
              <a:ahLst/>
              <a:cxnLst/>
              <a:rect l="l" t="t" r="r" b="b"/>
              <a:pathLst>
                <a:path w="611504" h="506095">
                  <a:moveTo>
                    <a:pt x="305561" y="0"/>
                  </a:moveTo>
                  <a:lnTo>
                    <a:pt x="255991" y="3311"/>
                  </a:lnTo>
                  <a:lnTo>
                    <a:pt x="208970" y="12899"/>
                  </a:lnTo>
                  <a:lnTo>
                    <a:pt x="165127" y="28241"/>
                  </a:lnTo>
                  <a:lnTo>
                    <a:pt x="125089" y="48816"/>
                  </a:lnTo>
                  <a:lnTo>
                    <a:pt x="89487" y="74104"/>
                  </a:lnTo>
                  <a:lnTo>
                    <a:pt x="58948" y="103583"/>
                  </a:lnTo>
                  <a:lnTo>
                    <a:pt x="34101" y="136731"/>
                  </a:lnTo>
                  <a:lnTo>
                    <a:pt x="15575" y="173028"/>
                  </a:lnTo>
                  <a:lnTo>
                    <a:pt x="3998" y="211953"/>
                  </a:lnTo>
                  <a:lnTo>
                    <a:pt x="0" y="252984"/>
                  </a:lnTo>
                  <a:lnTo>
                    <a:pt x="3998" y="294014"/>
                  </a:lnTo>
                  <a:lnTo>
                    <a:pt x="15575" y="332939"/>
                  </a:lnTo>
                  <a:lnTo>
                    <a:pt x="34101" y="369236"/>
                  </a:lnTo>
                  <a:lnTo>
                    <a:pt x="58948" y="402384"/>
                  </a:lnTo>
                  <a:lnTo>
                    <a:pt x="89487" y="431863"/>
                  </a:lnTo>
                  <a:lnTo>
                    <a:pt x="125089" y="457151"/>
                  </a:lnTo>
                  <a:lnTo>
                    <a:pt x="165127" y="477726"/>
                  </a:lnTo>
                  <a:lnTo>
                    <a:pt x="208970" y="493068"/>
                  </a:lnTo>
                  <a:lnTo>
                    <a:pt x="255991" y="502656"/>
                  </a:lnTo>
                  <a:lnTo>
                    <a:pt x="305561" y="505968"/>
                  </a:lnTo>
                  <a:lnTo>
                    <a:pt x="355132" y="502656"/>
                  </a:lnTo>
                  <a:lnTo>
                    <a:pt x="402153" y="493068"/>
                  </a:lnTo>
                  <a:lnTo>
                    <a:pt x="445996" y="477726"/>
                  </a:lnTo>
                  <a:lnTo>
                    <a:pt x="486034" y="457151"/>
                  </a:lnTo>
                  <a:lnTo>
                    <a:pt x="521636" y="431863"/>
                  </a:lnTo>
                  <a:lnTo>
                    <a:pt x="552175" y="402384"/>
                  </a:lnTo>
                  <a:lnTo>
                    <a:pt x="577022" y="369236"/>
                  </a:lnTo>
                  <a:lnTo>
                    <a:pt x="595548" y="332939"/>
                  </a:lnTo>
                  <a:lnTo>
                    <a:pt x="607125" y="294014"/>
                  </a:lnTo>
                  <a:lnTo>
                    <a:pt x="611124" y="252984"/>
                  </a:lnTo>
                  <a:lnTo>
                    <a:pt x="607125" y="211953"/>
                  </a:lnTo>
                  <a:lnTo>
                    <a:pt x="595548" y="173028"/>
                  </a:lnTo>
                  <a:lnTo>
                    <a:pt x="577022" y="136731"/>
                  </a:lnTo>
                  <a:lnTo>
                    <a:pt x="552175" y="103583"/>
                  </a:lnTo>
                  <a:lnTo>
                    <a:pt x="521636" y="74104"/>
                  </a:lnTo>
                  <a:lnTo>
                    <a:pt x="486034" y="48816"/>
                  </a:lnTo>
                  <a:lnTo>
                    <a:pt x="445996" y="28241"/>
                  </a:lnTo>
                  <a:lnTo>
                    <a:pt x="402153" y="12899"/>
                  </a:lnTo>
                  <a:lnTo>
                    <a:pt x="355132" y="3311"/>
                  </a:lnTo>
                  <a:lnTo>
                    <a:pt x="305561" y="0"/>
                  </a:lnTo>
                  <a:close/>
                </a:path>
              </a:pathLst>
            </a:custGeom>
            <a:solidFill>
              <a:srgbClr val="9B9C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077200" y="4494275"/>
              <a:ext cx="611505" cy="506095"/>
            </a:xfrm>
            <a:custGeom>
              <a:avLst/>
              <a:gdLst/>
              <a:ahLst/>
              <a:cxnLst/>
              <a:rect l="l" t="t" r="r" b="b"/>
              <a:pathLst>
                <a:path w="611504" h="506095">
                  <a:moveTo>
                    <a:pt x="611124" y="252984"/>
                  </a:moveTo>
                  <a:lnTo>
                    <a:pt x="607125" y="211953"/>
                  </a:lnTo>
                  <a:lnTo>
                    <a:pt x="595548" y="173028"/>
                  </a:lnTo>
                  <a:lnTo>
                    <a:pt x="577022" y="136731"/>
                  </a:lnTo>
                  <a:lnTo>
                    <a:pt x="552175" y="103583"/>
                  </a:lnTo>
                  <a:lnTo>
                    <a:pt x="521636" y="74104"/>
                  </a:lnTo>
                  <a:lnTo>
                    <a:pt x="486034" y="48816"/>
                  </a:lnTo>
                  <a:lnTo>
                    <a:pt x="445996" y="28241"/>
                  </a:lnTo>
                  <a:lnTo>
                    <a:pt x="402153" y="12899"/>
                  </a:lnTo>
                  <a:lnTo>
                    <a:pt x="355132" y="3311"/>
                  </a:lnTo>
                  <a:lnTo>
                    <a:pt x="305561" y="0"/>
                  </a:lnTo>
                  <a:lnTo>
                    <a:pt x="255991" y="3311"/>
                  </a:lnTo>
                  <a:lnTo>
                    <a:pt x="208970" y="12899"/>
                  </a:lnTo>
                  <a:lnTo>
                    <a:pt x="165127" y="28241"/>
                  </a:lnTo>
                  <a:lnTo>
                    <a:pt x="125089" y="48816"/>
                  </a:lnTo>
                  <a:lnTo>
                    <a:pt x="89487" y="74104"/>
                  </a:lnTo>
                  <a:lnTo>
                    <a:pt x="58948" y="103583"/>
                  </a:lnTo>
                  <a:lnTo>
                    <a:pt x="34101" y="136731"/>
                  </a:lnTo>
                  <a:lnTo>
                    <a:pt x="15575" y="173028"/>
                  </a:lnTo>
                  <a:lnTo>
                    <a:pt x="3998" y="211953"/>
                  </a:lnTo>
                  <a:lnTo>
                    <a:pt x="0" y="252984"/>
                  </a:lnTo>
                  <a:lnTo>
                    <a:pt x="3998" y="294014"/>
                  </a:lnTo>
                  <a:lnTo>
                    <a:pt x="15575" y="332939"/>
                  </a:lnTo>
                  <a:lnTo>
                    <a:pt x="34101" y="369236"/>
                  </a:lnTo>
                  <a:lnTo>
                    <a:pt x="58948" y="402384"/>
                  </a:lnTo>
                  <a:lnTo>
                    <a:pt x="89487" y="431863"/>
                  </a:lnTo>
                  <a:lnTo>
                    <a:pt x="125089" y="457151"/>
                  </a:lnTo>
                  <a:lnTo>
                    <a:pt x="165127" y="477726"/>
                  </a:lnTo>
                  <a:lnTo>
                    <a:pt x="208970" y="493068"/>
                  </a:lnTo>
                  <a:lnTo>
                    <a:pt x="255991" y="502656"/>
                  </a:lnTo>
                  <a:lnTo>
                    <a:pt x="305561" y="505968"/>
                  </a:lnTo>
                  <a:lnTo>
                    <a:pt x="355132" y="502656"/>
                  </a:lnTo>
                  <a:lnTo>
                    <a:pt x="402153" y="493068"/>
                  </a:lnTo>
                  <a:lnTo>
                    <a:pt x="445996" y="477726"/>
                  </a:lnTo>
                  <a:lnTo>
                    <a:pt x="486034" y="457151"/>
                  </a:lnTo>
                  <a:lnTo>
                    <a:pt x="521636" y="431863"/>
                  </a:lnTo>
                  <a:lnTo>
                    <a:pt x="552175" y="402384"/>
                  </a:lnTo>
                  <a:lnTo>
                    <a:pt x="577022" y="369236"/>
                  </a:lnTo>
                  <a:lnTo>
                    <a:pt x="595548" y="332939"/>
                  </a:lnTo>
                  <a:lnTo>
                    <a:pt x="607125" y="294014"/>
                  </a:lnTo>
                  <a:lnTo>
                    <a:pt x="611124" y="252984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116" y="4553711"/>
              <a:ext cx="432815" cy="19354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2816" y="4640579"/>
              <a:ext cx="629412" cy="274319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151620" y="5023103"/>
              <a:ext cx="611505" cy="504825"/>
            </a:xfrm>
            <a:custGeom>
              <a:avLst/>
              <a:gdLst/>
              <a:ahLst/>
              <a:cxnLst/>
              <a:rect l="l" t="t" r="r" b="b"/>
              <a:pathLst>
                <a:path w="611504" h="504825">
                  <a:moveTo>
                    <a:pt x="305561" y="0"/>
                  </a:moveTo>
                  <a:lnTo>
                    <a:pt x="255991" y="3300"/>
                  </a:lnTo>
                  <a:lnTo>
                    <a:pt x="208970" y="12856"/>
                  </a:lnTo>
                  <a:lnTo>
                    <a:pt x="165127" y="28148"/>
                  </a:lnTo>
                  <a:lnTo>
                    <a:pt x="125089" y="48658"/>
                  </a:lnTo>
                  <a:lnTo>
                    <a:pt x="89487" y="73866"/>
                  </a:lnTo>
                  <a:lnTo>
                    <a:pt x="58948" y="103254"/>
                  </a:lnTo>
                  <a:lnTo>
                    <a:pt x="34101" y="136302"/>
                  </a:lnTo>
                  <a:lnTo>
                    <a:pt x="15575" y="172492"/>
                  </a:lnTo>
                  <a:lnTo>
                    <a:pt x="3998" y="211305"/>
                  </a:lnTo>
                  <a:lnTo>
                    <a:pt x="0" y="252222"/>
                  </a:lnTo>
                  <a:lnTo>
                    <a:pt x="3998" y="293138"/>
                  </a:lnTo>
                  <a:lnTo>
                    <a:pt x="15575" y="331951"/>
                  </a:lnTo>
                  <a:lnTo>
                    <a:pt x="34101" y="368141"/>
                  </a:lnTo>
                  <a:lnTo>
                    <a:pt x="58948" y="401189"/>
                  </a:lnTo>
                  <a:lnTo>
                    <a:pt x="89487" y="430577"/>
                  </a:lnTo>
                  <a:lnTo>
                    <a:pt x="125089" y="455785"/>
                  </a:lnTo>
                  <a:lnTo>
                    <a:pt x="165127" y="476295"/>
                  </a:lnTo>
                  <a:lnTo>
                    <a:pt x="208970" y="491587"/>
                  </a:lnTo>
                  <a:lnTo>
                    <a:pt x="255991" y="501143"/>
                  </a:lnTo>
                  <a:lnTo>
                    <a:pt x="305561" y="504444"/>
                  </a:lnTo>
                  <a:lnTo>
                    <a:pt x="355132" y="501143"/>
                  </a:lnTo>
                  <a:lnTo>
                    <a:pt x="402153" y="491587"/>
                  </a:lnTo>
                  <a:lnTo>
                    <a:pt x="445996" y="476295"/>
                  </a:lnTo>
                  <a:lnTo>
                    <a:pt x="486034" y="455785"/>
                  </a:lnTo>
                  <a:lnTo>
                    <a:pt x="521636" y="430577"/>
                  </a:lnTo>
                  <a:lnTo>
                    <a:pt x="552175" y="401189"/>
                  </a:lnTo>
                  <a:lnTo>
                    <a:pt x="577022" y="368141"/>
                  </a:lnTo>
                  <a:lnTo>
                    <a:pt x="595548" y="331951"/>
                  </a:lnTo>
                  <a:lnTo>
                    <a:pt x="607125" y="293138"/>
                  </a:lnTo>
                  <a:lnTo>
                    <a:pt x="611124" y="252222"/>
                  </a:lnTo>
                  <a:lnTo>
                    <a:pt x="607125" y="211305"/>
                  </a:lnTo>
                  <a:lnTo>
                    <a:pt x="595548" y="172492"/>
                  </a:lnTo>
                  <a:lnTo>
                    <a:pt x="577022" y="136302"/>
                  </a:lnTo>
                  <a:lnTo>
                    <a:pt x="552175" y="103254"/>
                  </a:lnTo>
                  <a:lnTo>
                    <a:pt x="521636" y="73866"/>
                  </a:lnTo>
                  <a:lnTo>
                    <a:pt x="486034" y="48658"/>
                  </a:lnTo>
                  <a:lnTo>
                    <a:pt x="445996" y="28148"/>
                  </a:lnTo>
                  <a:lnTo>
                    <a:pt x="402153" y="12856"/>
                  </a:lnTo>
                  <a:lnTo>
                    <a:pt x="355132" y="3300"/>
                  </a:lnTo>
                  <a:lnTo>
                    <a:pt x="305561" y="0"/>
                  </a:lnTo>
                  <a:close/>
                </a:path>
              </a:pathLst>
            </a:custGeom>
            <a:solidFill>
              <a:srgbClr val="9B9C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151620" y="5023103"/>
              <a:ext cx="611505" cy="504825"/>
            </a:xfrm>
            <a:custGeom>
              <a:avLst/>
              <a:gdLst/>
              <a:ahLst/>
              <a:cxnLst/>
              <a:rect l="l" t="t" r="r" b="b"/>
              <a:pathLst>
                <a:path w="611504" h="504825">
                  <a:moveTo>
                    <a:pt x="611124" y="252222"/>
                  </a:moveTo>
                  <a:lnTo>
                    <a:pt x="607125" y="211305"/>
                  </a:lnTo>
                  <a:lnTo>
                    <a:pt x="595548" y="172492"/>
                  </a:lnTo>
                  <a:lnTo>
                    <a:pt x="577022" y="136302"/>
                  </a:lnTo>
                  <a:lnTo>
                    <a:pt x="552175" y="103254"/>
                  </a:lnTo>
                  <a:lnTo>
                    <a:pt x="521636" y="73866"/>
                  </a:lnTo>
                  <a:lnTo>
                    <a:pt x="486034" y="48658"/>
                  </a:lnTo>
                  <a:lnTo>
                    <a:pt x="445996" y="28148"/>
                  </a:lnTo>
                  <a:lnTo>
                    <a:pt x="402153" y="12856"/>
                  </a:lnTo>
                  <a:lnTo>
                    <a:pt x="355132" y="3300"/>
                  </a:lnTo>
                  <a:lnTo>
                    <a:pt x="305561" y="0"/>
                  </a:lnTo>
                  <a:lnTo>
                    <a:pt x="255991" y="3300"/>
                  </a:lnTo>
                  <a:lnTo>
                    <a:pt x="208970" y="12856"/>
                  </a:lnTo>
                  <a:lnTo>
                    <a:pt x="165127" y="28148"/>
                  </a:lnTo>
                  <a:lnTo>
                    <a:pt x="125089" y="48658"/>
                  </a:lnTo>
                  <a:lnTo>
                    <a:pt x="89487" y="73866"/>
                  </a:lnTo>
                  <a:lnTo>
                    <a:pt x="58948" y="103254"/>
                  </a:lnTo>
                  <a:lnTo>
                    <a:pt x="34101" y="136302"/>
                  </a:lnTo>
                  <a:lnTo>
                    <a:pt x="15575" y="172492"/>
                  </a:lnTo>
                  <a:lnTo>
                    <a:pt x="3998" y="211305"/>
                  </a:lnTo>
                  <a:lnTo>
                    <a:pt x="0" y="252222"/>
                  </a:lnTo>
                  <a:lnTo>
                    <a:pt x="3998" y="293138"/>
                  </a:lnTo>
                  <a:lnTo>
                    <a:pt x="15575" y="331951"/>
                  </a:lnTo>
                  <a:lnTo>
                    <a:pt x="34101" y="368141"/>
                  </a:lnTo>
                  <a:lnTo>
                    <a:pt x="58948" y="401189"/>
                  </a:lnTo>
                  <a:lnTo>
                    <a:pt x="89487" y="430577"/>
                  </a:lnTo>
                  <a:lnTo>
                    <a:pt x="125089" y="455785"/>
                  </a:lnTo>
                  <a:lnTo>
                    <a:pt x="165127" y="476295"/>
                  </a:lnTo>
                  <a:lnTo>
                    <a:pt x="208970" y="491587"/>
                  </a:lnTo>
                  <a:lnTo>
                    <a:pt x="255991" y="501143"/>
                  </a:lnTo>
                  <a:lnTo>
                    <a:pt x="305561" y="504444"/>
                  </a:lnTo>
                  <a:lnTo>
                    <a:pt x="355132" y="501143"/>
                  </a:lnTo>
                  <a:lnTo>
                    <a:pt x="402153" y="491587"/>
                  </a:lnTo>
                  <a:lnTo>
                    <a:pt x="445996" y="476295"/>
                  </a:lnTo>
                  <a:lnTo>
                    <a:pt x="486034" y="455785"/>
                  </a:lnTo>
                  <a:lnTo>
                    <a:pt x="521636" y="430577"/>
                  </a:lnTo>
                  <a:lnTo>
                    <a:pt x="552175" y="401189"/>
                  </a:lnTo>
                  <a:lnTo>
                    <a:pt x="577022" y="368141"/>
                  </a:lnTo>
                  <a:lnTo>
                    <a:pt x="595548" y="331951"/>
                  </a:lnTo>
                  <a:lnTo>
                    <a:pt x="607125" y="293138"/>
                  </a:lnTo>
                  <a:lnTo>
                    <a:pt x="611124" y="252222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3916" y="5117591"/>
              <a:ext cx="432815" cy="19354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0497312" y="4960619"/>
              <a:ext cx="611505" cy="506095"/>
            </a:xfrm>
            <a:custGeom>
              <a:avLst/>
              <a:gdLst/>
              <a:ahLst/>
              <a:cxnLst/>
              <a:rect l="l" t="t" r="r" b="b"/>
              <a:pathLst>
                <a:path w="611504" h="506095">
                  <a:moveTo>
                    <a:pt x="305562" y="0"/>
                  </a:moveTo>
                  <a:lnTo>
                    <a:pt x="255991" y="3311"/>
                  </a:lnTo>
                  <a:lnTo>
                    <a:pt x="208970" y="12899"/>
                  </a:lnTo>
                  <a:lnTo>
                    <a:pt x="165127" y="28241"/>
                  </a:lnTo>
                  <a:lnTo>
                    <a:pt x="125089" y="48816"/>
                  </a:lnTo>
                  <a:lnTo>
                    <a:pt x="89487" y="74104"/>
                  </a:lnTo>
                  <a:lnTo>
                    <a:pt x="58948" y="103583"/>
                  </a:lnTo>
                  <a:lnTo>
                    <a:pt x="34101" y="136731"/>
                  </a:lnTo>
                  <a:lnTo>
                    <a:pt x="15575" y="173028"/>
                  </a:lnTo>
                  <a:lnTo>
                    <a:pt x="3998" y="211953"/>
                  </a:lnTo>
                  <a:lnTo>
                    <a:pt x="0" y="252983"/>
                  </a:lnTo>
                  <a:lnTo>
                    <a:pt x="3998" y="294014"/>
                  </a:lnTo>
                  <a:lnTo>
                    <a:pt x="15575" y="332939"/>
                  </a:lnTo>
                  <a:lnTo>
                    <a:pt x="34101" y="369236"/>
                  </a:lnTo>
                  <a:lnTo>
                    <a:pt x="58948" y="402384"/>
                  </a:lnTo>
                  <a:lnTo>
                    <a:pt x="89487" y="431863"/>
                  </a:lnTo>
                  <a:lnTo>
                    <a:pt x="125089" y="457151"/>
                  </a:lnTo>
                  <a:lnTo>
                    <a:pt x="165127" y="477726"/>
                  </a:lnTo>
                  <a:lnTo>
                    <a:pt x="208970" y="493068"/>
                  </a:lnTo>
                  <a:lnTo>
                    <a:pt x="255991" y="502656"/>
                  </a:lnTo>
                  <a:lnTo>
                    <a:pt x="305562" y="505967"/>
                  </a:lnTo>
                  <a:lnTo>
                    <a:pt x="355132" y="502656"/>
                  </a:lnTo>
                  <a:lnTo>
                    <a:pt x="402153" y="493068"/>
                  </a:lnTo>
                  <a:lnTo>
                    <a:pt x="445996" y="477726"/>
                  </a:lnTo>
                  <a:lnTo>
                    <a:pt x="486034" y="457151"/>
                  </a:lnTo>
                  <a:lnTo>
                    <a:pt x="521636" y="431863"/>
                  </a:lnTo>
                  <a:lnTo>
                    <a:pt x="552175" y="402384"/>
                  </a:lnTo>
                  <a:lnTo>
                    <a:pt x="577022" y="369236"/>
                  </a:lnTo>
                  <a:lnTo>
                    <a:pt x="595548" y="332939"/>
                  </a:lnTo>
                  <a:lnTo>
                    <a:pt x="607125" y="294014"/>
                  </a:lnTo>
                  <a:lnTo>
                    <a:pt x="611124" y="252983"/>
                  </a:lnTo>
                  <a:lnTo>
                    <a:pt x="607125" y="211953"/>
                  </a:lnTo>
                  <a:lnTo>
                    <a:pt x="595548" y="173028"/>
                  </a:lnTo>
                  <a:lnTo>
                    <a:pt x="577022" y="136731"/>
                  </a:lnTo>
                  <a:lnTo>
                    <a:pt x="552175" y="103583"/>
                  </a:lnTo>
                  <a:lnTo>
                    <a:pt x="521636" y="74104"/>
                  </a:lnTo>
                  <a:lnTo>
                    <a:pt x="486034" y="48816"/>
                  </a:lnTo>
                  <a:lnTo>
                    <a:pt x="445996" y="28241"/>
                  </a:lnTo>
                  <a:lnTo>
                    <a:pt x="402153" y="12899"/>
                  </a:lnTo>
                  <a:lnTo>
                    <a:pt x="355132" y="3311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9B9C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497312" y="4960619"/>
              <a:ext cx="611505" cy="506095"/>
            </a:xfrm>
            <a:custGeom>
              <a:avLst/>
              <a:gdLst/>
              <a:ahLst/>
              <a:cxnLst/>
              <a:rect l="l" t="t" r="r" b="b"/>
              <a:pathLst>
                <a:path w="611504" h="506095">
                  <a:moveTo>
                    <a:pt x="611124" y="252983"/>
                  </a:moveTo>
                  <a:lnTo>
                    <a:pt x="607125" y="211953"/>
                  </a:lnTo>
                  <a:lnTo>
                    <a:pt x="595548" y="173028"/>
                  </a:lnTo>
                  <a:lnTo>
                    <a:pt x="577022" y="136731"/>
                  </a:lnTo>
                  <a:lnTo>
                    <a:pt x="552175" y="103583"/>
                  </a:lnTo>
                  <a:lnTo>
                    <a:pt x="521636" y="74104"/>
                  </a:lnTo>
                  <a:lnTo>
                    <a:pt x="486034" y="48816"/>
                  </a:lnTo>
                  <a:lnTo>
                    <a:pt x="445996" y="28241"/>
                  </a:lnTo>
                  <a:lnTo>
                    <a:pt x="402153" y="12899"/>
                  </a:lnTo>
                  <a:lnTo>
                    <a:pt x="355132" y="3311"/>
                  </a:lnTo>
                  <a:lnTo>
                    <a:pt x="305562" y="0"/>
                  </a:lnTo>
                  <a:lnTo>
                    <a:pt x="255991" y="3311"/>
                  </a:lnTo>
                  <a:lnTo>
                    <a:pt x="208970" y="12899"/>
                  </a:lnTo>
                  <a:lnTo>
                    <a:pt x="165127" y="28241"/>
                  </a:lnTo>
                  <a:lnTo>
                    <a:pt x="125089" y="48816"/>
                  </a:lnTo>
                  <a:lnTo>
                    <a:pt x="89487" y="74104"/>
                  </a:lnTo>
                  <a:lnTo>
                    <a:pt x="58948" y="103583"/>
                  </a:lnTo>
                  <a:lnTo>
                    <a:pt x="34101" y="136731"/>
                  </a:lnTo>
                  <a:lnTo>
                    <a:pt x="15575" y="173028"/>
                  </a:lnTo>
                  <a:lnTo>
                    <a:pt x="3998" y="211953"/>
                  </a:lnTo>
                  <a:lnTo>
                    <a:pt x="0" y="252983"/>
                  </a:lnTo>
                  <a:lnTo>
                    <a:pt x="3998" y="294014"/>
                  </a:lnTo>
                  <a:lnTo>
                    <a:pt x="15575" y="332939"/>
                  </a:lnTo>
                  <a:lnTo>
                    <a:pt x="34101" y="369236"/>
                  </a:lnTo>
                  <a:lnTo>
                    <a:pt x="58948" y="402384"/>
                  </a:lnTo>
                  <a:lnTo>
                    <a:pt x="89487" y="431863"/>
                  </a:lnTo>
                  <a:lnTo>
                    <a:pt x="125089" y="457151"/>
                  </a:lnTo>
                  <a:lnTo>
                    <a:pt x="165127" y="477726"/>
                  </a:lnTo>
                  <a:lnTo>
                    <a:pt x="208970" y="493068"/>
                  </a:lnTo>
                  <a:lnTo>
                    <a:pt x="255991" y="502656"/>
                  </a:lnTo>
                  <a:lnTo>
                    <a:pt x="305562" y="505967"/>
                  </a:lnTo>
                  <a:lnTo>
                    <a:pt x="355132" y="502656"/>
                  </a:lnTo>
                  <a:lnTo>
                    <a:pt x="402153" y="493068"/>
                  </a:lnTo>
                  <a:lnTo>
                    <a:pt x="445996" y="477726"/>
                  </a:lnTo>
                  <a:lnTo>
                    <a:pt x="486034" y="457151"/>
                  </a:lnTo>
                  <a:lnTo>
                    <a:pt x="521636" y="431863"/>
                  </a:lnTo>
                  <a:lnTo>
                    <a:pt x="552175" y="402384"/>
                  </a:lnTo>
                  <a:lnTo>
                    <a:pt x="577022" y="369236"/>
                  </a:lnTo>
                  <a:lnTo>
                    <a:pt x="595548" y="332939"/>
                  </a:lnTo>
                  <a:lnTo>
                    <a:pt x="607125" y="294014"/>
                  </a:lnTo>
                  <a:lnTo>
                    <a:pt x="611124" y="252983"/>
                  </a:lnTo>
                  <a:close/>
                </a:path>
              </a:pathLst>
            </a:custGeom>
            <a:ln w="127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99420" y="5012435"/>
              <a:ext cx="432815" cy="192024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9767951" y="5310250"/>
              <a:ext cx="757555" cy="76200"/>
            </a:xfrm>
            <a:custGeom>
              <a:avLst/>
              <a:gdLst/>
              <a:ahLst/>
              <a:cxnLst/>
              <a:rect l="l" t="t" r="r" b="b"/>
              <a:pathLst>
                <a:path w="757554" h="76200">
                  <a:moveTo>
                    <a:pt x="19050" y="40512"/>
                  </a:moveTo>
                  <a:lnTo>
                    <a:pt x="0" y="40893"/>
                  </a:lnTo>
                  <a:lnTo>
                    <a:pt x="253" y="59943"/>
                  </a:lnTo>
                  <a:lnTo>
                    <a:pt x="19303" y="59562"/>
                  </a:lnTo>
                  <a:lnTo>
                    <a:pt x="19050" y="40512"/>
                  </a:lnTo>
                  <a:close/>
                </a:path>
                <a:path w="757554" h="76200">
                  <a:moveTo>
                    <a:pt x="57150" y="39878"/>
                  </a:moveTo>
                  <a:lnTo>
                    <a:pt x="38100" y="40259"/>
                  </a:lnTo>
                  <a:lnTo>
                    <a:pt x="38353" y="59309"/>
                  </a:lnTo>
                  <a:lnTo>
                    <a:pt x="57403" y="58928"/>
                  </a:lnTo>
                  <a:lnTo>
                    <a:pt x="57150" y="39878"/>
                  </a:lnTo>
                  <a:close/>
                </a:path>
                <a:path w="757554" h="76200">
                  <a:moveTo>
                    <a:pt x="95123" y="39115"/>
                  </a:moveTo>
                  <a:lnTo>
                    <a:pt x="76200" y="39496"/>
                  </a:lnTo>
                  <a:lnTo>
                    <a:pt x="76453" y="58546"/>
                  </a:lnTo>
                  <a:lnTo>
                    <a:pt x="95503" y="58165"/>
                  </a:lnTo>
                  <a:lnTo>
                    <a:pt x="95123" y="39115"/>
                  </a:lnTo>
                  <a:close/>
                </a:path>
                <a:path w="757554" h="76200">
                  <a:moveTo>
                    <a:pt x="133223" y="38481"/>
                  </a:moveTo>
                  <a:lnTo>
                    <a:pt x="114173" y="38862"/>
                  </a:lnTo>
                  <a:lnTo>
                    <a:pt x="114553" y="57912"/>
                  </a:lnTo>
                  <a:lnTo>
                    <a:pt x="133603" y="57531"/>
                  </a:lnTo>
                  <a:lnTo>
                    <a:pt x="133223" y="38481"/>
                  </a:lnTo>
                  <a:close/>
                </a:path>
                <a:path w="757554" h="76200">
                  <a:moveTo>
                    <a:pt x="171323" y="37846"/>
                  </a:moveTo>
                  <a:lnTo>
                    <a:pt x="152273" y="38100"/>
                  </a:lnTo>
                  <a:lnTo>
                    <a:pt x="152653" y="57150"/>
                  </a:lnTo>
                  <a:lnTo>
                    <a:pt x="171703" y="56896"/>
                  </a:lnTo>
                  <a:lnTo>
                    <a:pt x="171323" y="37846"/>
                  </a:lnTo>
                  <a:close/>
                </a:path>
                <a:path w="757554" h="76200">
                  <a:moveTo>
                    <a:pt x="209423" y="37084"/>
                  </a:moveTo>
                  <a:lnTo>
                    <a:pt x="190373" y="37465"/>
                  </a:lnTo>
                  <a:lnTo>
                    <a:pt x="190753" y="56515"/>
                  </a:lnTo>
                  <a:lnTo>
                    <a:pt x="209803" y="56134"/>
                  </a:lnTo>
                  <a:lnTo>
                    <a:pt x="209423" y="37084"/>
                  </a:lnTo>
                  <a:close/>
                </a:path>
                <a:path w="757554" h="76200">
                  <a:moveTo>
                    <a:pt x="247523" y="36449"/>
                  </a:moveTo>
                  <a:lnTo>
                    <a:pt x="228473" y="36703"/>
                  </a:lnTo>
                  <a:lnTo>
                    <a:pt x="228853" y="55753"/>
                  </a:lnTo>
                  <a:lnTo>
                    <a:pt x="247903" y="55499"/>
                  </a:lnTo>
                  <a:lnTo>
                    <a:pt x="247523" y="36449"/>
                  </a:lnTo>
                  <a:close/>
                </a:path>
                <a:path w="757554" h="76200">
                  <a:moveTo>
                    <a:pt x="285623" y="35687"/>
                  </a:moveTo>
                  <a:lnTo>
                    <a:pt x="266573" y="36068"/>
                  </a:lnTo>
                  <a:lnTo>
                    <a:pt x="266953" y="55118"/>
                  </a:lnTo>
                  <a:lnTo>
                    <a:pt x="286003" y="54737"/>
                  </a:lnTo>
                  <a:lnTo>
                    <a:pt x="285623" y="35687"/>
                  </a:lnTo>
                  <a:close/>
                </a:path>
                <a:path w="757554" h="76200">
                  <a:moveTo>
                    <a:pt x="323723" y="35052"/>
                  </a:moveTo>
                  <a:lnTo>
                    <a:pt x="304673" y="35433"/>
                  </a:lnTo>
                  <a:lnTo>
                    <a:pt x="305053" y="54483"/>
                  </a:lnTo>
                  <a:lnTo>
                    <a:pt x="324103" y="54102"/>
                  </a:lnTo>
                  <a:lnTo>
                    <a:pt x="323723" y="35052"/>
                  </a:lnTo>
                  <a:close/>
                </a:path>
                <a:path w="757554" h="76200">
                  <a:moveTo>
                    <a:pt x="361823" y="34290"/>
                  </a:moveTo>
                  <a:lnTo>
                    <a:pt x="342773" y="34671"/>
                  </a:lnTo>
                  <a:lnTo>
                    <a:pt x="343153" y="53721"/>
                  </a:lnTo>
                  <a:lnTo>
                    <a:pt x="362203" y="53340"/>
                  </a:lnTo>
                  <a:lnTo>
                    <a:pt x="361823" y="34290"/>
                  </a:lnTo>
                  <a:close/>
                </a:path>
                <a:path w="757554" h="76200">
                  <a:moveTo>
                    <a:pt x="399923" y="33655"/>
                  </a:moveTo>
                  <a:lnTo>
                    <a:pt x="380873" y="34036"/>
                  </a:lnTo>
                  <a:lnTo>
                    <a:pt x="381253" y="53086"/>
                  </a:lnTo>
                  <a:lnTo>
                    <a:pt x="400303" y="52705"/>
                  </a:lnTo>
                  <a:lnTo>
                    <a:pt x="399923" y="33655"/>
                  </a:lnTo>
                  <a:close/>
                </a:path>
                <a:path w="757554" h="76200">
                  <a:moveTo>
                    <a:pt x="438023" y="33020"/>
                  </a:moveTo>
                  <a:lnTo>
                    <a:pt x="418973" y="33274"/>
                  </a:lnTo>
                  <a:lnTo>
                    <a:pt x="419353" y="52324"/>
                  </a:lnTo>
                  <a:lnTo>
                    <a:pt x="438403" y="52070"/>
                  </a:lnTo>
                  <a:lnTo>
                    <a:pt x="438023" y="33020"/>
                  </a:lnTo>
                  <a:close/>
                </a:path>
                <a:path w="757554" h="76200">
                  <a:moveTo>
                    <a:pt x="476123" y="32258"/>
                  </a:moveTo>
                  <a:lnTo>
                    <a:pt x="457073" y="32639"/>
                  </a:lnTo>
                  <a:lnTo>
                    <a:pt x="457453" y="51689"/>
                  </a:lnTo>
                  <a:lnTo>
                    <a:pt x="476503" y="51308"/>
                  </a:lnTo>
                  <a:lnTo>
                    <a:pt x="476123" y="32258"/>
                  </a:lnTo>
                  <a:close/>
                </a:path>
                <a:path w="757554" h="76200">
                  <a:moveTo>
                    <a:pt x="514223" y="31623"/>
                  </a:moveTo>
                  <a:lnTo>
                    <a:pt x="495173" y="31877"/>
                  </a:lnTo>
                  <a:lnTo>
                    <a:pt x="495553" y="50927"/>
                  </a:lnTo>
                  <a:lnTo>
                    <a:pt x="514603" y="50673"/>
                  </a:lnTo>
                  <a:lnTo>
                    <a:pt x="514223" y="31623"/>
                  </a:lnTo>
                  <a:close/>
                </a:path>
                <a:path w="757554" h="76200">
                  <a:moveTo>
                    <a:pt x="552323" y="30861"/>
                  </a:moveTo>
                  <a:lnTo>
                    <a:pt x="533273" y="31242"/>
                  </a:lnTo>
                  <a:lnTo>
                    <a:pt x="533653" y="50292"/>
                  </a:lnTo>
                  <a:lnTo>
                    <a:pt x="552703" y="49911"/>
                  </a:lnTo>
                  <a:lnTo>
                    <a:pt x="552323" y="30861"/>
                  </a:lnTo>
                  <a:close/>
                </a:path>
                <a:path w="757554" h="76200">
                  <a:moveTo>
                    <a:pt x="590423" y="30226"/>
                  </a:moveTo>
                  <a:lnTo>
                    <a:pt x="571373" y="30607"/>
                  </a:lnTo>
                  <a:lnTo>
                    <a:pt x="571753" y="49657"/>
                  </a:lnTo>
                  <a:lnTo>
                    <a:pt x="590803" y="49276"/>
                  </a:lnTo>
                  <a:lnTo>
                    <a:pt x="590423" y="30226"/>
                  </a:lnTo>
                  <a:close/>
                </a:path>
                <a:path w="757554" h="76200">
                  <a:moveTo>
                    <a:pt x="628523" y="29464"/>
                  </a:moveTo>
                  <a:lnTo>
                    <a:pt x="609473" y="29845"/>
                  </a:lnTo>
                  <a:lnTo>
                    <a:pt x="609853" y="48895"/>
                  </a:lnTo>
                  <a:lnTo>
                    <a:pt x="628903" y="48514"/>
                  </a:lnTo>
                  <a:lnTo>
                    <a:pt x="628523" y="29464"/>
                  </a:lnTo>
                  <a:close/>
                </a:path>
                <a:path w="757554" h="76200">
                  <a:moveTo>
                    <a:pt x="666623" y="28829"/>
                  </a:moveTo>
                  <a:lnTo>
                    <a:pt x="647573" y="29210"/>
                  </a:lnTo>
                  <a:lnTo>
                    <a:pt x="647826" y="48260"/>
                  </a:lnTo>
                  <a:lnTo>
                    <a:pt x="666876" y="47879"/>
                  </a:lnTo>
                  <a:lnTo>
                    <a:pt x="666623" y="28829"/>
                  </a:lnTo>
                  <a:close/>
                </a:path>
                <a:path w="757554" h="76200">
                  <a:moveTo>
                    <a:pt x="680720" y="0"/>
                  </a:moveTo>
                  <a:lnTo>
                    <a:pt x="682117" y="76200"/>
                  </a:lnTo>
                  <a:lnTo>
                    <a:pt x="736936" y="47498"/>
                  </a:lnTo>
                  <a:lnTo>
                    <a:pt x="685926" y="47498"/>
                  </a:lnTo>
                  <a:lnTo>
                    <a:pt x="685673" y="28448"/>
                  </a:lnTo>
                  <a:lnTo>
                    <a:pt x="693927" y="28321"/>
                  </a:lnTo>
                  <a:lnTo>
                    <a:pt x="740007" y="28321"/>
                  </a:lnTo>
                  <a:lnTo>
                    <a:pt x="680720" y="0"/>
                  </a:lnTo>
                  <a:close/>
                </a:path>
                <a:path w="757554" h="76200">
                  <a:moveTo>
                    <a:pt x="693927" y="28321"/>
                  </a:moveTo>
                  <a:lnTo>
                    <a:pt x="685673" y="28448"/>
                  </a:lnTo>
                  <a:lnTo>
                    <a:pt x="685926" y="47498"/>
                  </a:lnTo>
                  <a:lnTo>
                    <a:pt x="694181" y="47371"/>
                  </a:lnTo>
                  <a:lnTo>
                    <a:pt x="693927" y="28321"/>
                  </a:lnTo>
                  <a:close/>
                </a:path>
                <a:path w="757554" h="76200">
                  <a:moveTo>
                    <a:pt x="740007" y="28321"/>
                  </a:moveTo>
                  <a:lnTo>
                    <a:pt x="693927" y="28321"/>
                  </a:lnTo>
                  <a:lnTo>
                    <a:pt x="694181" y="47371"/>
                  </a:lnTo>
                  <a:lnTo>
                    <a:pt x="685926" y="47498"/>
                  </a:lnTo>
                  <a:lnTo>
                    <a:pt x="736936" y="47498"/>
                  </a:lnTo>
                  <a:lnTo>
                    <a:pt x="757554" y="36703"/>
                  </a:lnTo>
                  <a:lnTo>
                    <a:pt x="740007" y="28321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67900" y="5247131"/>
              <a:ext cx="505968" cy="19659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29344" y="5276087"/>
              <a:ext cx="473964" cy="1859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52176" y="5018531"/>
              <a:ext cx="501396" cy="41300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8889492" y="4392167"/>
              <a:ext cx="166370" cy="161925"/>
            </a:xfrm>
            <a:custGeom>
              <a:avLst/>
              <a:gdLst/>
              <a:ahLst/>
              <a:cxnLst/>
              <a:rect l="l" t="t" r="r" b="b"/>
              <a:pathLst>
                <a:path w="166370" h="161925">
                  <a:moveTo>
                    <a:pt x="166116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66116" y="16154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10546206" y="4291406"/>
            <a:ext cx="96901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05"/>
              </a:lnSpc>
              <a:spcBef>
                <a:spcPts val="100"/>
              </a:spcBef>
            </a:pPr>
            <a:r>
              <a:rPr dirty="0" sz="900" spc="50" b="1">
                <a:latin typeface="Calibri"/>
                <a:cs typeface="Calibri"/>
              </a:rPr>
              <a:t>10:30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CET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ts val="910"/>
              </a:lnSpc>
              <a:spcBef>
                <a:spcPts val="95"/>
              </a:spcBef>
            </a:pPr>
            <a:r>
              <a:rPr dirty="0" sz="900">
                <a:latin typeface="Calibri"/>
                <a:cs typeface="Calibri"/>
              </a:rPr>
              <a:t>Delivery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at</a:t>
            </a:r>
            <a:r>
              <a:rPr dirty="0" sz="900">
                <a:latin typeface="Calibri"/>
                <a:cs typeface="Calibri"/>
              </a:rPr>
              <a:t> consignee</a:t>
            </a:r>
            <a:r>
              <a:rPr dirty="0" sz="900" spc="1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</a:t>
            </a:r>
            <a:r>
              <a:rPr dirty="0" sz="900" spc="130">
                <a:latin typeface="Calibri"/>
                <a:cs typeface="Calibri"/>
              </a:rPr>
              <a:t> </a:t>
            </a:r>
            <a:r>
              <a:rPr dirty="0" sz="900" spc="-20" b="1">
                <a:latin typeface="Calibri"/>
                <a:cs typeface="Calibri"/>
              </a:rPr>
              <a:t>Rome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439025" y="4357242"/>
            <a:ext cx="5467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00"/>
              </a:lnSpc>
              <a:spcBef>
                <a:spcPts val="100"/>
              </a:spcBef>
            </a:pPr>
            <a:r>
              <a:rPr dirty="0" sz="900" spc="55" b="1">
                <a:latin typeface="Calibri"/>
                <a:cs typeface="Calibri"/>
              </a:rPr>
              <a:t>07:00</a:t>
            </a:r>
            <a:r>
              <a:rPr dirty="0" sz="900" spc="-45" b="1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CET</a:t>
            </a:r>
            <a:endParaRPr sz="900">
              <a:latin typeface="Calibri"/>
              <a:cs typeface="Calibri"/>
            </a:endParaRPr>
          </a:p>
          <a:p>
            <a:pPr marL="12700" marR="69850">
              <a:lnSpc>
                <a:spcPct val="85000"/>
              </a:lnSpc>
              <a:spcBef>
                <a:spcPts val="85"/>
              </a:spcBef>
            </a:pPr>
            <a:r>
              <a:rPr dirty="0" sz="900">
                <a:latin typeface="Calibri"/>
                <a:cs typeface="Calibri"/>
              </a:rPr>
              <a:t>Import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in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20" b="1">
                <a:latin typeface="Calibri"/>
                <a:cs typeface="Calibri"/>
              </a:rPr>
              <a:t>Rome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Gateway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130410" y="4354448"/>
            <a:ext cx="10439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00"/>
              </a:lnSpc>
              <a:spcBef>
                <a:spcPts val="100"/>
              </a:spcBef>
            </a:pPr>
            <a:r>
              <a:rPr dirty="0" sz="900" spc="55" b="1">
                <a:latin typeface="Calibri"/>
                <a:cs typeface="Calibri"/>
              </a:rPr>
              <a:t>09:00</a:t>
            </a:r>
            <a:r>
              <a:rPr dirty="0" sz="900" spc="-45" b="1">
                <a:latin typeface="Calibri"/>
                <a:cs typeface="Calibri"/>
              </a:rPr>
              <a:t> </a:t>
            </a:r>
            <a:r>
              <a:rPr dirty="0" sz="900" spc="40" b="1">
                <a:latin typeface="Calibri"/>
                <a:cs typeface="Calibri"/>
              </a:rPr>
              <a:t>CET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85100"/>
              </a:lnSpc>
              <a:spcBef>
                <a:spcPts val="80"/>
              </a:spcBef>
            </a:pPr>
            <a:r>
              <a:rPr dirty="0" sz="900">
                <a:latin typeface="Calibri"/>
                <a:cs typeface="Calibri"/>
              </a:rPr>
              <a:t>Courier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tour</a:t>
            </a:r>
            <a:r>
              <a:rPr dirty="0" sz="900">
                <a:latin typeface="Calibri"/>
                <a:cs typeface="Calibri"/>
              </a:rPr>
              <a:t> preparation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-20" b="1">
                <a:latin typeface="Calibri"/>
                <a:cs typeface="Calibri"/>
              </a:rPr>
              <a:t>Rome</a:t>
            </a:r>
            <a:r>
              <a:rPr dirty="0" sz="900" b="1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Service</a:t>
            </a:r>
            <a:r>
              <a:rPr dirty="0" sz="900" spc="17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Center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7197852" y="4393691"/>
            <a:ext cx="166370" cy="163195"/>
          </a:xfrm>
          <a:custGeom>
            <a:avLst/>
            <a:gdLst/>
            <a:ahLst/>
            <a:cxnLst/>
            <a:rect l="l" t="t" r="r" b="b"/>
            <a:pathLst>
              <a:path w="166370" h="163195">
                <a:moveTo>
                  <a:pt x="166116" y="0"/>
                </a:moveTo>
                <a:lnTo>
                  <a:pt x="0" y="0"/>
                </a:lnTo>
                <a:lnTo>
                  <a:pt x="0" y="163067"/>
                </a:lnTo>
                <a:lnTo>
                  <a:pt x="166116" y="163067"/>
                </a:lnTo>
                <a:lnTo>
                  <a:pt x="16611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7220457" y="4380357"/>
            <a:ext cx="122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Calibri"/>
                <a:cs typeface="Calibri"/>
              </a:rPr>
              <a:t>5.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911843" y="4378197"/>
            <a:ext cx="122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Calibri"/>
                <a:cs typeface="Calibri"/>
              </a:rPr>
              <a:t>6.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358628" y="4331208"/>
            <a:ext cx="166370" cy="16319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1075"/>
              </a:lnSpc>
            </a:pPr>
            <a:r>
              <a:rPr dirty="0" sz="900" spc="-25" b="1">
                <a:latin typeface="Calibri"/>
                <a:cs typeface="Calibri"/>
              </a:rPr>
              <a:t>7.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6425438" y="4872990"/>
            <a:ext cx="1031240" cy="654685"/>
            <a:chOff x="6425438" y="4872990"/>
            <a:chExt cx="1031240" cy="654685"/>
          </a:xfrm>
        </p:grpSpPr>
        <p:sp>
          <p:nvSpPr>
            <p:cNvPr id="81" name="object 81" descr=""/>
            <p:cNvSpPr/>
            <p:nvPr/>
          </p:nvSpPr>
          <p:spPr>
            <a:xfrm>
              <a:off x="6425438" y="4872990"/>
              <a:ext cx="1031240" cy="654685"/>
            </a:xfrm>
            <a:custGeom>
              <a:avLst/>
              <a:gdLst/>
              <a:ahLst/>
              <a:cxnLst/>
              <a:rect l="l" t="t" r="r" b="b"/>
              <a:pathLst>
                <a:path w="1031240" h="654685">
                  <a:moveTo>
                    <a:pt x="16128" y="628015"/>
                  </a:moveTo>
                  <a:lnTo>
                    <a:pt x="0" y="638175"/>
                  </a:lnTo>
                  <a:lnTo>
                    <a:pt x="10160" y="654177"/>
                  </a:lnTo>
                  <a:lnTo>
                    <a:pt x="26288" y="644144"/>
                  </a:lnTo>
                  <a:lnTo>
                    <a:pt x="16128" y="628015"/>
                  </a:lnTo>
                  <a:close/>
                </a:path>
                <a:path w="1031240" h="654685">
                  <a:moveTo>
                    <a:pt x="48387" y="607695"/>
                  </a:moveTo>
                  <a:lnTo>
                    <a:pt x="32258" y="617855"/>
                  </a:lnTo>
                  <a:lnTo>
                    <a:pt x="42417" y="633984"/>
                  </a:lnTo>
                  <a:lnTo>
                    <a:pt x="58547" y="623824"/>
                  </a:lnTo>
                  <a:lnTo>
                    <a:pt x="48387" y="607695"/>
                  </a:lnTo>
                  <a:close/>
                </a:path>
                <a:path w="1031240" h="654685">
                  <a:moveTo>
                    <a:pt x="80644" y="587375"/>
                  </a:moveTo>
                  <a:lnTo>
                    <a:pt x="64515" y="597535"/>
                  </a:lnTo>
                  <a:lnTo>
                    <a:pt x="74675" y="613664"/>
                  </a:lnTo>
                  <a:lnTo>
                    <a:pt x="90805" y="603504"/>
                  </a:lnTo>
                  <a:lnTo>
                    <a:pt x="80644" y="587375"/>
                  </a:lnTo>
                  <a:close/>
                </a:path>
                <a:path w="1031240" h="654685">
                  <a:moveTo>
                    <a:pt x="112776" y="567055"/>
                  </a:moveTo>
                  <a:lnTo>
                    <a:pt x="96646" y="577215"/>
                  </a:lnTo>
                  <a:lnTo>
                    <a:pt x="106807" y="593344"/>
                  </a:lnTo>
                  <a:lnTo>
                    <a:pt x="122936" y="583184"/>
                  </a:lnTo>
                  <a:lnTo>
                    <a:pt x="112776" y="567055"/>
                  </a:lnTo>
                  <a:close/>
                </a:path>
                <a:path w="1031240" h="654685">
                  <a:moveTo>
                    <a:pt x="145034" y="546735"/>
                  </a:moveTo>
                  <a:lnTo>
                    <a:pt x="128905" y="556895"/>
                  </a:lnTo>
                  <a:lnTo>
                    <a:pt x="139064" y="573024"/>
                  </a:lnTo>
                  <a:lnTo>
                    <a:pt x="155193" y="562864"/>
                  </a:lnTo>
                  <a:lnTo>
                    <a:pt x="145034" y="546735"/>
                  </a:lnTo>
                  <a:close/>
                </a:path>
                <a:path w="1031240" h="654685">
                  <a:moveTo>
                    <a:pt x="177291" y="526415"/>
                  </a:moveTo>
                  <a:lnTo>
                    <a:pt x="161162" y="536575"/>
                  </a:lnTo>
                  <a:lnTo>
                    <a:pt x="171322" y="552704"/>
                  </a:lnTo>
                  <a:lnTo>
                    <a:pt x="187452" y="542544"/>
                  </a:lnTo>
                  <a:lnTo>
                    <a:pt x="177291" y="526415"/>
                  </a:lnTo>
                  <a:close/>
                </a:path>
                <a:path w="1031240" h="654685">
                  <a:moveTo>
                    <a:pt x="209550" y="506095"/>
                  </a:moveTo>
                  <a:lnTo>
                    <a:pt x="193420" y="516255"/>
                  </a:lnTo>
                  <a:lnTo>
                    <a:pt x="203581" y="532384"/>
                  </a:lnTo>
                  <a:lnTo>
                    <a:pt x="219710" y="522224"/>
                  </a:lnTo>
                  <a:lnTo>
                    <a:pt x="209550" y="506095"/>
                  </a:lnTo>
                  <a:close/>
                </a:path>
                <a:path w="1031240" h="654685">
                  <a:moveTo>
                    <a:pt x="241808" y="485775"/>
                  </a:moveTo>
                  <a:lnTo>
                    <a:pt x="225679" y="495935"/>
                  </a:lnTo>
                  <a:lnTo>
                    <a:pt x="235838" y="512064"/>
                  </a:lnTo>
                  <a:lnTo>
                    <a:pt x="251967" y="501904"/>
                  </a:lnTo>
                  <a:lnTo>
                    <a:pt x="241808" y="485775"/>
                  </a:lnTo>
                  <a:close/>
                </a:path>
                <a:path w="1031240" h="654685">
                  <a:moveTo>
                    <a:pt x="274065" y="465455"/>
                  </a:moveTo>
                  <a:lnTo>
                    <a:pt x="257937" y="475615"/>
                  </a:lnTo>
                  <a:lnTo>
                    <a:pt x="268096" y="491744"/>
                  </a:lnTo>
                  <a:lnTo>
                    <a:pt x="284098" y="481584"/>
                  </a:lnTo>
                  <a:lnTo>
                    <a:pt x="274065" y="465455"/>
                  </a:lnTo>
                  <a:close/>
                </a:path>
                <a:path w="1031240" h="654685">
                  <a:moveTo>
                    <a:pt x="306196" y="445135"/>
                  </a:moveTo>
                  <a:lnTo>
                    <a:pt x="290067" y="455295"/>
                  </a:lnTo>
                  <a:lnTo>
                    <a:pt x="300228" y="471424"/>
                  </a:lnTo>
                  <a:lnTo>
                    <a:pt x="316357" y="461264"/>
                  </a:lnTo>
                  <a:lnTo>
                    <a:pt x="306196" y="445135"/>
                  </a:lnTo>
                  <a:close/>
                </a:path>
                <a:path w="1031240" h="654685">
                  <a:moveTo>
                    <a:pt x="338455" y="424815"/>
                  </a:moveTo>
                  <a:lnTo>
                    <a:pt x="322326" y="434975"/>
                  </a:lnTo>
                  <a:lnTo>
                    <a:pt x="332486" y="451104"/>
                  </a:lnTo>
                  <a:lnTo>
                    <a:pt x="348614" y="440944"/>
                  </a:lnTo>
                  <a:lnTo>
                    <a:pt x="338455" y="424815"/>
                  </a:lnTo>
                  <a:close/>
                </a:path>
                <a:path w="1031240" h="654685">
                  <a:moveTo>
                    <a:pt x="370713" y="404622"/>
                  </a:moveTo>
                  <a:lnTo>
                    <a:pt x="354584" y="414655"/>
                  </a:lnTo>
                  <a:lnTo>
                    <a:pt x="364743" y="430784"/>
                  </a:lnTo>
                  <a:lnTo>
                    <a:pt x="380872" y="420624"/>
                  </a:lnTo>
                  <a:lnTo>
                    <a:pt x="370713" y="404622"/>
                  </a:lnTo>
                  <a:close/>
                </a:path>
                <a:path w="1031240" h="654685">
                  <a:moveTo>
                    <a:pt x="402970" y="384302"/>
                  </a:moveTo>
                  <a:lnTo>
                    <a:pt x="386841" y="394462"/>
                  </a:lnTo>
                  <a:lnTo>
                    <a:pt x="397002" y="410464"/>
                  </a:lnTo>
                  <a:lnTo>
                    <a:pt x="413131" y="400431"/>
                  </a:lnTo>
                  <a:lnTo>
                    <a:pt x="402970" y="384302"/>
                  </a:lnTo>
                  <a:close/>
                </a:path>
                <a:path w="1031240" h="654685">
                  <a:moveTo>
                    <a:pt x="435229" y="363982"/>
                  </a:moveTo>
                  <a:lnTo>
                    <a:pt x="419100" y="374142"/>
                  </a:lnTo>
                  <a:lnTo>
                    <a:pt x="429260" y="390271"/>
                  </a:lnTo>
                  <a:lnTo>
                    <a:pt x="445388" y="380111"/>
                  </a:lnTo>
                  <a:lnTo>
                    <a:pt x="435229" y="363982"/>
                  </a:lnTo>
                  <a:close/>
                </a:path>
                <a:path w="1031240" h="654685">
                  <a:moveTo>
                    <a:pt x="467360" y="343662"/>
                  </a:moveTo>
                  <a:lnTo>
                    <a:pt x="451358" y="353822"/>
                  </a:lnTo>
                  <a:lnTo>
                    <a:pt x="461517" y="369951"/>
                  </a:lnTo>
                  <a:lnTo>
                    <a:pt x="477519" y="359791"/>
                  </a:lnTo>
                  <a:lnTo>
                    <a:pt x="467360" y="343662"/>
                  </a:lnTo>
                  <a:close/>
                </a:path>
                <a:path w="1031240" h="654685">
                  <a:moveTo>
                    <a:pt x="499617" y="323342"/>
                  </a:moveTo>
                  <a:lnTo>
                    <a:pt x="483488" y="333502"/>
                  </a:lnTo>
                  <a:lnTo>
                    <a:pt x="493648" y="349631"/>
                  </a:lnTo>
                  <a:lnTo>
                    <a:pt x="509778" y="339471"/>
                  </a:lnTo>
                  <a:lnTo>
                    <a:pt x="499617" y="323342"/>
                  </a:lnTo>
                  <a:close/>
                </a:path>
                <a:path w="1031240" h="654685">
                  <a:moveTo>
                    <a:pt x="531876" y="303022"/>
                  </a:moveTo>
                  <a:lnTo>
                    <a:pt x="515746" y="313182"/>
                  </a:lnTo>
                  <a:lnTo>
                    <a:pt x="525907" y="329311"/>
                  </a:lnTo>
                  <a:lnTo>
                    <a:pt x="542036" y="319151"/>
                  </a:lnTo>
                  <a:lnTo>
                    <a:pt x="531876" y="303022"/>
                  </a:lnTo>
                  <a:close/>
                </a:path>
                <a:path w="1031240" h="654685">
                  <a:moveTo>
                    <a:pt x="564134" y="282702"/>
                  </a:moveTo>
                  <a:lnTo>
                    <a:pt x="548005" y="292862"/>
                  </a:lnTo>
                  <a:lnTo>
                    <a:pt x="558164" y="308991"/>
                  </a:lnTo>
                  <a:lnTo>
                    <a:pt x="574293" y="298831"/>
                  </a:lnTo>
                  <a:lnTo>
                    <a:pt x="564134" y="282702"/>
                  </a:lnTo>
                  <a:close/>
                </a:path>
                <a:path w="1031240" h="654685">
                  <a:moveTo>
                    <a:pt x="596391" y="262382"/>
                  </a:moveTo>
                  <a:lnTo>
                    <a:pt x="580263" y="272542"/>
                  </a:lnTo>
                  <a:lnTo>
                    <a:pt x="590422" y="288671"/>
                  </a:lnTo>
                  <a:lnTo>
                    <a:pt x="606552" y="278511"/>
                  </a:lnTo>
                  <a:lnTo>
                    <a:pt x="596391" y="262382"/>
                  </a:lnTo>
                  <a:close/>
                </a:path>
                <a:path w="1031240" h="654685">
                  <a:moveTo>
                    <a:pt x="628650" y="242062"/>
                  </a:moveTo>
                  <a:lnTo>
                    <a:pt x="612520" y="252222"/>
                  </a:lnTo>
                  <a:lnTo>
                    <a:pt x="622681" y="268351"/>
                  </a:lnTo>
                  <a:lnTo>
                    <a:pt x="638810" y="258191"/>
                  </a:lnTo>
                  <a:lnTo>
                    <a:pt x="628650" y="242062"/>
                  </a:lnTo>
                  <a:close/>
                </a:path>
                <a:path w="1031240" h="654685">
                  <a:moveTo>
                    <a:pt x="660781" y="221742"/>
                  </a:moveTo>
                  <a:lnTo>
                    <a:pt x="644779" y="231902"/>
                  </a:lnTo>
                  <a:lnTo>
                    <a:pt x="654812" y="248031"/>
                  </a:lnTo>
                  <a:lnTo>
                    <a:pt x="670940" y="237871"/>
                  </a:lnTo>
                  <a:lnTo>
                    <a:pt x="660781" y="221742"/>
                  </a:lnTo>
                  <a:close/>
                </a:path>
                <a:path w="1031240" h="654685">
                  <a:moveTo>
                    <a:pt x="693038" y="201422"/>
                  </a:moveTo>
                  <a:lnTo>
                    <a:pt x="676910" y="211582"/>
                  </a:lnTo>
                  <a:lnTo>
                    <a:pt x="687069" y="227711"/>
                  </a:lnTo>
                  <a:lnTo>
                    <a:pt x="703198" y="217551"/>
                  </a:lnTo>
                  <a:lnTo>
                    <a:pt x="693038" y="201422"/>
                  </a:lnTo>
                  <a:close/>
                </a:path>
                <a:path w="1031240" h="654685">
                  <a:moveTo>
                    <a:pt x="725296" y="181102"/>
                  </a:moveTo>
                  <a:lnTo>
                    <a:pt x="709167" y="191262"/>
                  </a:lnTo>
                  <a:lnTo>
                    <a:pt x="719328" y="207391"/>
                  </a:lnTo>
                  <a:lnTo>
                    <a:pt x="735457" y="197231"/>
                  </a:lnTo>
                  <a:lnTo>
                    <a:pt x="725296" y="181102"/>
                  </a:lnTo>
                  <a:close/>
                </a:path>
                <a:path w="1031240" h="654685">
                  <a:moveTo>
                    <a:pt x="757555" y="160909"/>
                  </a:moveTo>
                  <a:lnTo>
                    <a:pt x="741426" y="171069"/>
                  </a:lnTo>
                  <a:lnTo>
                    <a:pt x="751586" y="187071"/>
                  </a:lnTo>
                  <a:lnTo>
                    <a:pt x="767714" y="176911"/>
                  </a:lnTo>
                  <a:lnTo>
                    <a:pt x="757555" y="160909"/>
                  </a:lnTo>
                  <a:close/>
                </a:path>
                <a:path w="1031240" h="654685">
                  <a:moveTo>
                    <a:pt x="789813" y="140589"/>
                  </a:moveTo>
                  <a:lnTo>
                    <a:pt x="773684" y="150749"/>
                  </a:lnTo>
                  <a:lnTo>
                    <a:pt x="783843" y="166878"/>
                  </a:lnTo>
                  <a:lnTo>
                    <a:pt x="799972" y="156718"/>
                  </a:lnTo>
                  <a:lnTo>
                    <a:pt x="789813" y="140589"/>
                  </a:lnTo>
                  <a:close/>
                </a:path>
                <a:path w="1031240" h="654685">
                  <a:moveTo>
                    <a:pt x="822070" y="120268"/>
                  </a:moveTo>
                  <a:lnTo>
                    <a:pt x="805941" y="130429"/>
                  </a:lnTo>
                  <a:lnTo>
                    <a:pt x="816102" y="146558"/>
                  </a:lnTo>
                  <a:lnTo>
                    <a:pt x="832231" y="136398"/>
                  </a:lnTo>
                  <a:lnTo>
                    <a:pt x="822070" y="120268"/>
                  </a:lnTo>
                  <a:close/>
                </a:path>
                <a:path w="1031240" h="654685">
                  <a:moveTo>
                    <a:pt x="854202" y="99949"/>
                  </a:moveTo>
                  <a:lnTo>
                    <a:pt x="838072" y="110109"/>
                  </a:lnTo>
                  <a:lnTo>
                    <a:pt x="848233" y="126237"/>
                  </a:lnTo>
                  <a:lnTo>
                    <a:pt x="864362" y="116078"/>
                  </a:lnTo>
                  <a:lnTo>
                    <a:pt x="854202" y="99949"/>
                  </a:lnTo>
                  <a:close/>
                </a:path>
                <a:path w="1031240" h="654685">
                  <a:moveTo>
                    <a:pt x="886460" y="79629"/>
                  </a:moveTo>
                  <a:lnTo>
                    <a:pt x="870331" y="89789"/>
                  </a:lnTo>
                  <a:lnTo>
                    <a:pt x="880490" y="105918"/>
                  </a:lnTo>
                  <a:lnTo>
                    <a:pt x="896619" y="95758"/>
                  </a:lnTo>
                  <a:lnTo>
                    <a:pt x="886460" y="79629"/>
                  </a:lnTo>
                  <a:close/>
                </a:path>
                <a:path w="1031240" h="654685">
                  <a:moveTo>
                    <a:pt x="918717" y="59309"/>
                  </a:moveTo>
                  <a:lnTo>
                    <a:pt x="902588" y="69468"/>
                  </a:lnTo>
                  <a:lnTo>
                    <a:pt x="912748" y="85598"/>
                  </a:lnTo>
                  <a:lnTo>
                    <a:pt x="928878" y="75437"/>
                  </a:lnTo>
                  <a:lnTo>
                    <a:pt x="918717" y="59309"/>
                  </a:lnTo>
                  <a:close/>
                </a:path>
                <a:path w="1031240" h="654685">
                  <a:moveTo>
                    <a:pt x="1030732" y="0"/>
                  </a:moveTo>
                  <a:lnTo>
                    <a:pt x="945895" y="8382"/>
                  </a:lnTo>
                  <a:lnTo>
                    <a:pt x="986536" y="72898"/>
                  </a:lnTo>
                  <a:lnTo>
                    <a:pt x="1003475" y="44958"/>
                  </a:lnTo>
                  <a:lnTo>
                    <a:pt x="977264" y="44958"/>
                  </a:lnTo>
                  <a:lnTo>
                    <a:pt x="967105" y="28829"/>
                  </a:lnTo>
                  <a:lnTo>
                    <a:pt x="971931" y="25781"/>
                  </a:lnTo>
                  <a:lnTo>
                    <a:pt x="1015101" y="25781"/>
                  </a:lnTo>
                  <a:lnTo>
                    <a:pt x="1030732" y="0"/>
                  </a:lnTo>
                  <a:close/>
                </a:path>
                <a:path w="1031240" h="654685">
                  <a:moveTo>
                    <a:pt x="950976" y="38989"/>
                  </a:moveTo>
                  <a:lnTo>
                    <a:pt x="934846" y="49149"/>
                  </a:lnTo>
                  <a:lnTo>
                    <a:pt x="945007" y="65278"/>
                  </a:lnTo>
                  <a:lnTo>
                    <a:pt x="961136" y="55118"/>
                  </a:lnTo>
                  <a:lnTo>
                    <a:pt x="950976" y="38989"/>
                  </a:lnTo>
                  <a:close/>
                </a:path>
                <a:path w="1031240" h="654685">
                  <a:moveTo>
                    <a:pt x="971931" y="25781"/>
                  </a:moveTo>
                  <a:lnTo>
                    <a:pt x="967105" y="28829"/>
                  </a:lnTo>
                  <a:lnTo>
                    <a:pt x="977264" y="44958"/>
                  </a:lnTo>
                  <a:lnTo>
                    <a:pt x="982090" y="41910"/>
                  </a:lnTo>
                  <a:lnTo>
                    <a:pt x="971931" y="25781"/>
                  </a:lnTo>
                  <a:close/>
                </a:path>
                <a:path w="1031240" h="654685">
                  <a:moveTo>
                    <a:pt x="1015101" y="25781"/>
                  </a:moveTo>
                  <a:lnTo>
                    <a:pt x="971931" y="25781"/>
                  </a:lnTo>
                  <a:lnTo>
                    <a:pt x="982090" y="41910"/>
                  </a:lnTo>
                  <a:lnTo>
                    <a:pt x="977264" y="44958"/>
                  </a:lnTo>
                  <a:lnTo>
                    <a:pt x="1003475" y="44958"/>
                  </a:lnTo>
                  <a:lnTo>
                    <a:pt x="1015101" y="25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6911" y="4958600"/>
              <a:ext cx="766699" cy="504558"/>
            </a:xfrm>
            <a:prstGeom prst="rect">
              <a:avLst/>
            </a:prstGeom>
          </p:spPr>
        </p:pic>
      </p:grpSp>
      <p:sp>
        <p:nvSpPr>
          <p:cNvPr id="83" name="object 83" descr=""/>
          <p:cNvSpPr txBox="1"/>
          <p:nvPr/>
        </p:nvSpPr>
        <p:spPr>
          <a:xfrm>
            <a:off x="4664964" y="2691383"/>
            <a:ext cx="3176270" cy="94805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dirty="0" sz="1100" spc="50" b="1">
                <a:latin typeface="Calibri"/>
                <a:cs typeface="Calibri"/>
              </a:rPr>
              <a:t>Time</a:t>
            </a:r>
            <a:r>
              <a:rPr dirty="0" sz="1100" spc="7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Definite</a:t>
            </a:r>
            <a:r>
              <a:rPr dirty="0" sz="1100" spc="60" b="1">
                <a:latin typeface="Calibri"/>
                <a:cs typeface="Calibri"/>
              </a:rPr>
              <a:t> </a:t>
            </a:r>
            <a:r>
              <a:rPr dirty="0" sz="1100" spc="45" b="1">
                <a:latin typeface="Calibri"/>
                <a:cs typeface="Calibri"/>
              </a:rPr>
              <a:t>Domestic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(TDD)</a:t>
            </a:r>
            <a:endParaRPr sz="1100">
              <a:latin typeface="Calibri"/>
              <a:cs typeface="Calibri"/>
            </a:endParaRPr>
          </a:p>
          <a:p>
            <a:pPr marL="73025" marR="90805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Domestic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door-to-door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delivery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specific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time,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end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next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possible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business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day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419201" y="377189"/>
            <a:ext cx="2132965" cy="8185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50"/>
              <a:t>Express</a:t>
            </a:r>
          </a:p>
          <a:p>
            <a:pPr marL="12700">
              <a:lnSpc>
                <a:spcPct val="100000"/>
              </a:lnSpc>
            </a:pPr>
            <a:r>
              <a:rPr dirty="0" spc="110"/>
              <a:t>Core</a:t>
            </a:r>
            <a:r>
              <a:rPr dirty="0" spc="-70"/>
              <a:t> </a:t>
            </a:r>
            <a:r>
              <a:rPr dirty="0" spc="120"/>
              <a:t>Products</a:t>
            </a:r>
          </a:p>
        </p:txBody>
      </p:sp>
      <p:pic>
        <p:nvPicPr>
          <p:cNvPr id="85" name="object 85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47116" y="1577339"/>
            <a:ext cx="3838955" cy="1757122"/>
          </a:xfrm>
          <a:prstGeom prst="rect">
            <a:avLst/>
          </a:prstGeom>
        </p:spPr>
      </p:pic>
      <p:sp>
        <p:nvSpPr>
          <p:cNvPr id="86" name="object 8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87" name="object 8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9201" y="377189"/>
            <a:ext cx="9037955" cy="818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150" b="1">
                <a:solidFill>
                  <a:srgbClr val="D30411"/>
                </a:solidFill>
                <a:latin typeface="Calibri"/>
                <a:cs typeface="Calibri"/>
              </a:rPr>
              <a:t>Express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600" spc="130" b="1">
                <a:solidFill>
                  <a:srgbClr val="D30411"/>
                </a:solidFill>
                <a:latin typeface="Calibri"/>
                <a:cs typeface="Calibri"/>
              </a:rPr>
              <a:t>To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25" b="1">
                <a:solidFill>
                  <a:srgbClr val="D30411"/>
                </a:solidFill>
                <a:latin typeface="Calibri"/>
                <a:cs typeface="Calibri"/>
              </a:rPr>
              <a:t>serve</a:t>
            </a:r>
            <a:r>
              <a:rPr dirty="0" sz="2600" spc="-7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95" b="1">
                <a:solidFill>
                  <a:srgbClr val="D30411"/>
                </a:solidFill>
                <a:latin typeface="Calibri"/>
                <a:cs typeface="Calibri"/>
              </a:rPr>
              <a:t>our</a:t>
            </a:r>
            <a:r>
              <a:rPr dirty="0" sz="26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25" b="1">
                <a:solidFill>
                  <a:srgbClr val="D30411"/>
                </a:solidFill>
                <a:latin typeface="Calibri"/>
                <a:cs typeface="Calibri"/>
              </a:rPr>
              <a:t>global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85" b="1">
                <a:solidFill>
                  <a:srgbClr val="D30411"/>
                </a:solidFill>
                <a:latin typeface="Calibri"/>
                <a:cs typeface="Calibri"/>
              </a:rPr>
              <a:t>network,</a:t>
            </a:r>
            <a:r>
              <a:rPr dirty="0" sz="2600" spc="-6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10" b="1">
                <a:solidFill>
                  <a:srgbClr val="D30411"/>
                </a:solidFill>
                <a:latin typeface="Calibri"/>
                <a:cs typeface="Calibri"/>
              </a:rPr>
              <a:t>we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95" b="1">
                <a:solidFill>
                  <a:srgbClr val="D30411"/>
                </a:solidFill>
                <a:latin typeface="Calibri"/>
                <a:cs typeface="Calibri"/>
              </a:rPr>
              <a:t>run</a:t>
            </a:r>
            <a:r>
              <a:rPr dirty="0" sz="2600" spc="-6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00" b="1">
                <a:solidFill>
                  <a:srgbClr val="D30411"/>
                </a:solidFill>
                <a:latin typeface="Calibri"/>
                <a:cs typeface="Calibri"/>
              </a:rPr>
              <a:t>more</a:t>
            </a:r>
            <a:r>
              <a:rPr dirty="0" sz="2600" spc="-7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75" b="1">
                <a:solidFill>
                  <a:srgbClr val="D30411"/>
                </a:solidFill>
                <a:latin typeface="Calibri"/>
                <a:cs typeface="Calibri"/>
              </a:rPr>
              <a:t>than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00" b="1">
                <a:solidFill>
                  <a:srgbClr val="D30411"/>
                </a:solidFill>
                <a:latin typeface="Calibri"/>
                <a:cs typeface="Calibri"/>
              </a:rPr>
              <a:t>just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80" b="1">
                <a:solidFill>
                  <a:srgbClr val="D30411"/>
                </a:solidFill>
                <a:latin typeface="Calibri"/>
                <a:cs typeface="Calibri"/>
              </a:rPr>
              <a:t>an</a:t>
            </a:r>
            <a:r>
              <a:rPr dirty="0" sz="26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75" b="1">
                <a:solidFill>
                  <a:srgbClr val="D30411"/>
                </a:solidFill>
                <a:latin typeface="Calibri"/>
                <a:cs typeface="Calibri"/>
              </a:rPr>
              <a:t>airline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19506" y="5110683"/>
            <a:ext cx="4091304" cy="115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>
              <a:lnSpc>
                <a:spcPct val="100000"/>
              </a:lnSpc>
              <a:spcBef>
                <a:spcPts val="95"/>
              </a:spcBef>
            </a:pPr>
            <a:r>
              <a:rPr dirty="0" sz="4000" spc="145" b="1">
                <a:latin typeface="Calibri"/>
                <a:cs typeface="Calibri"/>
              </a:rPr>
              <a:t>&gt;200</a:t>
            </a:r>
            <a:r>
              <a:rPr dirty="0" sz="4000" spc="-165" b="1">
                <a:latin typeface="Calibri"/>
                <a:cs typeface="Calibri"/>
              </a:rPr>
              <a:t> </a:t>
            </a:r>
            <a:r>
              <a:rPr dirty="0" sz="2000" spc="90" b="1">
                <a:solidFill>
                  <a:srgbClr val="FFCC00"/>
                </a:solidFill>
                <a:latin typeface="Calibri"/>
                <a:cs typeface="Calibri"/>
              </a:rPr>
              <a:t>commercial</a:t>
            </a:r>
            <a:r>
              <a:rPr dirty="0" sz="2000" spc="-6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FFCC00"/>
                </a:solidFill>
                <a:latin typeface="Calibri"/>
                <a:cs typeface="Calibri"/>
              </a:rPr>
              <a:t>air</a:t>
            </a:r>
            <a:r>
              <a:rPr dirty="0" sz="2000" spc="-7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75" b="1">
                <a:solidFill>
                  <a:srgbClr val="FFCC00"/>
                </a:solidFill>
                <a:latin typeface="Calibri"/>
                <a:cs typeface="Calibri"/>
              </a:rPr>
              <a:t>carriers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80"/>
              </a:spcBef>
            </a:pPr>
            <a:r>
              <a:rPr dirty="0" sz="900">
                <a:latin typeface="Calibri"/>
                <a:cs typeface="Calibri"/>
              </a:rPr>
              <a:t>As</a:t>
            </a:r>
            <a:r>
              <a:rPr dirty="0" sz="900" spc="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of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year-end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 spc="45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1291" y="1613916"/>
            <a:ext cx="7044055" cy="3505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27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0"/>
              </a:spcBef>
            </a:pPr>
            <a:r>
              <a:rPr dirty="0" sz="2000" b="1">
                <a:solidFill>
                  <a:srgbClr val="FFCC00"/>
                </a:solidFill>
                <a:latin typeface="Calibri"/>
                <a:cs typeface="Calibri"/>
              </a:rPr>
              <a:t>Dedicated</a:t>
            </a:r>
            <a:r>
              <a:rPr dirty="0" sz="2000" spc="-5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CC00"/>
                </a:solidFill>
                <a:latin typeface="Calibri"/>
                <a:cs typeface="Calibri"/>
              </a:rPr>
              <a:t>Air</a:t>
            </a:r>
            <a:r>
              <a:rPr dirty="0" sz="2000" spc="-5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55" b="1">
                <a:solidFill>
                  <a:srgbClr val="FFCC00"/>
                </a:solidFill>
                <a:latin typeface="Calibri"/>
                <a:cs typeface="Calibri"/>
              </a:rPr>
              <a:t>(year-</a:t>
            </a:r>
            <a:r>
              <a:rPr dirty="0" sz="2000" b="1">
                <a:solidFill>
                  <a:srgbClr val="FFCC00"/>
                </a:solidFill>
                <a:latin typeface="Calibri"/>
                <a:cs typeface="Calibri"/>
              </a:rPr>
              <a:t>end</a:t>
            </a:r>
            <a:r>
              <a:rPr dirty="0" sz="2000" spc="-6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70" b="1">
                <a:solidFill>
                  <a:srgbClr val="FFCC00"/>
                </a:solidFill>
                <a:latin typeface="Calibri"/>
                <a:cs typeface="Calibri"/>
              </a:rPr>
              <a:t>2024)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668006" y="1614677"/>
            <a:ext cx="0" cy="4291965"/>
          </a:xfrm>
          <a:custGeom>
            <a:avLst/>
            <a:gdLst/>
            <a:ahLst/>
            <a:cxnLst/>
            <a:rect l="l" t="t" r="r" b="b"/>
            <a:pathLst>
              <a:path w="0" h="4291965">
                <a:moveTo>
                  <a:pt x="0" y="0"/>
                </a:moveTo>
                <a:lnTo>
                  <a:pt x="0" y="4291609"/>
                </a:lnTo>
              </a:path>
            </a:pathLst>
          </a:custGeom>
          <a:ln w="1905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47496" y="1960718"/>
            <a:ext cx="2487295" cy="2411095"/>
          </a:xfrm>
          <a:prstGeom prst="rect">
            <a:avLst/>
          </a:prstGeom>
        </p:spPr>
        <p:txBody>
          <a:bodyPr wrap="square" lIns="0" tIns="2114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dirty="0" sz="4000" spc="140" b="1">
                <a:latin typeface="Calibri"/>
                <a:cs typeface="Calibri"/>
              </a:rPr>
              <a:t>&gt;295</a:t>
            </a:r>
            <a:r>
              <a:rPr dirty="0" sz="4000" spc="-155" b="1">
                <a:latin typeface="Calibri"/>
                <a:cs typeface="Calibri"/>
              </a:rPr>
              <a:t> </a:t>
            </a:r>
            <a:r>
              <a:rPr dirty="0" sz="2000" spc="60" b="1">
                <a:solidFill>
                  <a:srgbClr val="FFCC00"/>
                </a:solidFill>
                <a:latin typeface="Calibri"/>
                <a:cs typeface="Calibri"/>
              </a:rPr>
              <a:t>aircraft</a:t>
            </a:r>
            <a:endParaRPr sz="20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790"/>
              </a:spcBef>
            </a:pPr>
            <a:r>
              <a:rPr dirty="0" sz="2000" spc="170" b="1">
                <a:latin typeface="Calibri"/>
                <a:cs typeface="Calibri"/>
              </a:rPr>
              <a:t>&gt;75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FFCC00"/>
                </a:solidFill>
                <a:latin typeface="Calibri"/>
                <a:cs typeface="Calibri"/>
              </a:rPr>
              <a:t>Intercontinental</a:t>
            </a:r>
            <a:r>
              <a:rPr dirty="0" sz="1600" spc="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CC00"/>
                </a:solidFill>
                <a:latin typeface="Wingdings"/>
                <a:cs typeface="Wingdings"/>
              </a:rPr>
              <a:t></a:t>
            </a:r>
            <a:endParaRPr sz="1600">
              <a:latin typeface="Wingdings"/>
              <a:cs typeface="Wingdings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dirty="0" sz="2000" spc="165" b="1">
                <a:latin typeface="Calibri"/>
                <a:cs typeface="Calibri"/>
              </a:rPr>
              <a:t>&gt;220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FFCC00"/>
                </a:solidFill>
                <a:latin typeface="Calibri"/>
                <a:cs typeface="Calibri"/>
              </a:rPr>
              <a:t>Regional</a:t>
            </a:r>
            <a:r>
              <a:rPr dirty="0" sz="1600" spc="-3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CC00"/>
                </a:solidFill>
                <a:latin typeface="Wingdings"/>
                <a:cs typeface="Wingdings"/>
              </a:rPr>
              <a:t>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4000" spc="140" b="1">
                <a:latin typeface="Calibri"/>
                <a:cs typeface="Calibri"/>
              </a:rPr>
              <a:t>18</a:t>
            </a:r>
            <a:r>
              <a:rPr dirty="0" sz="4000" spc="-155" b="1"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FFCC00"/>
                </a:solidFill>
                <a:latin typeface="Calibri"/>
                <a:cs typeface="Calibri"/>
              </a:rPr>
              <a:t>partner</a:t>
            </a:r>
            <a:r>
              <a:rPr dirty="0" sz="2000" spc="-8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70" b="1">
                <a:solidFill>
                  <a:srgbClr val="FFCC00"/>
                </a:solidFill>
                <a:latin typeface="Calibri"/>
                <a:cs typeface="Calibri"/>
              </a:rPr>
              <a:t>airlines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1291" y="4686300"/>
            <a:ext cx="7044055" cy="3505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90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5"/>
              </a:spcBef>
            </a:pPr>
            <a:r>
              <a:rPr dirty="0" sz="2000" b="1">
                <a:solidFill>
                  <a:srgbClr val="FFCC00"/>
                </a:solidFill>
                <a:latin typeface="Calibri"/>
                <a:cs typeface="Calibri"/>
              </a:rPr>
              <a:t>Purchased</a:t>
            </a:r>
            <a:r>
              <a:rPr dirty="0" sz="2000" spc="13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-25" b="1">
                <a:solidFill>
                  <a:srgbClr val="FFCC00"/>
                </a:solidFill>
                <a:latin typeface="Calibri"/>
                <a:cs typeface="Calibri"/>
              </a:rPr>
              <a:t>Air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38921" y="2259533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30" b="1">
                <a:latin typeface="Calibri"/>
                <a:cs typeface="Calibri"/>
              </a:rPr>
              <a:t>&gt;2300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14407" y="2512517"/>
            <a:ext cx="13900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 b="1">
                <a:solidFill>
                  <a:srgbClr val="FFCC00"/>
                </a:solidFill>
                <a:latin typeface="Calibri"/>
                <a:cs typeface="Calibri"/>
              </a:rPr>
              <a:t>daily</a:t>
            </a:r>
            <a:r>
              <a:rPr dirty="0" sz="2000" spc="-5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95" b="1">
                <a:solidFill>
                  <a:srgbClr val="FFCC00"/>
                </a:solidFill>
                <a:latin typeface="Calibri"/>
                <a:cs typeface="Calibri"/>
              </a:rPr>
              <a:t>flights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138921" y="2948782"/>
            <a:ext cx="2140585" cy="2675255"/>
          </a:xfrm>
          <a:prstGeom prst="rect">
            <a:avLst/>
          </a:prstGeom>
        </p:spPr>
        <p:txBody>
          <a:bodyPr wrap="square" lIns="0" tIns="335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4000" spc="140" b="1">
                <a:latin typeface="Calibri"/>
                <a:cs typeface="Calibri"/>
              </a:rPr>
              <a:t>&gt;500</a:t>
            </a:r>
            <a:r>
              <a:rPr dirty="0" sz="4000" spc="-155" b="1"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FFCC00"/>
                </a:solidFill>
                <a:latin typeface="Calibri"/>
                <a:cs typeface="Calibri"/>
              </a:rPr>
              <a:t>airports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dirty="0" sz="4000" spc="140" b="1">
                <a:latin typeface="Calibri"/>
                <a:cs typeface="Calibri"/>
              </a:rPr>
              <a:t>22</a:t>
            </a:r>
            <a:r>
              <a:rPr dirty="0" sz="4000" spc="-509" b="1"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FFCC00"/>
                </a:solidFill>
                <a:latin typeface="Calibri"/>
                <a:cs typeface="Calibri"/>
              </a:rPr>
              <a:t>air</a:t>
            </a:r>
            <a:r>
              <a:rPr dirty="0" sz="2000" spc="-6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85" b="1">
                <a:solidFill>
                  <a:srgbClr val="FFCC00"/>
                </a:solidFill>
                <a:latin typeface="Calibri"/>
                <a:cs typeface="Calibri"/>
              </a:rPr>
              <a:t>hubs</a:t>
            </a:r>
            <a:endParaRPr sz="20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785"/>
              </a:spcBef>
            </a:pPr>
            <a:r>
              <a:rPr dirty="0" sz="2000" spc="160" b="1">
                <a:latin typeface="Calibri"/>
                <a:cs typeface="Calibri"/>
              </a:rPr>
              <a:t>3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CC00"/>
                </a:solidFill>
                <a:latin typeface="Calibri"/>
                <a:cs typeface="Calibri"/>
              </a:rPr>
              <a:t>global</a:t>
            </a:r>
            <a:endParaRPr sz="16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600"/>
              </a:spcBef>
            </a:pPr>
            <a:r>
              <a:rPr dirty="0" sz="2000" spc="160" b="1">
                <a:latin typeface="Calibri"/>
                <a:cs typeface="Calibri"/>
              </a:rPr>
              <a:t>19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CC00"/>
                </a:solidFill>
                <a:latin typeface="Calibri"/>
                <a:cs typeface="Calibri"/>
              </a:rPr>
              <a:t>regional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57743" y="1613916"/>
            <a:ext cx="3903345" cy="3505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27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0"/>
              </a:spcBef>
            </a:pPr>
            <a:r>
              <a:rPr dirty="0" sz="2000" b="1">
                <a:solidFill>
                  <a:srgbClr val="FFCC00"/>
                </a:solidFill>
                <a:latin typeface="Calibri"/>
                <a:cs typeface="Calibri"/>
              </a:rPr>
              <a:t>Global</a:t>
            </a:r>
            <a:r>
              <a:rPr dirty="0" sz="2000" spc="2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CC00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301898" y="2799969"/>
            <a:ext cx="1633855" cy="1633855"/>
            <a:chOff x="4301898" y="2799969"/>
            <a:chExt cx="1633855" cy="1633855"/>
          </a:xfrm>
        </p:grpSpPr>
        <p:sp>
          <p:nvSpPr>
            <p:cNvPr id="13" name="object 13" descr=""/>
            <p:cNvSpPr/>
            <p:nvPr/>
          </p:nvSpPr>
          <p:spPr>
            <a:xfrm>
              <a:off x="4921504" y="2809494"/>
              <a:ext cx="1014094" cy="1624330"/>
            </a:xfrm>
            <a:custGeom>
              <a:avLst/>
              <a:gdLst/>
              <a:ahLst/>
              <a:cxnLst/>
              <a:rect l="l" t="t" r="r" b="b"/>
              <a:pathLst>
                <a:path w="1014095" h="1624329">
                  <a:moveTo>
                    <a:pt x="202057" y="0"/>
                  </a:moveTo>
                  <a:lnTo>
                    <a:pt x="202057" y="406145"/>
                  </a:lnTo>
                  <a:lnTo>
                    <a:pt x="227548" y="406951"/>
                  </a:lnTo>
                  <a:lnTo>
                    <a:pt x="252920" y="409352"/>
                  </a:lnTo>
                  <a:lnTo>
                    <a:pt x="303022" y="418845"/>
                  </a:lnTo>
                  <a:lnTo>
                    <a:pt x="348201" y="433266"/>
                  </a:lnTo>
                  <a:lnTo>
                    <a:pt x="390522" y="452384"/>
                  </a:lnTo>
                  <a:lnTo>
                    <a:pt x="429763" y="475829"/>
                  </a:lnTo>
                  <a:lnTo>
                    <a:pt x="465706" y="503231"/>
                  </a:lnTo>
                  <a:lnTo>
                    <a:pt x="498130" y="534216"/>
                  </a:lnTo>
                  <a:lnTo>
                    <a:pt x="526816" y="568415"/>
                  </a:lnTo>
                  <a:lnTo>
                    <a:pt x="551545" y="605456"/>
                  </a:lnTo>
                  <a:lnTo>
                    <a:pt x="572096" y="644968"/>
                  </a:lnTo>
                  <a:lnTo>
                    <a:pt x="588250" y="686579"/>
                  </a:lnTo>
                  <a:lnTo>
                    <a:pt x="599787" y="729918"/>
                  </a:lnTo>
                  <a:lnTo>
                    <a:pt x="606488" y="774614"/>
                  </a:lnTo>
                  <a:lnTo>
                    <a:pt x="608133" y="820295"/>
                  </a:lnTo>
                  <a:lnTo>
                    <a:pt x="604502" y="866591"/>
                  </a:lnTo>
                  <a:lnTo>
                    <a:pt x="595376" y="913129"/>
                  </a:lnTo>
                  <a:lnTo>
                    <a:pt x="580932" y="958333"/>
                  </a:lnTo>
                  <a:lnTo>
                    <a:pt x="561797" y="1000670"/>
                  </a:lnTo>
                  <a:lnTo>
                    <a:pt x="538340" y="1039922"/>
                  </a:lnTo>
                  <a:lnTo>
                    <a:pt x="510932" y="1075869"/>
                  </a:lnTo>
                  <a:lnTo>
                    <a:pt x="479943" y="1108294"/>
                  </a:lnTo>
                  <a:lnTo>
                    <a:pt x="445742" y="1136978"/>
                  </a:lnTo>
                  <a:lnTo>
                    <a:pt x="408701" y="1161700"/>
                  </a:lnTo>
                  <a:lnTo>
                    <a:pt x="369190" y="1182244"/>
                  </a:lnTo>
                  <a:lnTo>
                    <a:pt x="327577" y="1198389"/>
                  </a:lnTo>
                  <a:lnTo>
                    <a:pt x="284235" y="1209917"/>
                  </a:lnTo>
                  <a:lnTo>
                    <a:pt x="239532" y="1216609"/>
                  </a:lnTo>
                  <a:lnTo>
                    <a:pt x="193839" y="1218247"/>
                  </a:lnTo>
                  <a:lnTo>
                    <a:pt x="147527" y="1214611"/>
                  </a:lnTo>
                  <a:lnTo>
                    <a:pt x="100965" y="1205483"/>
                  </a:lnTo>
                  <a:lnTo>
                    <a:pt x="0" y="1598802"/>
                  </a:lnTo>
                  <a:lnTo>
                    <a:pt x="49841" y="1609917"/>
                  </a:lnTo>
                  <a:lnTo>
                    <a:pt x="100218" y="1617900"/>
                  </a:lnTo>
                  <a:lnTo>
                    <a:pt x="151001" y="1622716"/>
                  </a:lnTo>
                  <a:lnTo>
                    <a:pt x="202057" y="1624329"/>
                  </a:lnTo>
                  <a:lnTo>
                    <a:pt x="249766" y="1622951"/>
                  </a:lnTo>
                  <a:lnTo>
                    <a:pt x="296750" y="1618866"/>
                  </a:lnTo>
                  <a:lnTo>
                    <a:pt x="342932" y="1612150"/>
                  </a:lnTo>
                  <a:lnTo>
                    <a:pt x="388237" y="1602881"/>
                  </a:lnTo>
                  <a:lnTo>
                    <a:pt x="432588" y="1591133"/>
                  </a:lnTo>
                  <a:lnTo>
                    <a:pt x="475908" y="1576983"/>
                  </a:lnTo>
                  <a:lnTo>
                    <a:pt x="518122" y="1560508"/>
                  </a:lnTo>
                  <a:lnTo>
                    <a:pt x="559153" y="1541783"/>
                  </a:lnTo>
                  <a:lnTo>
                    <a:pt x="598926" y="1520885"/>
                  </a:lnTo>
                  <a:lnTo>
                    <a:pt x="637363" y="1497890"/>
                  </a:lnTo>
                  <a:lnTo>
                    <a:pt x="674389" y="1472873"/>
                  </a:lnTo>
                  <a:lnTo>
                    <a:pt x="709928" y="1445912"/>
                  </a:lnTo>
                  <a:lnTo>
                    <a:pt x="743904" y="1417081"/>
                  </a:lnTo>
                  <a:lnTo>
                    <a:pt x="776239" y="1386458"/>
                  </a:lnTo>
                  <a:lnTo>
                    <a:pt x="806859" y="1354119"/>
                  </a:lnTo>
                  <a:lnTo>
                    <a:pt x="835687" y="1320140"/>
                  </a:lnTo>
                  <a:lnTo>
                    <a:pt x="862646" y="1284596"/>
                  </a:lnTo>
                  <a:lnTo>
                    <a:pt x="887660" y="1247564"/>
                  </a:lnTo>
                  <a:lnTo>
                    <a:pt x="910654" y="1209121"/>
                  </a:lnTo>
                  <a:lnTo>
                    <a:pt x="931551" y="1169342"/>
                  </a:lnTo>
                  <a:lnTo>
                    <a:pt x="950275" y="1128303"/>
                  </a:lnTo>
                  <a:lnTo>
                    <a:pt x="966750" y="1086081"/>
                  </a:lnTo>
                  <a:lnTo>
                    <a:pt x="980899" y="1042752"/>
                  </a:lnTo>
                  <a:lnTo>
                    <a:pt x="992646" y="998392"/>
                  </a:lnTo>
                  <a:lnTo>
                    <a:pt x="1001915" y="953077"/>
                  </a:lnTo>
                  <a:lnTo>
                    <a:pt x="1008631" y="906883"/>
                  </a:lnTo>
                  <a:lnTo>
                    <a:pt x="1012716" y="859887"/>
                  </a:lnTo>
                  <a:lnTo>
                    <a:pt x="1014095" y="812164"/>
                  </a:lnTo>
                  <a:lnTo>
                    <a:pt x="1012716" y="764442"/>
                  </a:lnTo>
                  <a:lnTo>
                    <a:pt x="1008631" y="717446"/>
                  </a:lnTo>
                  <a:lnTo>
                    <a:pt x="1001915" y="671252"/>
                  </a:lnTo>
                  <a:lnTo>
                    <a:pt x="992646" y="625937"/>
                  </a:lnTo>
                  <a:lnTo>
                    <a:pt x="980899" y="581577"/>
                  </a:lnTo>
                  <a:lnTo>
                    <a:pt x="966750" y="538248"/>
                  </a:lnTo>
                  <a:lnTo>
                    <a:pt x="950275" y="496026"/>
                  </a:lnTo>
                  <a:lnTo>
                    <a:pt x="931551" y="454987"/>
                  </a:lnTo>
                  <a:lnTo>
                    <a:pt x="910654" y="415208"/>
                  </a:lnTo>
                  <a:lnTo>
                    <a:pt x="887660" y="376765"/>
                  </a:lnTo>
                  <a:lnTo>
                    <a:pt x="862646" y="339733"/>
                  </a:lnTo>
                  <a:lnTo>
                    <a:pt x="835687" y="304189"/>
                  </a:lnTo>
                  <a:lnTo>
                    <a:pt x="806859" y="270210"/>
                  </a:lnTo>
                  <a:lnTo>
                    <a:pt x="776239" y="237871"/>
                  </a:lnTo>
                  <a:lnTo>
                    <a:pt x="743904" y="207248"/>
                  </a:lnTo>
                  <a:lnTo>
                    <a:pt x="709928" y="178417"/>
                  </a:lnTo>
                  <a:lnTo>
                    <a:pt x="674389" y="151456"/>
                  </a:lnTo>
                  <a:lnTo>
                    <a:pt x="637363" y="126439"/>
                  </a:lnTo>
                  <a:lnTo>
                    <a:pt x="598926" y="103444"/>
                  </a:lnTo>
                  <a:lnTo>
                    <a:pt x="559153" y="82546"/>
                  </a:lnTo>
                  <a:lnTo>
                    <a:pt x="518122" y="63821"/>
                  </a:lnTo>
                  <a:lnTo>
                    <a:pt x="475908" y="47346"/>
                  </a:lnTo>
                  <a:lnTo>
                    <a:pt x="432588" y="33196"/>
                  </a:lnTo>
                  <a:lnTo>
                    <a:pt x="388237" y="21448"/>
                  </a:lnTo>
                  <a:lnTo>
                    <a:pt x="342932" y="12179"/>
                  </a:lnTo>
                  <a:lnTo>
                    <a:pt x="296750" y="5463"/>
                  </a:lnTo>
                  <a:lnTo>
                    <a:pt x="249766" y="1378"/>
                  </a:lnTo>
                  <a:lnTo>
                    <a:pt x="202057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13047" y="3647186"/>
              <a:ext cx="709930" cy="761365"/>
            </a:xfrm>
            <a:custGeom>
              <a:avLst/>
              <a:gdLst/>
              <a:ahLst/>
              <a:cxnLst/>
              <a:rect l="l" t="t" r="r" b="b"/>
              <a:pathLst>
                <a:path w="709929" h="761364">
                  <a:moveTo>
                    <a:pt x="405256" y="0"/>
                  </a:moveTo>
                  <a:lnTo>
                    <a:pt x="0" y="25526"/>
                  </a:lnTo>
                  <a:lnTo>
                    <a:pt x="4647" y="75306"/>
                  </a:lnTo>
                  <a:lnTo>
                    <a:pt x="12255" y="124247"/>
                  </a:lnTo>
                  <a:lnTo>
                    <a:pt x="22741" y="172249"/>
                  </a:lnTo>
                  <a:lnTo>
                    <a:pt x="36021" y="219212"/>
                  </a:lnTo>
                  <a:lnTo>
                    <a:pt x="52012" y="265034"/>
                  </a:lnTo>
                  <a:lnTo>
                    <a:pt x="70630" y="309616"/>
                  </a:lnTo>
                  <a:lnTo>
                    <a:pt x="91792" y="352857"/>
                  </a:lnTo>
                  <a:lnTo>
                    <a:pt x="115415" y="394657"/>
                  </a:lnTo>
                  <a:lnTo>
                    <a:pt x="141415" y="434914"/>
                  </a:lnTo>
                  <a:lnTo>
                    <a:pt x="169708" y="473528"/>
                  </a:lnTo>
                  <a:lnTo>
                    <a:pt x="200212" y="510399"/>
                  </a:lnTo>
                  <a:lnTo>
                    <a:pt x="232843" y="545427"/>
                  </a:lnTo>
                  <a:lnTo>
                    <a:pt x="267517" y="578510"/>
                  </a:lnTo>
                  <a:lnTo>
                    <a:pt x="304150" y="609548"/>
                  </a:lnTo>
                  <a:lnTo>
                    <a:pt x="342661" y="638440"/>
                  </a:lnTo>
                  <a:lnTo>
                    <a:pt x="382964" y="665087"/>
                  </a:lnTo>
                  <a:lnTo>
                    <a:pt x="424977" y="689387"/>
                  </a:lnTo>
                  <a:lnTo>
                    <a:pt x="468616" y="711240"/>
                  </a:lnTo>
                  <a:lnTo>
                    <a:pt x="513798" y="730545"/>
                  </a:lnTo>
                  <a:lnTo>
                    <a:pt x="560439" y="747202"/>
                  </a:lnTo>
                  <a:lnTo>
                    <a:pt x="608456" y="761111"/>
                  </a:lnTo>
                  <a:lnTo>
                    <a:pt x="709422" y="367791"/>
                  </a:lnTo>
                  <a:lnTo>
                    <a:pt x="664200" y="353334"/>
                  </a:lnTo>
                  <a:lnTo>
                    <a:pt x="621624" y="334027"/>
                  </a:lnTo>
                  <a:lnTo>
                    <a:pt x="581982" y="310221"/>
                  </a:lnTo>
                  <a:lnTo>
                    <a:pt x="545564" y="282267"/>
                  </a:lnTo>
                  <a:lnTo>
                    <a:pt x="512661" y="250518"/>
                  </a:lnTo>
                  <a:lnTo>
                    <a:pt x="483561" y="215325"/>
                  </a:lnTo>
                  <a:lnTo>
                    <a:pt x="458555" y="177039"/>
                  </a:lnTo>
                  <a:lnTo>
                    <a:pt x="437931" y="136012"/>
                  </a:lnTo>
                  <a:lnTo>
                    <a:pt x="421981" y="92596"/>
                  </a:lnTo>
                  <a:lnTo>
                    <a:pt x="410992" y="47141"/>
                  </a:lnTo>
                  <a:lnTo>
                    <a:pt x="40525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13047" y="3647186"/>
              <a:ext cx="709930" cy="761365"/>
            </a:xfrm>
            <a:custGeom>
              <a:avLst/>
              <a:gdLst/>
              <a:ahLst/>
              <a:cxnLst/>
              <a:rect l="l" t="t" r="r" b="b"/>
              <a:pathLst>
                <a:path w="709929" h="761364">
                  <a:moveTo>
                    <a:pt x="608456" y="761111"/>
                  </a:moveTo>
                  <a:lnTo>
                    <a:pt x="560439" y="747202"/>
                  </a:lnTo>
                  <a:lnTo>
                    <a:pt x="513798" y="730545"/>
                  </a:lnTo>
                  <a:lnTo>
                    <a:pt x="468616" y="711240"/>
                  </a:lnTo>
                  <a:lnTo>
                    <a:pt x="424977" y="689387"/>
                  </a:lnTo>
                  <a:lnTo>
                    <a:pt x="382964" y="665087"/>
                  </a:lnTo>
                  <a:lnTo>
                    <a:pt x="342661" y="638440"/>
                  </a:lnTo>
                  <a:lnTo>
                    <a:pt x="304150" y="609548"/>
                  </a:lnTo>
                  <a:lnTo>
                    <a:pt x="267517" y="578510"/>
                  </a:lnTo>
                  <a:lnTo>
                    <a:pt x="232843" y="545427"/>
                  </a:lnTo>
                  <a:lnTo>
                    <a:pt x="200212" y="510399"/>
                  </a:lnTo>
                  <a:lnTo>
                    <a:pt x="169708" y="473528"/>
                  </a:lnTo>
                  <a:lnTo>
                    <a:pt x="141415" y="434914"/>
                  </a:lnTo>
                  <a:lnTo>
                    <a:pt x="115415" y="394657"/>
                  </a:lnTo>
                  <a:lnTo>
                    <a:pt x="91792" y="352857"/>
                  </a:lnTo>
                  <a:lnTo>
                    <a:pt x="70630" y="309616"/>
                  </a:lnTo>
                  <a:lnTo>
                    <a:pt x="52012" y="265034"/>
                  </a:lnTo>
                  <a:lnTo>
                    <a:pt x="36021" y="219212"/>
                  </a:lnTo>
                  <a:lnTo>
                    <a:pt x="22741" y="172249"/>
                  </a:lnTo>
                  <a:lnTo>
                    <a:pt x="12255" y="124247"/>
                  </a:lnTo>
                  <a:lnTo>
                    <a:pt x="4647" y="75306"/>
                  </a:lnTo>
                  <a:lnTo>
                    <a:pt x="0" y="25526"/>
                  </a:lnTo>
                  <a:lnTo>
                    <a:pt x="405256" y="0"/>
                  </a:lnTo>
                  <a:lnTo>
                    <a:pt x="410992" y="47141"/>
                  </a:lnTo>
                  <a:lnTo>
                    <a:pt x="421981" y="92596"/>
                  </a:lnTo>
                  <a:lnTo>
                    <a:pt x="437931" y="136012"/>
                  </a:lnTo>
                  <a:lnTo>
                    <a:pt x="458555" y="177039"/>
                  </a:lnTo>
                  <a:lnTo>
                    <a:pt x="483561" y="215325"/>
                  </a:lnTo>
                  <a:lnTo>
                    <a:pt x="512661" y="250518"/>
                  </a:lnTo>
                  <a:lnTo>
                    <a:pt x="545564" y="282267"/>
                  </a:lnTo>
                  <a:lnTo>
                    <a:pt x="581982" y="310221"/>
                  </a:lnTo>
                  <a:lnTo>
                    <a:pt x="621624" y="334027"/>
                  </a:lnTo>
                  <a:lnTo>
                    <a:pt x="664200" y="353334"/>
                  </a:lnTo>
                  <a:lnTo>
                    <a:pt x="709422" y="367791"/>
                  </a:lnTo>
                  <a:lnTo>
                    <a:pt x="608456" y="76111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311423" y="2809494"/>
              <a:ext cx="812165" cy="863600"/>
            </a:xfrm>
            <a:custGeom>
              <a:avLst/>
              <a:gdLst/>
              <a:ahLst/>
              <a:cxnLst/>
              <a:rect l="l" t="t" r="r" b="b"/>
              <a:pathLst>
                <a:path w="812164" h="863600">
                  <a:moveTo>
                    <a:pt x="812137" y="0"/>
                  </a:moveTo>
                  <a:lnTo>
                    <a:pt x="761083" y="1650"/>
                  </a:lnTo>
                  <a:lnTo>
                    <a:pt x="713542" y="6026"/>
                  </a:lnTo>
                  <a:lnTo>
                    <a:pt x="666896" y="13056"/>
                  </a:lnTo>
                  <a:lnTo>
                    <a:pt x="621217" y="22661"/>
                  </a:lnTo>
                  <a:lnTo>
                    <a:pt x="576576" y="34760"/>
                  </a:lnTo>
                  <a:lnTo>
                    <a:pt x="533043" y="49272"/>
                  </a:lnTo>
                  <a:lnTo>
                    <a:pt x="490691" y="66115"/>
                  </a:lnTo>
                  <a:lnTo>
                    <a:pt x="449590" y="85211"/>
                  </a:lnTo>
                  <a:lnTo>
                    <a:pt x="409812" y="106476"/>
                  </a:lnTo>
                  <a:lnTo>
                    <a:pt x="371427" y="129832"/>
                  </a:lnTo>
                  <a:lnTo>
                    <a:pt x="334507" y="155196"/>
                  </a:lnTo>
                  <a:lnTo>
                    <a:pt x="299124" y="182489"/>
                  </a:lnTo>
                  <a:lnTo>
                    <a:pt x="265348" y="211629"/>
                  </a:lnTo>
                  <a:lnTo>
                    <a:pt x="233250" y="242536"/>
                  </a:lnTo>
                  <a:lnTo>
                    <a:pt x="202902" y="275129"/>
                  </a:lnTo>
                  <a:lnTo>
                    <a:pt x="174376" y="309327"/>
                  </a:lnTo>
                  <a:lnTo>
                    <a:pt x="147741" y="345050"/>
                  </a:lnTo>
                  <a:lnTo>
                    <a:pt x="123069" y="382216"/>
                  </a:lnTo>
                  <a:lnTo>
                    <a:pt x="100432" y="420745"/>
                  </a:lnTo>
                  <a:lnTo>
                    <a:pt x="79901" y="460555"/>
                  </a:lnTo>
                  <a:lnTo>
                    <a:pt x="61547" y="501568"/>
                  </a:lnTo>
                  <a:lnTo>
                    <a:pt x="45440" y="543700"/>
                  </a:lnTo>
                  <a:lnTo>
                    <a:pt x="31653" y="586873"/>
                  </a:lnTo>
                  <a:lnTo>
                    <a:pt x="20257" y="631004"/>
                  </a:lnTo>
                  <a:lnTo>
                    <a:pt x="11322" y="676014"/>
                  </a:lnTo>
                  <a:lnTo>
                    <a:pt x="4920" y="721821"/>
                  </a:lnTo>
                  <a:lnTo>
                    <a:pt x="1122" y="768344"/>
                  </a:lnTo>
                  <a:lnTo>
                    <a:pt x="0" y="815504"/>
                  </a:lnTo>
                  <a:lnTo>
                    <a:pt x="1623" y="863218"/>
                  </a:lnTo>
                  <a:lnTo>
                    <a:pt x="406880" y="837691"/>
                  </a:lnTo>
                  <a:lnTo>
                    <a:pt x="406474" y="831310"/>
                  </a:lnTo>
                  <a:lnTo>
                    <a:pt x="405991" y="812164"/>
                  </a:lnTo>
                  <a:lnTo>
                    <a:pt x="408724" y="764806"/>
                  </a:lnTo>
                  <a:lnTo>
                    <a:pt x="416719" y="719054"/>
                  </a:lnTo>
                  <a:lnTo>
                    <a:pt x="429672" y="675214"/>
                  </a:lnTo>
                  <a:lnTo>
                    <a:pt x="447277" y="633588"/>
                  </a:lnTo>
                  <a:lnTo>
                    <a:pt x="469230" y="594483"/>
                  </a:lnTo>
                  <a:lnTo>
                    <a:pt x="495225" y="558202"/>
                  </a:lnTo>
                  <a:lnTo>
                    <a:pt x="524959" y="525049"/>
                  </a:lnTo>
                  <a:lnTo>
                    <a:pt x="558125" y="495329"/>
                  </a:lnTo>
                  <a:lnTo>
                    <a:pt x="594419" y="469347"/>
                  </a:lnTo>
                  <a:lnTo>
                    <a:pt x="633536" y="447406"/>
                  </a:lnTo>
                  <a:lnTo>
                    <a:pt x="675171" y="429811"/>
                  </a:lnTo>
                  <a:lnTo>
                    <a:pt x="719020" y="416866"/>
                  </a:lnTo>
                  <a:lnTo>
                    <a:pt x="764777" y="408876"/>
                  </a:lnTo>
                  <a:lnTo>
                    <a:pt x="812137" y="406145"/>
                  </a:lnTo>
                  <a:lnTo>
                    <a:pt x="812137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311423" y="2809494"/>
              <a:ext cx="812165" cy="863600"/>
            </a:xfrm>
            <a:custGeom>
              <a:avLst/>
              <a:gdLst/>
              <a:ahLst/>
              <a:cxnLst/>
              <a:rect l="l" t="t" r="r" b="b"/>
              <a:pathLst>
                <a:path w="812164" h="863600">
                  <a:moveTo>
                    <a:pt x="1623" y="863218"/>
                  </a:moveTo>
                  <a:lnTo>
                    <a:pt x="0" y="815504"/>
                  </a:lnTo>
                  <a:lnTo>
                    <a:pt x="1122" y="768344"/>
                  </a:lnTo>
                  <a:lnTo>
                    <a:pt x="4920" y="721821"/>
                  </a:lnTo>
                  <a:lnTo>
                    <a:pt x="11322" y="676014"/>
                  </a:lnTo>
                  <a:lnTo>
                    <a:pt x="20257" y="631004"/>
                  </a:lnTo>
                  <a:lnTo>
                    <a:pt x="31653" y="586873"/>
                  </a:lnTo>
                  <a:lnTo>
                    <a:pt x="45440" y="543700"/>
                  </a:lnTo>
                  <a:lnTo>
                    <a:pt x="61547" y="501568"/>
                  </a:lnTo>
                  <a:lnTo>
                    <a:pt x="79901" y="460555"/>
                  </a:lnTo>
                  <a:lnTo>
                    <a:pt x="100432" y="420745"/>
                  </a:lnTo>
                  <a:lnTo>
                    <a:pt x="123069" y="382216"/>
                  </a:lnTo>
                  <a:lnTo>
                    <a:pt x="147741" y="345050"/>
                  </a:lnTo>
                  <a:lnTo>
                    <a:pt x="174376" y="309327"/>
                  </a:lnTo>
                  <a:lnTo>
                    <a:pt x="202902" y="275129"/>
                  </a:lnTo>
                  <a:lnTo>
                    <a:pt x="233250" y="242536"/>
                  </a:lnTo>
                  <a:lnTo>
                    <a:pt x="265348" y="211629"/>
                  </a:lnTo>
                  <a:lnTo>
                    <a:pt x="299124" y="182489"/>
                  </a:lnTo>
                  <a:lnTo>
                    <a:pt x="334507" y="155196"/>
                  </a:lnTo>
                  <a:lnTo>
                    <a:pt x="371427" y="129832"/>
                  </a:lnTo>
                  <a:lnTo>
                    <a:pt x="409812" y="106476"/>
                  </a:lnTo>
                  <a:lnTo>
                    <a:pt x="449590" y="85211"/>
                  </a:lnTo>
                  <a:lnTo>
                    <a:pt x="490691" y="66115"/>
                  </a:lnTo>
                  <a:lnTo>
                    <a:pt x="533043" y="49272"/>
                  </a:lnTo>
                  <a:lnTo>
                    <a:pt x="576576" y="34760"/>
                  </a:lnTo>
                  <a:lnTo>
                    <a:pt x="621217" y="22661"/>
                  </a:lnTo>
                  <a:lnTo>
                    <a:pt x="666896" y="13056"/>
                  </a:lnTo>
                  <a:lnTo>
                    <a:pt x="713542" y="6026"/>
                  </a:lnTo>
                  <a:lnTo>
                    <a:pt x="761083" y="1650"/>
                  </a:lnTo>
                  <a:lnTo>
                    <a:pt x="799374" y="115"/>
                  </a:lnTo>
                  <a:lnTo>
                    <a:pt x="812137" y="0"/>
                  </a:lnTo>
                  <a:lnTo>
                    <a:pt x="812137" y="406145"/>
                  </a:lnTo>
                  <a:lnTo>
                    <a:pt x="764777" y="408876"/>
                  </a:lnTo>
                  <a:lnTo>
                    <a:pt x="719020" y="416866"/>
                  </a:lnTo>
                  <a:lnTo>
                    <a:pt x="675171" y="429811"/>
                  </a:lnTo>
                  <a:lnTo>
                    <a:pt x="633536" y="447406"/>
                  </a:lnTo>
                  <a:lnTo>
                    <a:pt x="594419" y="469347"/>
                  </a:lnTo>
                  <a:lnTo>
                    <a:pt x="558125" y="495329"/>
                  </a:lnTo>
                  <a:lnTo>
                    <a:pt x="524959" y="525049"/>
                  </a:lnTo>
                  <a:lnTo>
                    <a:pt x="495225" y="558202"/>
                  </a:lnTo>
                  <a:lnTo>
                    <a:pt x="469230" y="594483"/>
                  </a:lnTo>
                  <a:lnTo>
                    <a:pt x="447277" y="633588"/>
                  </a:lnTo>
                  <a:lnTo>
                    <a:pt x="429672" y="675214"/>
                  </a:lnTo>
                  <a:lnTo>
                    <a:pt x="416719" y="719054"/>
                  </a:lnTo>
                  <a:lnTo>
                    <a:pt x="408724" y="764806"/>
                  </a:lnTo>
                  <a:lnTo>
                    <a:pt x="405991" y="812164"/>
                  </a:lnTo>
                  <a:lnTo>
                    <a:pt x="406041" y="818546"/>
                  </a:lnTo>
                  <a:lnTo>
                    <a:pt x="406198" y="824928"/>
                  </a:lnTo>
                  <a:lnTo>
                    <a:pt x="406474" y="831310"/>
                  </a:lnTo>
                  <a:lnTo>
                    <a:pt x="406880" y="837691"/>
                  </a:lnTo>
                  <a:lnTo>
                    <a:pt x="1623" y="86321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571490" y="3582416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54%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98085" y="3894582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23359" y="3088894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26%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192904" y="2153538"/>
            <a:ext cx="1781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Calibri"/>
                <a:cs typeface="Calibri"/>
              </a:rPr>
              <a:t>Network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Flexibility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172200" y="3634740"/>
            <a:ext cx="182880" cy="184785"/>
          </a:xfrm>
          <a:custGeom>
            <a:avLst/>
            <a:gdLst/>
            <a:ahLst/>
            <a:cxnLst/>
            <a:rect l="l" t="t" r="r" b="b"/>
            <a:pathLst>
              <a:path w="182879" h="184785">
                <a:moveTo>
                  <a:pt x="182879" y="0"/>
                </a:moveTo>
                <a:lnTo>
                  <a:pt x="0" y="0"/>
                </a:lnTo>
                <a:lnTo>
                  <a:pt x="0" y="184404"/>
                </a:lnTo>
                <a:lnTo>
                  <a:pt x="182879" y="184404"/>
                </a:lnTo>
                <a:lnTo>
                  <a:pt x="182879" y="0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392417" y="2892933"/>
            <a:ext cx="1095375" cy="970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 marR="5080">
              <a:lnSpc>
                <a:spcPct val="100000"/>
              </a:lnSpc>
              <a:spcBef>
                <a:spcPts val="100"/>
              </a:spcBef>
            </a:pPr>
            <a:r>
              <a:rPr dirty="0" sz="900" spc="60">
                <a:latin typeface="Calibri"/>
                <a:cs typeface="Calibri"/>
              </a:rPr>
              <a:t>DHL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owned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&amp;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finance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leases</a:t>
            </a:r>
            <a:endParaRPr sz="900">
              <a:latin typeface="Calibri"/>
              <a:cs typeface="Calibri"/>
            </a:endParaRPr>
          </a:p>
          <a:p>
            <a:pPr marL="16510" marR="59055">
              <a:lnSpc>
                <a:spcPct val="100000"/>
              </a:lnSpc>
              <a:spcBef>
                <a:spcPts val="395"/>
              </a:spcBef>
            </a:pPr>
            <a:r>
              <a:rPr dirty="0" sz="900">
                <a:latin typeface="Calibri"/>
                <a:cs typeface="Calibri"/>
              </a:rPr>
              <a:t>Operating</a:t>
            </a:r>
            <a:r>
              <a:rPr dirty="0" sz="900" spc="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leases</a:t>
            </a:r>
            <a:r>
              <a:rPr dirty="0" sz="900" spc="80">
                <a:latin typeface="Calibri"/>
                <a:cs typeface="Calibri"/>
              </a:rPr>
              <a:t> &gt;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1 </a:t>
            </a:r>
            <a:r>
              <a:rPr dirty="0" sz="900" spc="-20"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900">
                <a:latin typeface="Calibri"/>
                <a:cs typeface="Calibri"/>
              </a:rPr>
              <a:t>Operating</a:t>
            </a:r>
            <a:r>
              <a:rPr dirty="0" sz="900" spc="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leases</a:t>
            </a:r>
            <a:r>
              <a:rPr dirty="0" sz="900" spc="80">
                <a:latin typeface="Calibri"/>
                <a:cs typeface="Calibri"/>
              </a:rPr>
              <a:t> ≤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20"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72200" y="3285744"/>
            <a:ext cx="182880" cy="184785"/>
          </a:xfrm>
          <a:custGeom>
            <a:avLst/>
            <a:gdLst/>
            <a:ahLst/>
            <a:cxnLst/>
            <a:rect l="l" t="t" r="r" b="b"/>
            <a:pathLst>
              <a:path w="182879" h="184785">
                <a:moveTo>
                  <a:pt x="182879" y="0"/>
                </a:moveTo>
                <a:lnTo>
                  <a:pt x="0" y="0"/>
                </a:lnTo>
                <a:lnTo>
                  <a:pt x="0" y="184403"/>
                </a:lnTo>
                <a:lnTo>
                  <a:pt x="182879" y="184403"/>
                </a:lnTo>
                <a:lnTo>
                  <a:pt x="182879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6172200" y="2955035"/>
            <a:ext cx="182880" cy="184785"/>
          </a:xfrm>
          <a:custGeom>
            <a:avLst/>
            <a:gdLst/>
            <a:ahLst/>
            <a:cxnLst/>
            <a:rect l="l" t="t" r="r" b="b"/>
            <a:pathLst>
              <a:path w="182879" h="184785">
                <a:moveTo>
                  <a:pt x="182879" y="0"/>
                </a:moveTo>
                <a:lnTo>
                  <a:pt x="0" y="0"/>
                </a:lnTo>
                <a:lnTo>
                  <a:pt x="0" y="184403"/>
                </a:lnTo>
                <a:lnTo>
                  <a:pt x="182879" y="184403"/>
                </a:lnTo>
                <a:lnTo>
                  <a:pt x="18287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22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5202555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0"/>
              <a:t>Express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75"/>
              <a:t>Market</a:t>
            </a:r>
            <a:r>
              <a:rPr dirty="0" spc="-80"/>
              <a:t> </a:t>
            </a:r>
            <a:r>
              <a:rPr dirty="0" spc="105"/>
              <a:t>share</a:t>
            </a:r>
            <a:r>
              <a:rPr dirty="0" spc="-65"/>
              <a:t> </a:t>
            </a:r>
            <a:r>
              <a:rPr dirty="0" spc="130"/>
              <a:t>by</a:t>
            </a:r>
            <a:r>
              <a:rPr dirty="0" spc="-45"/>
              <a:t> </a:t>
            </a:r>
            <a:r>
              <a:rPr dirty="0" spc="135"/>
              <a:t>geography</a:t>
            </a:r>
            <a:r>
              <a:rPr dirty="0" spc="-85"/>
              <a:t> </a:t>
            </a:r>
            <a:r>
              <a:rPr dirty="0" spc="195"/>
              <a:t>(2021)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24" y="1376172"/>
            <a:ext cx="11430635" cy="484629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39273" y="1279194"/>
            <a:ext cx="1028700" cy="98806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100" spc="50" b="1">
                <a:latin typeface="Calibri"/>
                <a:cs typeface="Calibri"/>
              </a:rPr>
              <a:t>DHL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100" spc="55" b="1">
                <a:latin typeface="Calibri"/>
                <a:cs typeface="Calibri"/>
              </a:rPr>
              <a:t>UPS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950"/>
              </a:lnSpc>
              <a:spcBef>
                <a:spcPts val="25"/>
              </a:spcBef>
            </a:pPr>
            <a:r>
              <a:rPr dirty="0" sz="1100" spc="55" b="1">
                <a:latin typeface="Calibri"/>
                <a:cs typeface="Calibri"/>
              </a:rPr>
              <a:t>FedEx,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incl.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45" b="1">
                <a:latin typeface="Calibri"/>
                <a:cs typeface="Calibri"/>
              </a:rPr>
              <a:t>TNT </a:t>
            </a:r>
            <a:r>
              <a:rPr dirty="0" sz="1100" spc="-10" b="1">
                <a:latin typeface="Calibri"/>
                <a:cs typeface="Calibri"/>
              </a:rPr>
              <a:t>Others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694679" y="3198622"/>
            <a:ext cx="365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26151" y="2418029"/>
            <a:ext cx="3651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27165" y="2086737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4266" y="1299570"/>
            <a:ext cx="5052060" cy="93345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400" spc="50" b="1">
                <a:latin typeface="Calibri"/>
                <a:cs typeface="Calibri"/>
              </a:rPr>
              <a:t>Global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TDI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Revenue</a:t>
            </a:r>
            <a:r>
              <a:rPr dirty="0" sz="1400" spc="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Market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  <a:p>
            <a:pPr marL="4243070">
              <a:lnSpc>
                <a:spcPct val="100000"/>
              </a:lnSpc>
              <a:spcBef>
                <a:spcPts val="980"/>
              </a:spcBef>
            </a:pPr>
            <a:r>
              <a:rPr dirty="0" sz="1600" spc="60" b="1">
                <a:latin typeface="Calibri"/>
                <a:cs typeface="Calibri"/>
              </a:rPr>
              <a:t>Europe</a:t>
            </a:r>
            <a:endParaRPr sz="1600">
              <a:latin typeface="Calibri"/>
              <a:cs typeface="Calibri"/>
            </a:endParaRPr>
          </a:p>
          <a:p>
            <a:pPr marL="4243070">
              <a:lnSpc>
                <a:spcPct val="100000"/>
              </a:lnSpc>
              <a:spcBef>
                <a:spcPts val="20"/>
              </a:spcBef>
            </a:pPr>
            <a:r>
              <a:rPr dirty="0" sz="1400" spc="65">
                <a:latin typeface="Calibri"/>
                <a:cs typeface="Calibri"/>
              </a:rPr>
              <a:t>[€12.5bn]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60498" y="4200525"/>
            <a:ext cx="365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44%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625854" y="3418713"/>
            <a:ext cx="365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33%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5169" y="2496438"/>
            <a:ext cx="877569" cy="485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latin typeface="Calibri"/>
                <a:cs typeface="Calibri"/>
              </a:rPr>
              <a:t>Americas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 spc="65">
                <a:latin typeface="Calibri"/>
                <a:cs typeface="Calibri"/>
              </a:rPr>
              <a:t>[€14.7bn]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524492" y="4342841"/>
            <a:ext cx="3651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26%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16516" y="3670172"/>
            <a:ext cx="365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12%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68306" y="3530600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72580" y="5190871"/>
            <a:ext cx="365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11315" y="4391659"/>
            <a:ext cx="599440" cy="588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Calibri"/>
                <a:cs typeface="Calibri"/>
              </a:rPr>
              <a:t>16%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05221" y="4317568"/>
            <a:ext cx="751205" cy="485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latin typeface="Calibri"/>
                <a:cs typeface="Calibri"/>
              </a:rPr>
              <a:t>MEA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 spc="100">
                <a:latin typeface="Calibri"/>
                <a:cs typeface="Calibri"/>
              </a:rPr>
              <a:t>[€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1.1bn]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811514" y="2989325"/>
            <a:ext cx="1063625" cy="485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Calibri"/>
                <a:cs typeface="Calibri"/>
              </a:rPr>
              <a:t>Asia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Pacific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 spc="65">
                <a:latin typeface="Calibri"/>
                <a:cs typeface="Calibri"/>
              </a:rPr>
              <a:t>[€13.9bn]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57301" y="5897371"/>
            <a:ext cx="2021205" cy="40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Sources:</a:t>
            </a:r>
            <a:r>
              <a:rPr dirty="0" sz="900" spc="1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Market</a:t>
            </a:r>
            <a:r>
              <a:rPr dirty="0" sz="900" spc="1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Intelligence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study</a:t>
            </a:r>
            <a:r>
              <a:rPr dirty="0" sz="900" spc="195">
                <a:latin typeface="Calibri"/>
                <a:cs typeface="Calibri"/>
              </a:rPr>
              <a:t> </a:t>
            </a:r>
            <a:r>
              <a:rPr dirty="0" sz="900" spc="45"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900" spc="-30">
                <a:latin typeface="Calibri"/>
                <a:cs typeface="Calibri"/>
              </a:rPr>
              <a:t>*)</a:t>
            </a:r>
            <a:r>
              <a:rPr dirty="0" sz="900" spc="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vs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65">
                <a:latin typeface="Calibri"/>
                <a:cs typeface="Calibri"/>
              </a:rPr>
              <a:t>2016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including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53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countries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26310" y="2910077"/>
            <a:ext cx="831215" cy="6934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2%</a:t>
            </a:r>
            <a:endParaRPr sz="1400">
              <a:latin typeface="Calibri"/>
              <a:cs typeface="Calibri"/>
            </a:endParaRPr>
          </a:p>
          <a:p>
            <a:pPr marL="316865">
              <a:lnSpc>
                <a:spcPts val="1914"/>
              </a:lnSpc>
            </a:pPr>
            <a:r>
              <a:rPr dirty="0" sz="1600" spc="40" b="1">
                <a:latin typeface="Calibri"/>
                <a:cs typeface="Calibri"/>
              </a:rPr>
              <a:t>21%</a:t>
            </a:r>
            <a:endParaRPr sz="16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  <a:spcBef>
                <a:spcPts val="225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+2%pts*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84060" y="2664266"/>
            <a:ext cx="601345" cy="518159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ctr" marL="21590">
              <a:lnSpc>
                <a:spcPct val="100000"/>
              </a:lnSpc>
              <a:spcBef>
                <a:spcPts val="395"/>
              </a:spcBef>
            </a:pPr>
            <a:r>
              <a:rPr dirty="0" sz="1600" spc="45" b="1">
                <a:latin typeface="Calibri"/>
                <a:cs typeface="Calibri"/>
              </a:rPr>
              <a:t>51%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+6%pts*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212583" y="5123148"/>
            <a:ext cx="601345" cy="53594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475"/>
              </a:spcBef>
            </a:pPr>
            <a:r>
              <a:rPr dirty="0" sz="1600" spc="45" b="1">
                <a:latin typeface="Calibri"/>
                <a:cs typeface="Calibri"/>
              </a:rPr>
              <a:t>63%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+6%pts*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632185" y="4190535"/>
            <a:ext cx="601345" cy="59436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730"/>
              </a:spcBef>
            </a:pPr>
            <a:r>
              <a:rPr dirty="0" sz="1600" spc="35" b="1">
                <a:latin typeface="Calibri"/>
                <a:cs typeface="Calibri"/>
              </a:rPr>
              <a:t>57%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+3%pts*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63288" y="722756"/>
            <a:ext cx="4349750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170" b="1">
                <a:solidFill>
                  <a:srgbClr val="D30411"/>
                </a:solidFill>
                <a:latin typeface="Calibri"/>
                <a:cs typeface="Calibri"/>
              </a:rPr>
              <a:t>Express</a:t>
            </a:r>
            <a:r>
              <a:rPr dirty="0" sz="265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50" spc="135" b="1">
                <a:solidFill>
                  <a:srgbClr val="D30411"/>
                </a:solidFill>
                <a:latin typeface="Calibri"/>
                <a:cs typeface="Calibri"/>
              </a:rPr>
              <a:t>pricing</a:t>
            </a:r>
            <a:r>
              <a:rPr dirty="0" sz="265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50" spc="110" b="1">
                <a:solidFill>
                  <a:srgbClr val="D30411"/>
                </a:solidFill>
                <a:latin typeface="Calibri"/>
                <a:cs typeface="Calibri"/>
              </a:rPr>
              <a:t>components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476750" y="1287017"/>
            <a:ext cx="4941570" cy="635"/>
          </a:xfrm>
          <a:custGeom>
            <a:avLst/>
            <a:gdLst/>
            <a:ahLst/>
            <a:cxnLst/>
            <a:rect l="l" t="t" r="r" b="b"/>
            <a:pathLst>
              <a:path w="4941570" h="634">
                <a:moveTo>
                  <a:pt x="0" y="254"/>
                </a:moveTo>
                <a:lnTo>
                  <a:pt x="4941443" y="0"/>
                </a:lnTo>
              </a:path>
            </a:pathLst>
          </a:custGeom>
          <a:ln w="2857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1473708"/>
            <a:ext cx="4940808" cy="143713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707128" y="1546682"/>
            <a:ext cx="3115945" cy="4318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650" spc="155" b="1">
                <a:latin typeface="Calibri"/>
                <a:cs typeface="Calibri"/>
              </a:rPr>
              <a:t>Base</a:t>
            </a:r>
            <a:r>
              <a:rPr dirty="0" sz="2650" spc="-60" b="1">
                <a:latin typeface="Calibri"/>
                <a:cs typeface="Calibri"/>
              </a:rPr>
              <a:t> </a:t>
            </a:r>
            <a:r>
              <a:rPr dirty="0" sz="2650" spc="120" b="1">
                <a:latin typeface="Calibri"/>
                <a:cs typeface="Calibri"/>
              </a:rPr>
              <a:t>shipment</a:t>
            </a:r>
            <a:r>
              <a:rPr dirty="0" sz="2650" spc="-45" b="1">
                <a:latin typeface="Calibri"/>
                <a:cs typeface="Calibri"/>
              </a:rPr>
              <a:t> </a:t>
            </a:r>
            <a:r>
              <a:rPr dirty="0" sz="2650" spc="95" b="1">
                <a:latin typeface="Calibri"/>
                <a:cs typeface="Calibri"/>
              </a:rPr>
              <a:t>price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07128" y="2106549"/>
            <a:ext cx="4210050" cy="6508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41300" marR="5080" indent="-228600">
              <a:lnSpc>
                <a:spcPts val="1580"/>
              </a:lnSpc>
              <a:spcBef>
                <a:spcPts val="300"/>
              </a:spcBef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55">
                <a:latin typeface="Calibri"/>
                <a:cs typeface="Calibri"/>
              </a:rPr>
              <a:t>According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5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customer</a:t>
            </a:r>
            <a:r>
              <a:rPr dirty="0" sz="1450" spc="4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shipment</a:t>
            </a:r>
            <a:r>
              <a:rPr dirty="0" sz="1450" spc="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profile</a:t>
            </a:r>
            <a:r>
              <a:rPr dirty="0" sz="1450" spc="5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(volume, </a:t>
            </a:r>
            <a:r>
              <a:rPr dirty="0" sz="1450" spc="45">
                <a:latin typeface="Calibri"/>
                <a:cs typeface="Calibri"/>
              </a:rPr>
              <a:t>weight,</a:t>
            </a:r>
            <a:r>
              <a:rPr dirty="0" sz="1450" spc="8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trade</a:t>
            </a:r>
            <a:r>
              <a:rPr dirty="0" sz="1450" spc="75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lanes)</a:t>
            </a:r>
            <a:endParaRPr sz="1450">
              <a:latin typeface="Calibri"/>
              <a:cs typeface="Calibri"/>
            </a:endParaRPr>
          </a:p>
          <a:p>
            <a:pPr marL="241300" indent="-228600">
              <a:lnSpc>
                <a:spcPts val="1560"/>
              </a:lnSpc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55">
                <a:latin typeface="Calibri"/>
                <a:cs typeface="Calibri"/>
              </a:rPr>
              <a:t>Subject</a:t>
            </a:r>
            <a:r>
              <a:rPr dirty="0" sz="1450" spc="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3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annual</a:t>
            </a:r>
            <a:r>
              <a:rPr dirty="0" sz="1450" spc="90">
                <a:latin typeface="Calibri"/>
                <a:cs typeface="Calibri"/>
              </a:rPr>
              <a:t> </a:t>
            </a:r>
            <a:r>
              <a:rPr dirty="0" sz="1450" spc="50" b="1">
                <a:latin typeface="Calibri"/>
                <a:cs typeface="Calibri"/>
              </a:rPr>
              <a:t>General </a:t>
            </a:r>
            <a:r>
              <a:rPr dirty="0" sz="1450" spc="70" b="1">
                <a:latin typeface="Calibri"/>
                <a:cs typeface="Calibri"/>
              </a:rPr>
              <a:t>Price</a:t>
            </a:r>
            <a:r>
              <a:rPr dirty="0" sz="1450" spc="35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Increase</a:t>
            </a:r>
            <a:r>
              <a:rPr dirty="0" sz="1450" spc="80" b="1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(GPI)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5988" y="3038855"/>
            <a:ext cx="4940808" cy="142036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707128" y="3053002"/>
            <a:ext cx="4253865" cy="1133475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650" spc="130" b="1">
                <a:latin typeface="Calibri"/>
                <a:cs typeface="Calibri"/>
              </a:rPr>
              <a:t>Fuel</a:t>
            </a:r>
            <a:r>
              <a:rPr dirty="0" sz="2650" spc="-60" b="1">
                <a:latin typeface="Calibri"/>
                <a:cs typeface="Calibri"/>
              </a:rPr>
              <a:t> </a:t>
            </a:r>
            <a:r>
              <a:rPr dirty="0" sz="2650" spc="125" b="1">
                <a:latin typeface="Calibri"/>
                <a:cs typeface="Calibri"/>
              </a:rPr>
              <a:t>surcharge</a:t>
            </a:r>
            <a:endParaRPr sz="2650">
              <a:latin typeface="Calibri"/>
              <a:cs typeface="Calibri"/>
            </a:endParaRPr>
          </a:p>
          <a:p>
            <a:pPr marL="234950" indent="-222885">
              <a:lnSpc>
                <a:spcPts val="1660"/>
              </a:lnSpc>
              <a:spcBef>
                <a:spcPts val="790"/>
              </a:spcBef>
              <a:buFont typeface="Wingdings"/>
              <a:buChar char=""/>
              <a:tabLst>
                <a:tab pos="234950" algn="l"/>
                <a:tab pos="235585" algn="l"/>
              </a:tabLst>
            </a:pPr>
            <a:r>
              <a:rPr dirty="0" sz="1450">
                <a:latin typeface="Calibri"/>
                <a:cs typeface="Calibri"/>
              </a:rPr>
              <a:t>Moves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up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down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fuel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price</a:t>
            </a:r>
            <a:r>
              <a:rPr dirty="0" sz="1450" spc="13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movements</a:t>
            </a:r>
            <a:endParaRPr sz="1450">
              <a:latin typeface="Calibri"/>
              <a:cs typeface="Calibri"/>
            </a:endParaRPr>
          </a:p>
          <a:p>
            <a:pPr marL="234950" indent="-222885">
              <a:lnSpc>
                <a:spcPts val="1660"/>
              </a:lnSpc>
              <a:buFont typeface="Wingdings"/>
              <a:buChar char=""/>
              <a:tabLst>
                <a:tab pos="234950" algn="l"/>
                <a:tab pos="235585" algn="l"/>
              </a:tabLst>
            </a:pPr>
            <a:r>
              <a:rPr dirty="0" sz="1450" spc="50">
                <a:latin typeface="Calibri"/>
                <a:cs typeface="Calibri"/>
              </a:rPr>
              <a:t>Transparently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based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external</a:t>
            </a:r>
            <a:r>
              <a:rPr dirty="0" sz="1450" spc="1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fuel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price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 spc="35">
                <a:latin typeface="Calibri"/>
                <a:cs typeface="Calibri"/>
              </a:rPr>
              <a:t>indices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5988" y="4584191"/>
            <a:ext cx="4940808" cy="143865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707128" y="4507533"/>
            <a:ext cx="4347210" cy="133477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650" spc="90" b="1">
                <a:latin typeface="Calibri"/>
                <a:cs typeface="Calibri"/>
              </a:rPr>
              <a:t>Potential</a:t>
            </a:r>
            <a:r>
              <a:rPr dirty="0" sz="2650" spc="-30" b="1">
                <a:latin typeface="Calibri"/>
                <a:cs typeface="Calibri"/>
              </a:rPr>
              <a:t> </a:t>
            </a:r>
            <a:r>
              <a:rPr dirty="0" sz="2650" spc="80" b="1">
                <a:latin typeface="Calibri"/>
                <a:cs typeface="Calibri"/>
              </a:rPr>
              <a:t>other</a:t>
            </a:r>
            <a:r>
              <a:rPr dirty="0" sz="2650" spc="-25" b="1">
                <a:latin typeface="Calibri"/>
                <a:cs typeface="Calibri"/>
              </a:rPr>
              <a:t> </a:t>
            </a:r>
            <a:r>
              <a:rPr dirty="0" sz="2650" spc="135" b="1">
                <a:latin typeface="Calibri"/>
                <a:cs typeface="Calibri"/>
              </a:rPr>
              <a:t>surcharges</a:t>
            </a:r>
            <a:endParaRPr sz="2650">
              <a:latin typeface="Calibri"/>
              <a:cs typeface="Calibri"/>
            </a:endParaRPr>
          </a:p>
          <a:p>
            <a:pPr marL="241300" marR="5080" indent="-228600">
              <a:lnSpc>
                <a:spcPts val="1580"/>
              </a:lnSpc>
              <a:spcBef>
                <a:spcPts val="975"/>
              </a:spcBef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55">
                <a:latin typeface="Calibri"/>
                <a:cs typeface="Calibri"/>
              </a:rPr>
              <a:t>Subject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50">
                <a:latin typeface="Calibri"/>
                <a:cs typeface="Calibri"/>
              </a:rPr>
              <a:t> specific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shipment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profile</a:t>
            </a:r>
            <a:r>
              <a:rPr dirty="0" sz="1450" spc="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or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services requested</a:t>
            </a:r>
            <a:r>
              <a:rPr dirty="0" sz="1450" spc="10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(e.g.</a:t>
            </a:r>
            <a:r>
              <a:rPr dirty="0" sz="1450" spc="10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Customs,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delivery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preferences</a:t>
            </a:r>
            <a:r>
              <a:rPr dirty="0" sz="1450" spc="114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etc.)</a:t>
            </a:r>
            <a:endParaRPr sz="1450">
              <a:latin typeface="Calibri"/>
              <a:cs typeface="Calibri"/>
            </a:endParaRPr>
          </a:p>
          <a:p>
            <a:pPr marL="241300" indent="-228600">
              <a:lnSpc>
                <a:spcPts val="1560"/>
              </a:lnSpc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60">
                <a:latin typeface="Calibri"/>
                <a:cs typeface="Calibri"/>
              </a:rPr>
              <a:t>Demand</a:t>
            </a:r>
            <a:r>
              <a:rPr dirty="0" sz="1450" spc="1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Surcharge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4064635" cy="6858000"/>
            <a:chOff x="0" y="0"/>
            <a:chExt cx="4064635" cy="6858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064507" cy="685799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0" y="0"/>
              <a:ext cx="4064635" cy="6858000"/>
            </a:xfrm>
            <a:custGeom>
              <a:avLst/>
              <a:gdLst/>
              <a:ahLst/>
              <a:cxnLst/>
              <a:rect l="l" t="t" r="r" b="b"/>
              <a:pathLst>
                <a:path w="4064635" h="6858000">
                  <a:moveTo>
                    <a:pt x="4064508" y="6857998"/>
                  </a:moveTo>
                  <a:lnTo>
                    <a:pt x="4064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4064508" y="6857998"/>
                  </a:lnTo>
                  <a:close/>
                </a:path>
              </a:pathLst>
            </a:custGeom>
            <a:solidFill>
              <a:srgbClr val="000000">
                <a:alpha val="6117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9521952" y="1473708"/>
            <a:ext cx="2644140" cy="4549140"/>
          </a:xfrm>
          <a:custGeom>
            <a:avLst/>
            <a:gdLst/>
            <a:ahLst/>
            <a:cxnLst/>
            <a:rect l="l" t="t" r="r" b="b"/>
            <a:pathLst>
              <a:path w="2644140" h="4549140">
                <a:moveTo>
                  <a:pt x="1322070" y="0"/>
                </a:moveTo>
                <a:lnTo>
                  <a:pt x="0" y="252856"/>
                </a:lnTo>
                <a:lnTo>
                  <a:pt x="341122" y="252856"/>
                </a:lnTo>
                <a:lnTo>
                  <a:pt x="341122" y="4296283"/>
                </a:lnTo>
                <a:lnTo>
                  <a:pt x="0" y="4296283"/>
                </a:lnTo>
                <a:lnTo>
                  <a:pt x="1322070" y="4549140"/>
                </a:lnTo>
                <a:lnTo>
                  <a:pt x="2644140" y="4296283"/>
                </a:lnTo>
                <a:lnTo>
                  <a:pt x="2303018" y="4296283"/>
                </a:lnTo>
                <a:lnTo>
                  <a:pt x="2303018" y="252856"/>
                </a:lnTo>
                <a:lnTo>
                  <a:pt x="2644140" y="252856"/>
                </a:lnTo>
                <a:lnTo>
                  <a:pt x="132207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124693" y="1845945"/>
            <a:ext cx="1439545" cy="15214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 marL="12065" marR="5080" indent="635">
              <a:lnSpc>
                <a:spcPct val="85900"/>
              </a:lnSpc>
              <a:spcBef>
                <a:spcPts val="434"/>
              </a:spcBef>
            </a:pPr>
            <a:r>
              <a:rPr dirty="0" sz="1850" spc="80" b="1">
                <a:latin typeface="Calibri"/>
                <a:cs typeface="Calibri"/>
              </a:rPr>
              <a:t>Constantly tracked</a:t>
            </a:r>
            <a:r>
              <a:rPr dirty="0" sz="1850" spc="-35" b="1">
                <a:latin typeface="Calibri"/>
                <a:cs typeface="Calibri"/>
              </a:rPr>
              <a:t> </a:t>
            </a:r>
            <a:r>
              <a:rPr dirty="0" sz="1850" spc="50" b="1">
                <a:latin typeface="Calibri"/>
                <a:cs typeface="Calibri"/>
              </a:rPr>
              <a:t>and </a:t>
            </a:r>
            <a:r>
              <a:rPr dirty="0" sz="1850" spc="75" b="1">
                <a:latin typeface="Calibri"/>
                <a:cs typeface="Calibri"/>
              </a:rPr>
              <a:t>revised through established </a:t>
            </a:r>
            <a:r>
              <a:rPr dirty="0" sz="1850" spc="80" b="1">
                <a:latin typeface="Calibri"/>
                <a:cs typeface="Calibri"/>
              </a:rPr>
              <a:t>mechanisms: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097261" y="3480053"/>
            <a:ext cx="1529080" cy="1590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1450" spc="80">
                <a:latin typeface="Calibri"/>
                <a:cs typeface="Calibri"/>
              </a:rPr>
              <a:t>Ship-</a:t>
            </a:r>
            <a:r>
              <a:rPr dirty="0" sz="1450">
                <a:latin typeface="Calibri"/>
                <a:cs typeface="Calibri"/>
              </a:rPr>
              <a:t>to-</a:t>
            </a:r>
            <a:r>
              <a:rPr dirty="0" sz="1450" spc="35">
                <a:latin typeface="Calibri"/>
                <a:cs typeface="Calibri"/>
              </a:rPr>
              <a:t>Profile</a:t>
            </a:r>
            <a:endParaRPr sz="1450">
              <a:latin typeface="Calibri"/>
              <a:cs typeface="Calibri"/>
            </a:endParaRPr>
          </a:p>
          <a:p>
            <a:pPr marL="312420" marR="47625" indent="-300355">
              <a:lnSpc>
                <a:spcPct val="100699"/>
              </a:lnSpc>
              <a:spcBef>
                <a:spcPts val="15"/>
              </a:spcBef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1450" spc="55">
                <a:latin typeface="Calibri"/>
                <a:cs typeface="Calibri"/>
              </a:rPr>
              <a:t>Tender</a:t>
            </a:r>
            <a:r>
              <a:rPr dirty="0" sz="1450" spc="-10">
                <a:latin typeface="Calibri"/>
                <a:cs typeface="Calibri"/>
              </a:rPr>
              <a:t> review </a:t>
            </a:r>
            <a:r>
              <a:rPr dirty="0" sz="1450" spc="45">
                <a:latin typeface="Calibri"/>
                <a:cs typeface="Calibri"/>
              </a:rPr>
              <a:t>Board</a:t>
            </a:r>
            <a:endParaRPr sz="1450">
              <a:latin typeface="Calibri"/>
              <a:cs typeface="Calibri"/>
            </a:endParaRPr>
          </a:p>
          <a:p>
            <a:pPr marL="312420" marR="187325" indent="-300355">
              <a:lnSpc>
                <a:spcPct val="101400"/>
              </a:lnSpc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1450" spc="65">
                <a:latin typeface="Calibri"/>
                <a:cs typeface="Calibri"/>
              </a:rPr>
              <a:t>Red</a:t>
            </a:r>
            <a:r>
              <a:rPr dirty="0" sz="1450" spc="-1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/</a:t>
            </a:r>
            <a:r>
              <a:rPr dirty="0" sz="1450" spc="-2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Yellow </a:t>
            </a:r>
            <a:r>
              <a:rPr dirty="0" sz="1450" spc="35">
                <a:latin typeface="Calibri"/>
                <a:cs typeface="Calibri"/>
              </a:rPr>
              <a:t>Card</a:t>
            </a:r>
            <a:endParaRPr sz="1450">
              <a:latin typeface="Calibri"/>
              <a:cs typeface="Calibri"/>
            </a:endParaRPr>
          </a:p>
          <a:p>
            <a:pPr marL="312420" marR="467995" indent="-300355">
              <a:lnSpc>
                <a:spcPts val="1760"/>
              </a:lnSpc>
              <a:spcBef>
                <a:spcPts val="55"/>
              </a:spcBef>
              <a:buFont typeface="Wingdings"/>
              <a:buChar char=""/>
              <a:tabLst>
                <a:tab pos="312420" algn="l"/>
                <a:tab pos="313055" algn="l"/>
              </a:tabLst>
            </a:pPr>
            <a:r>
              <a:rPr dirty="0" sz="1450">
                <a:latin typeface="Calibri"/>
                <a:cs typeface="Calibri"/>
              </a:rPr>
              <a:t>Net</a:t>
            </a:r>
            <a:r>
              <a:rPr dirty="0" sz="1450" spc="125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Price </a:t>
            </a:r>
            <a:r>
              <a:rPr dirty="0" sz="1450" spc="55">
                <a:latin typeface="Calibri"/>
                <a:cs typeface="Calibri"/>
              </a:rPr>
              <a:t>Change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7580" y="1464055"/>
            <a:ext cx="3093085" cy="2159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FCC00"/>
                </a:solidFill>
              </a:rPr>
              <a:t>Unchanged</a:t>
            </a:r>
            <a:r>
              <a:rPr dirty="0" sz="2800" spc="-85">
                <a:solidFill>
                  <a:srgbClr val="FFCC00"/>
                </a:solidFill>
              </a:rPr>
              <a:t> </a:t>
            </a:r>
            <a:r>
              <a:rPr dirty="0" sz="2800" spc="135">
                <a:solidFill>
                  <a:srgbClr val="FFCC00"/>
                </a:solidFill>
              </a:rPr>
              <a:t>strong focus</a:t>
            </a:r>
            <a:r>
              <a:rPr dirty="0" sz="2800" spc="-80">
                <a:solidFill>
                  <a:srgbClr val="FFCC00"/>
                </a:solidFill>
              </a:rPr>
              <a:t> </a:t>
            </a:r>
            <a:r>
              <a:rPr dirty="0" sz="2800" spc="90">
                <a:solidFill>
                  <a:srgbClr val="FFCC00"/>
                </a:solidFill>
              </a:rPr>
              <a:t>on</a:t>
            </a:r>
            <a:r>
              <a:rPr dirty="0" sz="2800" spc="-60">
                <a:solidFill>
                  <a:srgbClr val="FFCC00"/>
                </a:solidFill>
              </a:rPr>
              <a:t> </a:t>
            </a:r>
            <a:r>
              <a:rPr dirty="0" sz="2800" spc="90">
                <a:solidFill>
                  <a:srgbClr val="FFCC00"/>
                </a:solidFill>
              </a:rPr>
              <a:t>yield </a:t>
            </a:r>
            <a:r>
              <a:rPr dirty="0" sz="2800" spc="95">
                <a:solidFill>
                  <a:srgbClr val="FFCC00"/>
                </a:solidFill>
              </a:rPr>
              <a:t>management </a:t>
            </a:r>
            <a:r>
              <a:rPr dirty="0" sz="2800" spc="114">
                <a:solidFill>
                  <a:srgbClr val="FFFFFF"/>
                </a:solidFill>
              </a:rPr>
              <a:t>based</a:t>
            </a:r>
            <a:r>
              <a:rPr dirty="0" sz="2800" spc="-55">
                <a:solidFill>
                  <a:srgbClr val="FFFFFF"/>
                </a:solidFill>
              </a:rPr>
              <a:t> </a:t>
            </a:r>
            <a:r>
              <a:rPr dirty="0" sz="2800" spc="90">
                <a:solidFill>
                  <a:srgbClr val="FFFFFF"/>
                </a:solidFill>
              </a:rPr>
              <a:t>on</a:t>
            </a:r>
            <a:r>
              <a:rPr dirty="0" sz="2800" spc="-60">
                <a:solidFill>
                  <a:srgbClr val="FFFFFF"/>
                </a:solidFill>
              </a:rPr>
              <a:t> </a:t>
            </a:r>
            <a:r>
              <a:rPr dirty="0" sz="2800" spc="95">
                <a:solidFill>
                  <a:srgbClr val="FFFFFF"/>
                </a:solidFill>
              </a:rPr>
              <a:t>well </a:t>
            </a:r>
            <a:r>
              <a:rPr dirty="0" sz="2800" spc="110">
                <a:solidFill>
                  <a:srgbClr val="FFFFFF"/>
                </a:solidFill>
              </a:rPr>
              <a:t>established</a:t>
            </a:r>
            <a:r>
              <a:rPr dirty="0" sz="2800" spc="15">
                <a:solidFill>
                  <a:srgbClr val="FFFFFF"/>
                </a:solidFill>
              </a:rPr>
              <a:t> </a:t>
            </a:r>
            <a:r>
              <a:rPr dirty="0" sz="2800" spc="90">
                <a:solidFill>
                  <a:srgbClr val="FFFFFF"/>
                </a:solidFill>
              </a:rPr>
              <a:t>toolset</a:t>
            </a:r>
            <a:endParaRPr sz="2800"/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051" y="3767328"/>
            <a:ext cx="3404616" cy="1912620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19506" y="6381394"/>
            <a:ext cx="3744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latin typeface="Calibri"/>
                <a:cs typeface="Calibri"/>
              </a:rPr>
              <a:t>INVESTOR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65">
                <a:latin typeface="Calibri"/>
                <a:cs typeface="Calibri"/>
              </a:rPr>
              <a:t>PRESENTATION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90">
                <a:latin typeface="Calibri"/>
                <a:cs typeface="Calibri"/>
              </a:rPr>
              <a:t>DHL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GROUP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MARCH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75">
                <a:latin typeface="Calibri"/>
                <a:cs typeface="Calibri"/>
              </a:rPr>
              <a:t>2025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657203" y="6381394"/>
            <a:ext cx="115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1729" y="1061428"/>
            <a:ext cx="7292975" cy="89789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3200" spc="65">
                <a:solidFill>
                  <a:srgbClr val="000000"/>
                </a:solidFill>
              </a:rPr>
              <a:t>DHL</a:t>
            </a:r>
            <a:r>
              <a:rPr dirty="0" sz="3200" spc="-15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Group</a:t>
            </a:r>
            <a:r>
              <a:rPr dirty="0" sz="3200" spc="-145">
                <a:solidFill>
                  <a:srgbClr val="000000"/>
                </a:solidFill>
              </a:rPr>
              <a:t> </a:t>
            </a:r>
            <a:r>
              <a:rPr dirty="0" sz="3200" spc="50">
                <a:solidFill>
                  <a:srgbClr val="000000"/>
                </a:solidFill>
              </a:rPr>
              <a:t>Equity</a:t>
            </a:r>
            <a:r>
              <a:rPr dirty="0" sz="3200" spc="-120">
                <a:solidFill>
                  <a:srgbClr val="000000"/>
                </a:solidFill>
              </a:rPr>
              <a:t> </a:t>
            </a:r>
            <a:r>
              <a:rPr dirty="0" sz="3200" spc="70">
                <a:solidFill>
                  <a:srgbClr val="000000"/>
                </a:solidFill>
              </a:rPr>
              <a:t>Story</a:t>
            </a:r>
            <a:endParaRPr sz="3200"/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2100">
                <a:solidFill>
                  <a:srgbClr val="000000"/>
                </a:solidFill>
              </a:rPr>
              <a:t>World’s</a:t>
            </a:r>
            <a:r>
              <a:rPr dirty="0" sz="2100" spc="85">
                <a:solidFill>
                  <a:srgbClr val="000000"/>
                </a:solidFill>
              </a:rPr>
              <a:t> </a:t>
            </a:r>
            <a:r>
              <a:rPr dirty="0" sz="2100">
                <a:solidFill>
                  <a:srgbClr val="000000"/>
                </a:solidFill>
              </a:rPr>
              <a:t>leading</a:t>
            </a:r>
            <a:r>
              <a:rPr dirty="0" sz="2100" spc="75">
                <a:solidFill>
                  <a:srgbClr val="000000"/>
                </a:solidFill>
              </a:rPr>
              <a:t> </a:t>
            </a:r>
            <a:r>
              <a:rPr dirty="0" sz="2100" spc="80">
                <a:solidFill>
                  <a:srgbClr val="000000"/>
                </a:solidFill>
              </a:rPr>
              <a:t>logistics</a:t>
            </a:r>
            <a:r>
              <a:rPr dirty="0" sz="2100" spc="75">
                <a:solidFill>
                  <a:srgbClr val="000000"/>
                </a:solidFill>
              </a:rPr>
              <a:t> </a:t>
            </a:r>
            <a:r>
              <a:rPr dirty="0" sz="2100">
                <a:solidFill>
                  <a:srgbClr val="000000"/>
                </a:solidFill>
              </a:rPr>
              <a:t>portfolio</a:t>
            </a:r>
            <a:r>
              <a:rPr dirty="0" sz="2100" spc="60">
                <a:solidFill>
                  <a:srgbClr val="000000"/>
                </a:solidFill>
              </a:rPr>
              <a:t> </a:t>
            </a:r>
            <a:r>
              <a:rPr dirty="0" sz="2100">
                <a:solidFill>
                  <a:srgbClr val="000000"/>
                </a:solidFill>
              </a:rPr>
              <a:t>with</a:t>
            </a:r>
            <a:r>
              <a:rPr dirty="0" sz="2100" spc="70">
                <a:solidFill>
                  <a:srgbClr val="000000"/>
                </a:solidFill>
              </a:rPr>
              <a:t> </a:t>
            </a:r>
            <a:r>
              <a:rPr dirty="0" sz="2100" spc="60">
                <a:solidFill>
                  <a:srgbClr val="000000"/>
                </a:solidFill>
              </a:rPr>
              <a:t>strong</a:t>
            </a:r>
            <a:r>
              <a:rPr dirty="0" sz="2100" spc="95">
                <a:solidFill>
                  <a:srgbClr val="000000"/>
                </a:solidFill>
              </a:rPr>
              <a:t> </a:t>
            </a:r>
            <a:r>
              <a:rPr dirty="0" sz="2100">
                <a:solidFill>
                  <a:srgbClr val="000000"/>
                </a:solidFill>
              </a:rPr>
              <a:t>market</a:t>
            </a:r>
            <a:r>
              <a:rPr dirty="0" sz="2100" spc="60">
                <a:solidFill>
                  <a:srgbClr val="000000"/>
                </a:solidFill>
              </a:rPr>
              <a:t> </a:t>
            </a:r>
            <a:r>
              <a:rPr dirty="0" sz="2100" spc="-10">
                <a:solidFill>
                  <a:srgbClr val="000000"/>
                </a:solidFill>
              </a:rPr>
              <a:t>positions</a:t>
            </a:r>
            <a:endParaRPr sz="2100"/>
          </a:p>
        </p:txBody>
      </p:sp>
      <p:grpSp>
        <p:nvGrpSpPr>
          <p:cNvPr id="6" name="object 6" descr=""/>
          <p:cNvGrpSpPr/>
          <p:nvPr/>
        </p:nvGrpSpPr>
        <p:grpSpPr>
          <a:xfrm>
            <a:off x="371856" y="2100072"/>
            <a:ext cx="11478895" cy="4223385"/>
            <a:chOff x="371856" y="2100072"/>
            <a:chExt cx="11478895" cy="42233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100072"/>
              <a:ext cx="2788920" cy="422300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97764" y="3855720"/>
              <a:ext cx="2687320" cy="2391410"/>
            </a:xfrm>
            <a:custGeom>
              <a:avLst/>
              <a:gdLst/>
              <a:ahLst/>
              <a:cxnLst/>
              <a:rect l="l" t="t" r="r" b="b"/>
              <a:pathLst>
                <a:path w="2687320" h="2391410">
                  <a:moveTo>
                    <a:pt x="0" y="2391155"/>
                  </a:moveTo>
                  <a:lnTo>
                    <a:pt x="2686812" y="2391155"/>
                  </a:lnTo>
                  <a:lnTo>
                    <a:pt x="2686812" y="0"/>
                  </a:lnTo>
                  <a:lnTo>
                    <a:pt x="0" y="0"/>
                  </a:lnTo>
                  <a:lnTo>
                    <a:pt x="0" y="2391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2028" y="2100072"/>
              <a:ext cx="2790444" cy="422300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297935" y="3838955"/>
              <a:ext cx="2688590" cy="2407920"/>
            </a:xfrm>
            <a:custGeom>
              <a:avLst/>
              <a:gdLst/>
              <a:ahLst/>
              <a:cxnLst/>
              <a:rect l="l" t="t" r="r" b="b"/>
              <a:pathLst>
                <a:path w="2688590" h="2407920">
                  <a:moveTo>
                    <a:pt x="0" y="2407920"/>
                  </a:moveTo>
                  <a:lnTo>
                    <a:pt x="2688336" y="2407920"/>
                  </a:lnTo>
                  <a:lnTo>
                    <a:pt x="2688336" y="0"/>
                  </a:lnTo>
                  <a:lnTo>
                    <a:pt x="0" y="0"/>
                  </a:lnTo>
                  <a:lnTo>
                    <a:pt x="0" y="240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627" y="2100072"/>
              <a:ext cx="2790444" cy="422300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193535" y="3838955"/>
              <a:ext cx="2688590" cy="2407920"/>
            </a:xfrm>
            <a:custGeom>
              <a:avLst/>
              <a:gdLst/>
              <a:ahLst/>
              <a:cxnLst/>
              <a:rect l="l" t="t" r="r" b="b"/>
              <a:pathLst>
                <a:path w="2688590" h="2407920">
                  <a:moveTo>
                    <a:pt x="0" y="2407920"/>
                  </a:moveTo>
                  <a:lnTo>
                    <a:pt x="2688336" y="2407920"/>
                  </a:lnTo>
                  <a:lnTo>
                    <a:pt x="2688336" y="0"/>
                  </a:lnTo>
                  <a:lnTo>
                    <a:pt x="0" y="0"/>
                  </a:lnTo>
                  <a:lnTo>
                    <a:pt x="0" y="240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0179" y="2100072"/>
              <a:ext cx="2790444" cy="422300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3535" y="2121408"/>
              <a:ext cx="2688336" cy="149961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764" y="2121408"/>
              <a:ext cx="2686812" cy="151638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086087" y="3838955"/>
              <a:ext cx="2688590" cy="2407920"/>
            </a:xfrm>
            <a:custGeom>
              <a:avLst/>
              <a:gdLst/>
              <a:ahLst/>
              <a:cxnLst/>
              <a:rect l="l" t="t" r="r" b="b"/>
              <a:pathLst>
                <a:path w="2688590" h="2407920">
                  <a:moveTo>
                    <a:pt x="0" y="2407920"/>
                  </a:moveTo>
                  <a:lnTo>
                    <a:pt x="2688336" y="2407920"/>
                  </a:lnTo>
                  <a:lnTo>
                    <a:pt x="2688336" y="0"/>
                  </a:lnTo>
                  <a:lnTo>
                    <a:pt x="0" y="0"/>
                  </a:lnTo>
                  <a:lnTo>
                    <a:pt x="0" y="240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7935" y="2113788"/>
              <a:ext cx="2688336" cy="15057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6087" y="2113788"/>
              <a:ext cx="2688336" cy="1522476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086088" y="3262884"/>
            <a:ext cx="2688590" cy="5765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61925" rIns="0" bIns="0" rtlCol="0" vert="horz">
            <a:spAutoFit/>
          </a:bodyPr>
          <a:lstStyle/>
          <a:p>
            <a:pPr marL="373380">
              <a:lnSpc>
                <a:spcPct val="100000"/>
              </a:lnSpc>
              <a:spcBef>
                <a:spcPts val="1275"/>
              </a:spcBef>
            </a:pP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dirty="0" sz="1450" spc="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93535" y="3262884"/>
            <a:ext cx="2688590" cy="5765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61925" rIns="0" bIns="0" rtlCol="0" vert="horz">
            <a:spAutoFit/>
          </a:bodyPr>
          <a:lstStyle/>
          <a:p>
            <a:pPr marL="118110">
              <a:lnSpc>
                <a:spcPct val="100000"/>
              </a:lnSpc>
              <a:spcBef>
                <a:spcPts val="1275"/>
              </a:spcBef>
            </a:pP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Attractive</a:t>
            </a:r>
            <a:r>
              <a:rPr dirty="0" sz="145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Shareholder</a:t>
            </a:r>
            <a:r>
              <a:rPr dirty="0" sz="1450" spc="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9580" y="3279647"/>
            <a:ext cx="2633980" cy="5765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50165" rIns="0" bIns="0" rtlCol="0" vert="horz">
            <a:spAutoFit/>
          </a:bodyPr>
          <a:lstStyle/>
          <a:p>
            <a:pPr algn="ctr" marR="41910">
              <a:lnSpc>
                <a:spcPct val="100000"/>
              </a:lnSpc>
              <a:spcBef>
                <a:spcPts val="395"/>
              </a:spcBef>
            </a:pP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GDP+</a:t>
            </a:r>
            <a:r>
              <a:rPr dirty="0" sz="145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endParaRPr sz="1450">
              <a:latin typeface="Calibri"/>
              <a:cs typeface="Calibri"/>
            </a:endParaRPr>
          </a:p>
          <a:p>
            <a:pPr algn="ctr" marR="41275">
              <a:lnSpc>
                <a:spcPct val="100000"/>
              </a:lnSpc>
              <a:spcBef>
                <a:spcPts val="25"/>
              </a:spcBef>
            </a:pPr>
            <a:r>
              <a:rPr dirty="0" sz="1450" spc="75" b="1">
                <a:solidFill>
                  <a:srgbClr val="FFFFFF"/>
                </a:solidFill>
                <a:latin typeface="Calibri"/>
                <a:cs typeface="Calibri"/>
              </a:rPr>
              <a:t>&gt;5%</a:t>
            </a:r>
            <a:r>
              <a:rPr dirty="0" sz="14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dirty="0" sz="14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CAGR</a:t>
            </a:r>
            <a:r>
              <a:rPr dirty="0" sz="145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55" b="1">
                <a:solidFill>
                  <a:srgbClr val="FFFFFF"/>
                </a:solidFill>
                <a:latin typeface="Calibri"/>
                <a:cs typeface="Calibri"/>
              </a:rPr>
              <a:t>2023-</a:t>
            </a:r>
            <a:r>
              <a:rPr dirty="0" sz="1450" spc="-25" b="1">
                <a:solidFill>
                  <a:srgbClr val="FFFFFF"/>
                </a:solidFill>
                <a:latin typeface="Calibri"/>
                <a:cs typeface="Calibri"/>
              </a:rPr>
              <a:t>30e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297935" y="3262884"/>
            <a:ext cx="2688590" cy="576580"/>
          </a:xfrm>
          <a:custGeom>
            <a:avLst/>
            <a:gdLst/>
            <a:ahLst/>
            <a:cxnLst/>
            <a:rect l="l" t="t" r="r" b="b"/>
            <a:pathLst>
              <a:path w="2688590" h="576579">
                <a:moveTo>
                  <a:pt x="2688336" y="0"/>
                </a:moveTo>
                <a:lnTo>
                  <a:pt x="0" y="0"/>
                </a:lnTo>
                <a:lnTo>
                  <a:pt x="0" y="576071"/>
                </a:lnTo>
                <a:lnTo>
                  <a:pt x="2688336" y="576071"/>
                </a:lnTo>
                <a:lnTo>
                  <a:pt x="2688336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297935" y="3298697"/>
            <a:ext cx="2687320" cy="473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16280" marR="326390" indent="-380365">
              <a:lnSpc>
                <a:spcPct val="101400"/>
              </a:lnSpc>
              <a:spcBef>
                <a:spcPts val="90"/>
              </a:spcBef>
            </a:pP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dirty="0" sz="1450" spc="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Cashflow,</a:t>
            </a:r>
            <a:r>
              <a:rPr dirty="0" sz="1450" spc="22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dirty="0" sz="1450" spc="-12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Balance</a:t>
            </a:r>
            <a:r>
              <a:rPr dirty="0" sz="14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Sheet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208776" y="3817620"/>
            <a:ext cx="1321435" cy="1321435"/>
            <a:chOff x="6208776" y="3817620"/>
            <a:chExt cx="1321435" cy="1321435"/>
          </a:xfrm>
        </p:grpSpPr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8776" y="3817620"/>
              <a:ext cx="1321307" cy="132130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249277" y="3861038"/>
              <a:ext cx="1188720" cy="1188085"/>
            </a:xfrm>
            <a:custGeom>
              <a:avLst/>
              <a:gdLst/>
              <a:ahLst/>
              <a:cxnLst/>
              <a:rect l="l" t="t" r="r" b="b"/>
              <a:pathLst>
                <a:path w="1188720" h="1188085">
                  <a:moveTo>
                    <a:pt x="594314" y="0"/>
                  </a:moveTo>
                  <a:lnTo>
                    <a:pt x="527742" y="7284"/>
                  </a:lnTo>
                  <a:lnTo>
                    <a:pt x="489114" y="19190"/>
                  </a:lnTo>
                  <a:lnTo>
                    <a:pt x="446166" y="39093"/>
                  </a:lnTo>
                  <a:lnTo>
                    <a:pt x="398329" y="68861"/>
                  </a:lnTo>
                  <a:lnTo>
                    <a:pt x="345034" y="110360"/>
                  </a:lnTo>
                  <a:lnTo>
                    <a:pt x="285713" y="165456"/>
                  </a:lnTo>
                  <a:lnTo>
                    <a:pt x="165519" y="285576"/>
                  </a:lnTo>
                  <a:lnTo>
                    <a:pt x="110397" y="344856"/>
                  </a:lnTo>
                  <a:lnTo>
                    <a:pt x="68883" y="398104"/>
                  </a:lnTo>
                  <a:lnTo>
                    <a:pt x="39106" y="445895"/>
                  </a:lnTo>
                  <a:lnTo>
                    <a:pt x="19195" y="488802"/>
                  </a:lnTo>
                  <a:lnTo>
                    <a:pt x="7283" y="527398"/>
                  </a:lnTo>
                  <a:lnTo>
                    <a:pt x="0" y="593955"/>
                  </a:lnTo>
                  <a:lnTo>
                    <a:pt x="1528" y="625626"/>
                  </a:lnTo>
                  <a:lnTo>
                    <a:pt x="19234" y="698958"/>
                  </a:lnTo>
                  <a:lnTo>
                    <a:pt x="39159" y="741856"/>
                  </a:lnTo>
                  <a:lnTo>
                    <a:pt x="68941" y="789641"/>
                  </a:lnTo>
                  <a:lnTo>
                    <a:pt x="110441" y="842885"/>
                  </a:lnTo>
                  <a:lnTo>
                    <a:pt x="165605" y="902243"/>
                  </a:lnTo>
                  <a:lnTo>
                    <a:pt x="285805" y="1022348"/>
                  </a:lnTo>
                  <a:lnTo>
                    <a:pt x="345104" y="1077412"/>
                  </a:lnTo>
                  <a:lnTo>
                    <a:pt x="398380" y="1118892"/>
                  </a:lnTo>
                  <a:lnTo>
                    <a:pt x="446201" y="1148650"/>
                  </a:lnTo>
                  <a:lnTo>
                    <a:pt x="489137" y="1168552"/>
                  </a:lnTo>
                  <a:lnTo>
                    <a:pt x="527755" y="1180460"/>
                  </a:lnTo>
                  <a:lnTo>
                    <a:pt x="594314" y="1187749"/>
                  </a:lnTo>
                  <a:lnTo>
                    <a:pt x="626177" y="1186237"/>
                  </a:lnTo>
                  <a:lnTo>
                    <a:pt x="699672" y="1168545"/>
                  </a:lnTo>
                  <a:lnTo>
                    <a:pt x="742614" y="1148635"/>
                  </a:lnTo>
                  <a:lnTo>
                    <a:pt x="790445" y="1118861"/>
                  </a:lnTo>
                  <a:lnTo>
                    <a:pt x="843737" y="1077359"/>
                  </a:lnTo>
                  <a:lnTo>
                    <a:pt x="903064" y="1022263"/>
                  </a:lnTo>
                  <a:lnTo>
                    <a:pt x="1023266" y="902158"/>
                  </a:lnTo>
                  <a:lnTo>
                    <a:pt x="1078385" y="842885"/>
                  </a:lnTo>
                  <a:lnTo>
                    <a:pt x="1119809" y="789764"/>
                  </a:lnTo>
                  <a:lnTo>
                    <a:pt x="1149586" y="741977"/>
                  </a:lnTo>
                  <a:lnTo>
                    <a:pt x="1169496" y="699070"/>
                  </a:lnTo>
                  <a:lnTo>
                    <a:pt x="1181407" y="660475"/>
                  </a:lnTo>
                  <a:lnTo>
                    <a:pt x="1188691" y="593870"/>
                  </a:lnTo>
                  <a:lnTo>
                    <a:pt x="1187170" y="562201"/>
                  </a:lnTo>
                  <a:lnTo>
                    <a:pt x="1169450" y="488764"/>
                  </a:lnTo>
                  <a:lnTo>
                    <a:pt x="1149520" y="445859"/>
                  </a:lnTo>
                  <a:lnTo>
                    <a:pt x="1119726" y="398071"/>
                  </a:lnTo>
                  <a:lnTo>
                    <a:pt x="1078209" y="344833"/>
                  </a:lnTo>
                  <a:lnTo>
                    <a:pt x="1023115" y="285576"/>
                  </a:lnTo>
                  <a:lnTo>
                    <a:pt x="902907" y="165456"/>
                  </a:lnTo>
                  <a:lnTo>
                    <a:pt x="843580" y="110360"/>
                  </a:lnTo>
                  <a:lnTo>
                    <a:pt x="790283" y="68861"/>
                  </a:lnTo>
                  <a:lnTo>
                    <a:pt x="742448" y="39093"/>
                  </a:lnTo>
                  <a:lnTo>
                    <a:pt x="699503" y="19190"/>
                  </a:lnTo>
                  <a:lnTo>
                    <a:pt x="660880" y="7284"/>
                  </a:lnTo>
                  <a:lnTo>
                    <a:pt x="59431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522719" y="4000091"/>
            <a:ext cx="643255" cy="87121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330"/>
              </a:spcBef>
            </a:pPr>
            <a:r>
              <a:rPr dirty="0" sz="2600" spc="105" b="1">
                <a:solidFill>
                  <a:srgbClr val="D30411"/>
                </a:solidFill>
                <a:latin typeface="Calibri"/>
                <a:cs typeface="Calibri"/>
              </a:rPr>
              <a:t>&gt;4%</a:t>
            </a:r>
            <a:endParaRPr sz="2600">
              <a:latin typeface="Calibri"/>
              <a:cs typeface="Calibri"/>
            </a:endParaRPr>
          </a:p>
          <a:p>
            <a:pPr algn="ctr" marR="5080">
              <a:lnSpc>
                <a:spcPct val="102299"/>
              </a:lnSpc>
              <a:spcBef>
                <a:spcPts val="110"/>
              </a:spcBef>
            </a:pPr>
            <a:r>
              <a:rPr dirty="0" sz="1300" spc="-10">
                <a:latin typeface="Calibri"/>
                <a:cs typeface="Calibri"/>
              </a:rPr>
              <a:t>dividend yield*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7022592" y="4408932"/>
            <a:ext cx="1804670" cy="1805939"/>
            <a:chOff x="7022592" y="4408932"/>
            <a:chExt cx="1804670" cy="1805939"/>
          </a:xfrm>
        </p:grpSpPr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2592" y="4408932"/>
              <a:ext cx="1804416" cy="180593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068875" y="4459298"/>
              <a:ext cx="1659889" cy="1659889"/>
            </a:xfrm>
            <a:custGeom>
              <a:avLst/>
              <a:gdLst/>
              <a:ahLst/>
              <a:cxnLst/>
              <a:rect l="l" t="t" r="r" b="b"/>
              <a:pathLst>
                <a:path w="1659890" h="1659889">
                  <a:moveTo>
                    <a:pt x="829848" y="0"/>
                  </a:moveTo>
                  <a:lnTo>
                    <a:pt x="766691" y="4477"/>
                  </a:lnTo>
                  <a:lnTo>
                    <a:pt x="694202" y="22680"/>
                  </a:lnTo>
                  <a:lnTo>
                    <a:pt x="653776" y="39165"/>
                  </a:lnTo>
                  <a:lnTo>
                    <a:pt x="610201" y="61767"/>
                  </a:lnTo>
                  <a:lnTo>
                    <a:pt x="563202" y="91379"/>
                  </a:lnTo>
                  <a:lnTo>
                    <a:pt x="512509" y="128897"/>
                  </a:lnTo>
                  <a:lnTo>
                    <a:pt x="457848" y="175214"/>
                  </a:lnTo>
                  <a:lnTo>
                    <a:pt x="398946" y="231227"/>
                  </a:lnTo>
                  <a:lnTo>
                    <a:pt x="231118" y="399095"/>
                  </a:lnTo>
                  <a:lnTo>
                    <a:pt x="175125" y="458008"/>
                  </a:lnTo>
                  <a:lnTo>
                    <a:pt x="128829" y="512672"/>
                  </a:lnTo>
                  <a:lnTo>
                    <a:pt x="91331" y="563364"/>
                  </a:lnTo>
                  <a:lnTo>
                    <a:pt x="61736" y="610357"/>
                  </a:lnTo>
                  <a:lnTo>
                    <a:pt x="39146" y="653927"/>
                  </a:lnTo>
                  <a:lnTo>
                    <a:pt x="22667" y="694350"/>
                  </a:lnTo>
                  <a:lnTo>
                    <a:pt x="11406" y="731899"/>
                  </a:lnTo>
                  <a:lnTo>
                    <a:pt x="964" y="799478"/>
                  </a:lnTo>
                  <a:lnTo>
                    <a:pt x="0" y="830059"/>
                  </a:lnTo>
                  <a:lnTo>
                    <a:pt x="983" y="860610"/>
                  </a:lnTo>
                  <a:lnTo>
                    <a:pt x="11440" y="928025"/>
                  </a:lnTo>
                  <a:lnTo>
                    <a:pt x="22718" y="965560"/>
                  </a:lnTo>
                  <a:lnTo>
                    <a:pt x="39212" y="1005973"/>
                  </a:lnTo>
                  <a:lnTo>
                    <a:pt x="61813" y="1049536"/>
                  </a:lnTo>
                  <a:lnTo>
                    <a:pt x="91414" y="1096524"/>
                  </a:lnTo>
                  <a:lnTo>
                    <a:pt x="128904" y="1147210"/>
                  </a:lnTo>
                  <a:lnTo>
                    <a:pt x="175175" y="1201869"/>
                  </a:lnTo>
                  <a:lnTo>
                    <a:pt x="231237" y="1260893"/>
                  </a:lnTo>
                  <a:lnTo>
                    <a:pt x="399072" y="1428741"/>
                  </a:lnTo>
                  <a:lnTo>
                    <a:pt x="457950" y="1484721"/>
                  </a:lnTo>
                  <a:lnTo>
                    <a:pt x="512592" y="1531014"/>
                  </a:lnTo>
                  <a:lnTo>
                    <a:pt x="563268" y="1568516"/>
                  </a:lnTo>
                  <a:lnTo>
                    <a:pt x="610251" y="1598119"/>
                  </a:lnTo>
                  <a:lnTo>
                    <a:pt x="653814" y="1620716"/>
                  </a:lnTo>
                  <a:lnTo>
                    <a:pt x="694228" y="1637202"/>
                  </a:lnTo>
                  <a:lnTo>
                    <a:pt x="731766" y="1648469"/>
                  </a:lnTo>
                  <a:lnTo>
                    <a:pt x="799304" y="1658920"/>
                  </a:lnTo>
                  <a:lnTo>
                    <a:pt x="829849" y="1659892"/>
                  </a:lnTo>
                  <a:lnTo>
                    <a:pt x="860634" y="1658920"/>
                  </a:lnTo>
                  <a:lnTo>
                    <a:pt x="928178" y="1648465"/>
                  </a:lnTo>
                  <a:lnTo>
                    <a:pt x="965720" y="1637194"/>
                  </a:lnTo>
                  <a:lnTo>
                    <a:pt x="1006139" y="1620701"/>
                  </a:lnTo>
                  <a:lnTo>
                    <a:pt x="1049709" y="1598093"/>
                  </a:lnTo>
                  <a:lnTo>
                    <a:pt x="1096702" y="1568475"/>
                  </a:lnTo>
                  <a:lnTo>
                    <a:pt x="1147392" y="1530953"/>
                  </a:lnTo>
                  <a:lnTo>
                    <a:pt x="1202051" y="1484634"/>
                  </a:lnTo>
                  <a:lnTo>
                    <a:pt x="1260959" y="1428622"/>
                  </a:lnTo>
                  <a:lnTo>
                    <a:pt x="1428801" y="1260774"/>
                  </a:lnTo>
                  <a:lnTo>
                    <a:pt x="1484792" y="1201869"/>
                  </a:lnTo>
                  <a:lnTo>
                    <a:pt x="1530958" y="1147375"/>
                  </a:lnTo>
                  <a:lnTo>
                    <a:pt x="1568454" y="1096695"/>
                  </a:lnTo>
                  <a:lnTo>
                    <a:pt x="1598050" y="1049707"/>
                  </a:lnTo>
                  <a:lnTo>
                    <a:pt x="1620640" y="1006137"/>
                  </a:lnTo>
                  <a:lnTo>
                    <a:pt x="1637118" y="965714"/>
                  </a:lnTo>
                  <a:lnTo>
                    <a:pt x="1648377" y="928166"/>
                  </a:lnTo>
                  <a:lnTo>
                    <a:pt x="1658823" y="860488"/>
                  </a:lnTo>
                  <a:lnTo>
                    <a:pt x="1659785" y="829940"/>
                  </a:lnTo>
                  <a:lnTo>
                    <a:pt x="1658806" y="799389"/>
                  </a:lnTo>
                  <a:lnTo>
                    <a:pt x="1648338" y="731839"/>
                  </a:lnTo>
                  <a:lnTo>
                    <a:pt x="1637061" y="694295"/>
                  </a:lnTo>
                  <a:lnTo>
                    <a:pt x="1620563" y="653875"/>
                  </a:lnTo>
                  <a:lnTo>
                    <a:pt x="1597954" y="610307"/>
                  </a:lnTo>
                  <a:lnTo>
                    <a:pt x="1568341" y="563317"/>
                  </a:lnTo>
                  <a:lnTo>
                    <a:pt x="1530836" y="512633"/>
                  </a:lnTo>
                  <a:lnTo>
                    <a:pt x="1484547" y="457984"/>
                  </a:lnTo>
                  <a:lnTo>
                    <a:pt x="1428589" y="399095"/>
                  </a:lnTo>
                  <a:lnTo>
                    <a:pt x="1260741" y="231227"/>
                  </a:lnTo>
                  <a:lnTo>
                    <a:pt x="1201832" y="175214"/>
                  </a:lnTo>
                  <a:lnTo>
                    <a:pt x="1147167" y="128897"/>
                  </a:lnTo>
                  <a:lnTo>
                    <a:pt x="1096473" y="91379"/>
                  </a:lnTo>
                  <a:lnTo>
                    <a:pt x="1049476" y="61767"/>
                  </a:lnTo>
                  <a:lnTo>
                    <a:pt x="1005904" y="39165"/>
                  </a:lnTo>
                  <a:lnTo>
                    <a:pt x="965483" y="22680"/>
                  </a:lnTo>
                  <a:lnTo>
                    <a:pt x="927940" y="11415"/>
                  </a:lnTo>
                  <a:lnTo>
                    <a:pt x="860395" y="970"/>
                  </a:lnTo>
                  <a:lnTo>
                    <a:pt x="8298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313421" y="4664556"/>
            <a:ext cx="1165860" cy="10756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330"/>
              </a:spcBef>
            </a:pPr>
            <a:r>
              <a:rPr dirty="0" sz="1200" b="1">
                <a:solidFill>
                  <a:srgbClr val="D30411"/>
                </a:solidFill>
                <a:latin typeface="Calibri"/>
                <a:cs typeface="Calibri"/>
              </a:rPr>
              <a:t>up</a:t>
            </a:r>
            <a:r>
              <a:rPr dirty="0" sz="1200" spc="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D30411"/>
                </a:solidFill>
                <a:latin typeface="Calibri"/>
                <a:cs typeface="Calibri"/>
              </a:rPr>
              <a:t>to</a:t>
            </a:r>
            <a:r>
              <a:rPr dirty="0" sz="1200" spc="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35" b="1">
                <a:solidFill>
                  <a:srgbClr val="D30411"/>
                </a:solidFill>
                <a:latin typeface="Calibri"/>
                <a:cs typeface="Calibri"/>
              </a:rPr>
              <a:t>€6bn</a:t>
            </a:r>
            <a:endParaRPr sz="26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145"/>
              </a:spcBef>
            </a:pPr>
            <a:r>
              <a:rPr dirty="0" sz="1300" spc="110">
                <a:latin typeface="Calibri"/>
                <a:cs typeface="Calibri"/>
              </a:rPr>
              <a:t>2022-</a:t>
            </a:r>
            <a:r>
              <a:rPr dirty="0" sz="1300" spc="40">
                <a:latin typeface="Calibri"/>
                <a:cs typeface="Calibri"/>
              </a:rPr>
              <a:t>’26</a:t>
            </a:r>
            <a:endParaRPr sz="1300">
              <a:latin typeface="Calibri"/>
              <a:cs typeface="Calibri"/>
            </a:endParaRPr>
          </a:p>
          <a:p>
            <a:pPr algn="ctr" marL="45720" marR="50165">
              <a:lnSpc>
                <a:spcPts val="1610"/>
              </a:lnSpc>
              <a:spcBef>
                <a:spcPts val="50"/>
              </a:spcBef>
            </a:pPr>
            <a:r>
              <a:rPr dirty="0" sz="1300" spc="55">
                <a:latin typeface="Calibri"/>
                <a:cs typeface="Calibri"/>
              </a:rPr>
              <a:t>share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45">
                <a:latin typeface="Calibri"/>
                <a:cs typeface="Calibri"/>
              </a:rPr>
              <a:t>buyback </a:t>
            </a:r>
            <a:r>
              <a:rPr dirty="0" sz="1300" spc="60">
                <a:latin typeface="Calibri"/>
                <a:cs typeface="Calibri"/>
              </a:rPr>
              <a:t>program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102852" y="3925798"/>
            <a:ext cx="2748280" cy="710565"/>
            <a:chOff x="9102852" y="3925798"/>
            <a:chExt cx="2748280" cy="710565"/>
          </a:xfrm>
        </p:grpSpPr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2852" y="3925798"/>
              <a:ext cx="2747772" cy="67820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4332" y="3947147"/>
              <a:ext cx="1921764" cy="68886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128760" y="3951732"/>
              <a:ext cx="2646045" cy="576580"/>
            </a:xfrm>
            <a:custGeom>
              <a:avLst/>
              <a:gdLst/>
              <a:ahLst/>
              <a:cxnLst/>
              <a:rect l="l" t="t" r="r" b="b"/>
              <a:pathLst>
                <a:path w="2646045" h="576579">
                  <a:moveTo>
                    <a:pt x="264566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2645663" y="576071"/>
                  </a:lnTo>
                  <a:lnTo>
                    <a:pt x="26456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128759" y="3951732"/>
            <a:ext cx="2646045" cy="5765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70"/>
              </a:spcBef>
            </a:pPr>
            <a:r>
              <a:rPr dirty="0" sz="1400" spc="55" b="1">
                <a:solidFill>
                  <a:srgbClr val="007B39"/>
                </a:solidFill>
                <a:latin typeface="Calibri"/>
                <a:cs typeface="Calibri"/>
              </a:rPr>
              <a:t>Frontrunner</a:t>
            </a:r>
            <a:r>
              <a:rPr dirty="0" sz="1400" spc="-1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7B39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</a:pPr>
            <a:r>
              <a:rPr dirty="0" sz="1400" spc="60" b="1">
                <a:solidFill>
                  <a:srgbClr val="007B39"/>
                </a:solidFill>
                <a:latin typeface="Calibri"/>
                <a:cs typeface="Calibri"/>
              </a:rPr>
              <a:t>low</a:t>
            </a:r>
            <a:r>
              <a:rPr dirty="0" sz="1400" spc="-3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007B39"/>
                </a:solidFill>
                <a:latin typeface="Calibri"/>
                <a:cs typeface="Calibri"/>
              </a:rPr>
              <a:t>carbon</a:t>
            </a:r>
            <a:r>
              <a:rPr dirty="0" sz="1400" spc="-5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007B39"/>
                </a:solidFill>
                <a:latin typeface="Calibri"/>
                <a:cs typeface="Calibri"/>
              </a:rPr>
              <a:t>logistics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9102852" y="5449823"/>
            <a:ext cx="2748280" cy="710565"/>
            <a:chOff x="9102852" y="5449823"/>
            <a:chExt cx="2748280" cy="710565"/>
          </a:xfrm>
        </p:grpSpPr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2852" y="5449823"/>
              <a:ext cx="2747772" cy="67820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5628" y="5471159"/>
              <a:ext cx="2554224" cy="68886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9128760" y="5475731"/>
              <a:ext cx="2646045" cy="576580"/>
            </a:xfrm>
            <a:custGeom>
              <a:avLst/>
              <a:gdLst/>
              <a:ahLst/>
              <a:cxnLst/>
              <a:rect l="l" t="t" r="r" b="b"/>
              <a:pathLst>
                <a:path w="2646045" h="576579">
                  <a:moveTo>
                    <a:pt x="2645663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645663" y="576072"/>
                  </a:lnTo>
                  <a:lnTo>
                    <a:pt x="26456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128759" y="5475732"/>
            <a:ext cx="2646045" cy="5765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21615" marR="212725" indent="97155">
              <a:lnSpc>
                <a:spcPct val="100000"/>
              </a:lnSpc>
              <a:spcBef>
                <a:spcPts val="470"/>
              </a:spcBef>
            </a:pPr>
            <a:r>
              <a:rPr dirty="0" sz="1400" spc="105" b="1">
                <a:solidFill>
                  <a:srgbClr val="007B39"/>
                </a:solidFill>
                <a:latin typeface="Calibri"/>
                <a:cs typeface="Calibri"/>
              </a:rPr>
              <a:t>ESG</a:t>
            </a:r>
            <a:r>
              <a:rPr dirty="0" sz="1400" spc="-2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007B39"/>
                </a:solidFill>
                <a:latin typeface="Calibri"/>
                <a:cs typeface="Calibri"/>
              </a:rPr>
              <a:t>targets</a:t>
            </a:r>
            <a:r>
              <a:rPr dirty="0" sz="1400" spc="-10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007B39"/>
                </a:solidFill>
                <a:latin typeface="Calibri"/>
                <a:cs typeface="Calibri"/>
              </a:rPr>
              <a:t>integrated</a:t>
            </a:r>
            <a:r>
              <a:rPr dirty="0" sz="1400" spc="-1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7B39"/>
                </a:solidFill>
                <a:latin typeface="Calibri"/>
                <a:cs typeface="Calibri"/>
              </a:rPr>
              <a:t>in </a:t>
            </a:r>
            <a:r>
              <a:rPr dirty="0" sz="1400" spc="55" b="1">
                <a:solidFill>
                  <a:srgbClr val="007B39"/>
                </a:solidFill>
                <a:latin typeface="Calibri"/>
                <a:cs typeface="Calibri"/>
              </a:rPr>
              <a:t>management</a:t>
            </a:r>
            <a:r>
              <a:rPr dirty="0" sz="1400" spc="-1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7B39"/>
                </a:solidFill>
                <a:latin typeface="Calibri"/>
                <a:cs typeface="Calibri"/>
              </a:rPr>
              <a:t>remuneration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9102852" y="4687798"/>
            <a:ext cx="2748280" cy="710565"/>
            <a:chOff x="9102852" y="4687798"/>
            <a:chExt cx="2748280" cy="710565"/>
          </a:xfrm>
        </p:grpSpPr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2852" y="4687798"/>
              <a:ext cx="2747772" cy="67820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9364" y="4709147"/>
              <a:ext cx="2199131" cy="68886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128760" y="4713732"/>
              <a:ext cx="2646045" cy="576580"/>
            </a:xfrm>
            <a:custGeom>
              <a:avLst/>
              <a:gdLst/>
              <a:ahLst/>
              <a:cxnLst/>
              <a:rect l="l" t="t" r="r" b="b"/>
              <a:pathLst>
                <a:path w="2646045" h="576579">
                  <a:moveTo>
                    <a:pt x="2645663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645663" y="576072"/>
                  </a:lnTo>
                  <a:lnTo>
                    <a:pt x="26456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9128759" y="4713732"/>
            <a:ext cx="2646045" cy="5765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95605" marR="385445" indent="4445">
              <a:lnSpc>
                <a:spcPct val="100000"/>
              </a:lnSpc>
              <a:spcBef>
                <a:spcPts val="470"/>
              </a:spcBef>
            </a:pPr>
            <a:r>
              <a:rPr dirty="0" sz="1400" spc="75" b="1">
                <a:solidFill>
                  <a:srgbClr val="007B39"/>
                </a:solidFill>
                <a:latin typeface="Calibri"/>
                <a:cs typeface="Calibri"/>
              </a:rPr>
              <a:t>Best</a:t>
            </a:r>
            <a:r>
              <a:rPr dirty="0" sz="1400" spc="-40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007B39"/>
                </a:solidFill>
                <a:latin typeface="Calibri"/>
                <a:cs typeface="Calibri"/>
              </a:rPr>
              <a:t>green</a:t>
            </a:r>
            <a:r>
              <a:rPr dirty="0" sz="1400" spc="-10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007B39"/>
                </a:solidFill>
                <a:latin typeface="Calibri"/>
                <a:cs typeface="Calibri"/>
              </a:rPr>
              <a:t>commercial </a:t>
            </a:r>
            <a:r>
              <a:rPr dirty="0" sz="1400" spc="60" b="1">
                <a:solidFill>
                  <a:srgbClr val="007B39"/>
                </a:solidFill>
                <a:latin typeface="Calibri"/>
                <a:cs typeface="Calibri"/>
              </a:rPr>
              <a:t>offering</a:t>
            </a:r>
            <a:r>
              <a:rPr dirty="0" sz="1400" spc="50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7B39"/>
                </a:solidFill>
                <a:latin typeface="Calibri"/>
                <a:cs typeface="Calibri"/>
              </a:rPr>
              <a:t>in</a:t>
            </a:r>
            <a:r>
              <a:rPr dirty="0" sz="1400" spc="70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7B39"/>
                </a:solidFill>
                <a:latin typeface="Calibri"/>
                <a:cs typeface="Calibri"/>
              </a:rPr>
              <a:t>the</a:t>
            </a:r>
            <a:r>
              <a:rPr dirty="0" sz="1400" spc="55" b="1">
                <a:solidFill>
                  <a:srgbClr val="007B39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007B39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3272028" y="493094"/>
            <a:ext cx="6094730" cy="5472430"/>
            <a:chOff x="3272028" y="493094"/>
            <a:chExt cx="6094730" cy="5472430"/>
          </a:xfrm>
        </p:grpSpPr>
        <p:sp>
          <p:nvSpPr>
            <p:cNvPr id="48" name="object 48" descr=""/>
            <p:cNvSpPr/>
            <p:nvPr/>
          </p:nvSpPr>
          <p:spPr>
            <a:xfrm>
              <a:off x="4830839" y="493102"/>
              <a:ext cx="2130425" cy="302260"/>
            </a:xfrm>
            <a:custGeom>
              <a:avLst/>
              <a:gdLst/>
              <a:ahLst/>
              <a:cxnLst/>
              <a:rect l="l" t="t" r="r" b="b"/>
              <a:pathLst>
                <a:path w="2130425" h="302259">
                  <a:moveTo>
                    <a:pt x="258813" y="280339"/>
                  </a:moveTo>
                  <a:lnTo>
                    <a:pt x="0" y="280339"/>
                  </a:lnTo>
                  <a:lnTo>
                    <a:pt x="0" y="302006"/>
                  </a:lnTo>
                  <a:lnTo>
                    <a:pt x="243039" y="302006"/>
                  </a:lnTo>
                  <a:lnTo>
                    <a:pt x="258813" y="280339"/>
                  </a:lnTo>
                  <a:close/>
                </a:path>
                <a:path w="2130425" h="302259">
                  <a:moveTo>
                    <a:pt x="287680" y="240614"/>
                  </a:moveTo>
                  <a:lnTo>
                    <a:pt x="0" y="240614"/>
                  </a:lnTo>
                  <a:lnTo>
                    <a:pt x="0" y="262280"/>
                  </a:lnTo>
                  <a:lnTo>
                    <a:pt x="271894" y="262280"/>
                  </a:lnTo>
                  <a:lnTo>
                    <a:pt x="287680" y="240614"/>
                  </a:lnTo>
                  <a:close/>
                </a:path>
                <a:path w="2130425" h="302259">
                  <a:moveTo>
                    <a:pt x="316992" y="200888"/>
                  </a:moveTo>
                  <a:lnTo>
                    <a:pt x="0" y="200888"/>
                  </a:lnTo>
                  <a:lnTo>
                    <a:pt x="0" y="222554"/>
                  </a:lnTo>
                  <a:lnTo>
                    <a:pt x="301205" y="222554"/>
                  </a:lnTo>
                  <a:lnTo>
                    <a:pt x="316992" y="200888"/>
                  </a:lnTo>
                  <a:close/>
                </a:path>
                <a:path w="2130425" h="302259">
                  <a:moveTo>
                    <a:pt x="802614" y="200888"/>
                  </a:moveTo>
                  <a:lnTo>
                    <a:pt x="575348" y="200888"/>
                  </a:lnTo>
                  <a:lnTo>
                    <a:pt x="560082" y="198945"/>
                  </a:lnTo>
                  <a:lnTo>
                    <a:pt x="555002" y="194170"/>
                  </a:lnTo>
                  <a:lnTo>
                    <a:pt x="556272" y="188125"/>
                  </a:lnTo>
                  <a:lnTo>
                    <a:pt x="560019" y="182372"/>
                  </a:lnTo>
                  <a:lnTo>
                    <a:pt x="568109" y="171488"/>
                  </a:lnTo>
                  <a:lnTo>
                    <a:pt x="594296" y="135432"/>
                  </a:lnTo>
                  <a:lnTo>
                    <a:pt x="599478" y="127063"/>
                  </a:lnTo>
                  <a:lnTo>
                    <a:pt x="600265" y="120980"/>
                  </a:lnTo>
                  <a:lnTo>
                    <a:pt x="595807" y="117271"/>
                  </a:lnTo>
                  <a:lnTo>
                    <a:pt x="585279" y="116014"/>
                  </a:lnTo>
                  <a:lnTo>
                    <a:pt x="415277" y="116014"/>
                  </a:lnTo>
                  <a:lnTo>
                    <a:pt x="278663" y="302006"/>
                  </a:lnTo>
                  <a:lnTo>
                    <a:pt x="612330" y="302006"/>
                  </a:lnTo>
                  <a:lnTo>
                    <a:pt x="672541" y="293966"/>
                  </a:lnTo>
                  <a:lnTo>
                    <a:pt x="721385" y="273824"/>
                  </a:lnTo>
                  <a:lnTo>
                    <a:pt x="759129" y="247599"/>
                  </a:lnTo>
                  <a:lnTo>
                    <a:pt x="786104" y="221284"/>
                  </a:lnTo>
                  <a:lnTo>
                    <a:pt x="802614" y="200888"/>
                  </a:lnTo>
                  <a:close/>
                </a:path>
                <a:path w="2130425" h="302259">
                  <a:moveTo>
                    <a:pt x="874382" y="90195"/>
                  </a:moveTo>
                  <a:lnTo>
                    <a:pt x="870686" y="59385"/>
                  </a:lnTo>
                  <a:lnTo>
                    <a:pt x="852246" y="30238"/>
                  </a:lnTo>
                  <a:lnTo>
                    <a:pt x="818019" y="8521"/>
                  </a:lnTo>
                  <a:lnTo>
                    <a:pt x="766991" y="0"/>
                  </a:lnTo>
                  <a:lnTo>
                    <a:pt x="374256" y="0"/>
                  </a:lnTo>
                  <a:lnTo>
                    <a:pt x="306158" y="92989"/>
                  </a:lnTo>
                  <a:lnTo>
                    <a:pt x="677252" y="92989"/>
                  </a:lnTo>
                  <a:lnTo>
                    <a:pt x="687997" y="94246"/>
                  </a:lnTo>
                  <a:lnTo>
                    <a:pt x="692480" y="97955"/>
                  </a:lnTo>
                  <a:lnTo>
                    <a:pt x="691718" y="104038"/>
                  </a:lnTo>
                  <a:lnTo>
                    <a:pt x="686727" y="112407"/>
                  </a:lnTo>
                  <a:lnTo>
                    <a:pt x="669594" y="135940"/>
                  </a:lnTo>
                  <a:lnTo>
                    <a:pt x="652462" y="159804"/>
                  </a:lnTo>
                  <a:lnTo>
                    <a:pt x="648703" y="165290"/>
                  </a:lnTo>
                  <a:lnTo>
                    <a:pt x="647446" y="171208"/>
                  </a:lnTo>
                  <a:lnTo>
                    <a:pt x="652526" y="175933"/>
                  </a:lnTo>
                  <a:lnTo>
                    <a:pt x="667791" y="177863"/>
                  </a:lnTo>
                  <a:lnTo>
                    <a:pt x="819289" y="177863"/>
                  </a:lnTo>
                  <a:lnTo>
                    <a:pt x="864387" y="116916"/>
                  </a:lnTo>
                  <a:lnTo>
                    <a:pt x="874382" y="90195"/>
                  </a:lnTo>
                  <a:close/>
                </a:path>
                <a:path w="2130425" h="302259">
                  <a:moveTo>
                    <a:pt x="1061885" y="200888"/>
                  </a:moveTo>
                  <a:lnTo>
                    <a:pt x="866190" y="200888"/>
                  </a:lnTo>
                  <a:lnTo>
                    <a:pt x="792238" y="302006"/>
                  </a:lnTo>
                  <a:lnTo>
                    <a:pt x="987475" y="302006"/>
                  </a:lnTo>
                  <a:lnTo>
                    <a:pt x="1061885" y="200888"/>
                  </a:lnTo>
                  <a:close/>
                </a:path>
                <a:path w="2130425" h="302259">
                  <a:moveTo>
                    <a:pt x="1344599" y="200888"/>
                  </a:moveTo>
                  <a:lnTo>
                    <a:pt x="1148905" y="200888"/>
                  </a:lnTo>
                  <a:lnTo>
                    <a:pt x="1074953" y="302006"/>
                  </a:lnTo>
                  <a:lnTo>
                    <a:pt x="1270190" y="302006"/>
                  </a:lnTo>
                  <a:lnTo>
                    <a:pt x="1344599" y="200888"/>
                  </a:lnTo>
                  <a:close/>
                </a:path>
                <a:path w="2130425" h="302259">
                  <a:moveTo>
                    <a:pt x="1492046" y="0"/>
                  </a:moveTo>
                  <a:lnTo>
                    <a:pt x="1296352" y="0"/>
                  </a:lnTo>
                  <a:lnTo>
                    <a:pt x="1221498" y="102019"/>
                  </a:lnTo>
                  <a:lnTo>
                    <a:pt x="1134478" y="102019"/>
                  </a:lnTo>
                  <a:lnTo>
                    <a:pt x="1209319" y="0"/>
                  </a:lnTo>
                  <a:lnTo>
                    <a:pt x="1013637" y="0"/>
                  </a:lnTo>
                  <a:lnTo>
                    <a:pt x="882865" y="177863"/>
                  </a:lnTo>
                  <a:lnTo>
                    <a:pt x="1361274" y="177863"/>
                  </a:lnTo>
                  <a:lnTo>
                    <a:pt x="1492046" y="0"/>
                  </a:lnTo>
                  <a:close/>
                </a:path>
                <a:path w="2130425" h="302259">
                  <a:moveTo>
                    <a:pt x="1762582" y="0"/>
                  </a:moveTo>
                  <a:lnTo>
                    <a:pt x="1555623" y="0"/>
                  </a:lnTo>
                  <a:lnTo>
                    <a:pt x="1424851" y="177863"/>
                  </a:lnTo>
                  <a:lnTo>
                    <a:pt x="1631823" y="177863"/>
                  </a:lnTo>
                  <a:lnTo>
                    <a:pt x="1762582" y="0"/>
                  </a:lnTo>
                  <a:close/>
                </a:path>
                <a:path w="2130425" h="302259">
                  <a:moveTo>
                    <a:pt x="1852307" y="200888"/>
                  </a:moveTo>
                  <a:lnTo>
                    <a:pt x="1408176" y="200888"/>
                  </a:lnTo>
                  <a:lnTo>
                    <a:pt x="1386979" y="229781"/>
                  </a:lnTo>
                  <a:lnTo>
                    <a:pt x="1377276" y="255155"/>
                  </a:lnTo>
                  <a:lnTo>
                    <a:pt x="1386141" y="278422"/>
                  </a:lnTo>
                  <a:lnTo>
                    <a:pt x="1414691" y="295414"/>
                  </a:lnTo>
                  <a:lnTo>
                    <a:pt x="1464081" y="302006"/>
                  </a:lnTo>
                  <a:lnTo>
                    <a:pt x="1777911" y="302006"/>
                  </a:lnTo>
                  <a:lnTo>
                    <a:pt x="1852307" y="200888"/>
                  </a:lnTo>
                  <a:close/>
                </a:path>
                <a:path w="2130425" h="302259">
                  <a:moveTo>
                    <a:pt x="2130069" y="280339"/>
                  </a:moveTo>
                  <a:lnTo>
                    <a:pt x="1829765" y="280339"/>
                  </a:lnTo>
                  <a:lnTo>
                    <a:pt x="1813991" y="302006"/>
                  </a:lnTo>
                  <a:lnTo>
                    <a:pt x="2130069" y="302006"/>
                  </a:lnTo>
                  <a:lnTo>
                    <a:pt x="2130069" y="280339"/>
                  </a:lnTo>
                  <a:close/>
                </a:path>
                <a:path w="2130425" h="302259">
                  <a:moveTo>
                    <a:pt x="2130069" y="240614"/>
                  </a:moveTo>
                  <a:lnTo>
                    <a:pt x="1858632" y="240614"/>
                  </a:lnTo>
                  <a:lnTo>
                    <a:pt x="1843290" y="262280"/>
                  </a:lnTo>
                  <a:lnTo>
                    <a:pt x="2130069" y="262280"/>
                  </a:lnTo>
                  <a:lnTo>
                    <a:pt x="2130069" y="240614"/>
                  </a:lnTo>
                  <a:close/>
                </a:path>
                <a:path w="2130425" h="302259">
                  <a:moveTo>
                    <a:pt x="2130069" y="200888"/>
                  </a:moveTo>
                  <a:lnTo>
                    <a:pt x="1887931" y="200888"/>
                  </a:lnTo>
                  <a:lnTo>
                    <a:pt x="1872157" y="222554"/>
                  </a:lnTo>
                  <a:lnTo>
                    <a:pt x="2130069" y="222554"/>
                  </a:lnTo>
                  <a:lnTo>
                    <a:pt x="2130069" y="200888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9128" y="872299"/>
              <a:ext cx="120842" cy="14761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13868" y="904802"/>
              <a:ext cx="184870" cy="11466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0382" y="907511"/>
              <a:ext cx="95140" cy="11150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43930" y="905254"/>
              <a:ext cx="100551" cy="152134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935212" y="4029456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215646" y="0"/>
                  </a:moveTo>
                  <a:lnTo>
                    <a:pt x="160274" y="12842"/>
                  </a:lnTo>
                  <a:lnTo>
                    <a:pt x="96901" y="60833"/>
                  </a:lnTo>
                  <a:lnTo>
                    <a:pt x="60579" y="97155"/>
                  </a:lnTo>
                  <a:lnTo>
                    <a:pt x="31396" y="130540"/>
                  </a:lnTo>
                  <a:lnTo>
                    <a:pt x="2893" y="189166"/>
                  </a:lnTo>
                  <a:lnTo>
                    <a:pt x="0" y="216408"/>
                  </a:lnTo>
                  <a:lnTo>
                    <a:pt x="2911" y="243667"/>
                  </a:lnTo>
                  <a:lnTo>
                    <a:pt x="31450" y="302329"/>
                  </a:lnTo>
                  <a:lnTo>
                    <a:pt x="60579" y="335661"/>
                  </a:lnTo>
                  <a:lnTo>
                    <a:pt x="96901" y="371983"/>
                  </a:lnTo>
                  <a:lnTo>
                    <a:pt x="130117" y="401312"/>
                  </a:lnTo>
                  <a:lnTo>
                    <a:pt x="188501" y="429918"/>
                  </a:lnTo>
                  <a:lnTo>
                    <a:pt x="215646" y="432816"/>
                  </a:lnTo>
                  <a:lnTo>
                    <a:pt x="242808" y="429900"/>
                  </a:lnTo>
                  <a:lnTo>
                    <a:pt x="301228" y="401258"/>
                  </a:lnTo>
                  <a:lnTo>
                    <a:pt x="334391" y="371983"/>
                  </a:lnTo>
                  <a:lnTo>
                    <a:pt x="370713" y="335661"/>
                  </a:lnTo>
                  <a:lnTo>
                    <a:pt x="399895" y="302275"/>
                  </a:lnTo>
                  <a:lnTo>
                    <a:pt x="428398" y="243649"/>
                  </a:lnTo>
                  <a:lnTo>
                    <a:pt x="431292" y="216408"/>
                  </a:lnTo>
                  <a:lnTo>
                    <a:pt x="428380" y="189148"/>
                  </a:lnTo>
                  <a:lnTo>
                    <a:pt x="399841" y="130486"/>
                  </a:lnTo>
                  <a:lnTo>
                    <a:pt x="370713" y="97155"/>
                  </a:lnTo>
                  <a:lnTo>
                    <a:pt x="334391" y="60833"/>
                  </a:lnTo>
                  <a:lnTo>
                    <a:pt x="301174" y="31503"/>
                  </a:lnTo>
                  <a:lnTo>
                    <a:pt x="242790" y="2897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DF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77884" y="4073652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8539" y="10239"/>
                  </a:lnTo>
                  <a:lnTo>
                    <a:pt x="77724" y="48387"/>
                  </a:lnTo>
                  <a:lnTo>
                    <a:pt x="48641" y="77343"/>
                  </a:lnTo>
                  <a:lnTo>
                    <a:pt x="10223" y="128016"/>
                  </a:lnTo>
                  <a:lnTo>
                    <a:pt x="0" y="172212"/>
                  </a:lnTo>
                  <a:lnTo>
                    <a:pt x="2331" y="193911"/>
                  </a:lnTo>
                  <a:lnTo>
                    <a:pt x="25235" y="240595"/>
                  </a:lnTo>
                  <a:lnTo>
                    <a:pt x="77724" y="296037"/>
                  </a:lnTo>
                  <a:lnTo>
                    <a:pt x="128587" y="334232"/>
                  </a:lnTo>
                  <a:lnTo>
                    <a:pt x="172974" y="344424"/>
                  </a:lnTo>
                  <a:lnTo>
                    <a:pt x="194768" y="342096"/>
                  </a:lnTo>
                  <a:lnTo>
                    <a:pt x="241643" y="319295"/>
                  </a:lnTo>
                  <a:lnTo>
                    <a:pt x="297307" y="267081"/>
                  </a:lnTo>
                  <a:lnTo>
                    <a:pt x="335724" y="216408"/>
                  </a:lnTo>
                  <a:lnTo>
                    <a:pt x="345948" y="172212"/>
                  </a:lnTo>
                  <a:lnTo>
                    <a:pt x="343616" y="150530"/>
                  </a:lnTo>
                  <a:lnTo>
                    <a:pt x="320712" y="103882"/>
                  </a:lnTo>
                  <a:lnTo>
                    <a:pt x="268224" y="48387"/>
                  </a:lnTo>
                  <a:lnTo>
                    <a:pt x="217360" y="10191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BBD6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008364" y="4102608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142493" y="0"/>
                  </a:moveTo>
                  <a:lnTo>
                    <a:pt x="85951" y="20895"/>
                  </a:lnTo>
                  <a:lnTo>
                    <a:pt x="40004" y="64389"/>
                  </a:lnTo>
                  <a:lnTo>
                    <a:pt x="8429" y="106489"/>
                  </a:lnTo>
                  <a:lnTo>
                    <a:pt x="0" y="143256"/>
                  </a:lnTo>
                  <a:lnTo>
                    <a:pt x="1910" y="161293"/>
                  </a:lnTo>
                  <a:lnTo>
                    <a:pt x="20734" y="200084"/>
                  </a:lnTo>
                  <a:lnTo>
                    <a:pt x="64007" y="246253"/>
                  </a:lnTo>
                  <a:lnTo>
                    <a:pt x="105917" y="278050"/>
                  </a:lnTo>
                  <a:lnTo>
                    <a:pt x="142493" y="286512"/>
                  </a:lnTo>
                  <a:lnTo>
                    <a:pt x="160436" y="284579"/>
                  </a:lnTo>
                  <a:lnTo>
                    <a:pt x="199036" y="265616"/>
                  </a:lnTo>
                  <a:lnTo>
                    <a:pt x="244982" y="222123"/>
                  </a:lnTo>
                  <a:lnTo>
                    <a:pt x="276558" y="180022"/>
                  </a:lnTo>
                  <a:lnTo>
                    <a:pt x="284987" y="143256"/>
                  </a:lnTo>
                  <a:lnTo>
                    <a:pt x="283077" y="125218"/>
                  </a:lnTo>
                  <a:lnTo>
                    <a:pt x="264253" y="86427"/>
                  </a:lnTo>
                  <a:lnTo>
                    <a:pt x="220979" y="40259"/>
                  </a:lnTo>
                  <a:lnTo>
                    <a:pt x="179069" y="8461"/>
                  </a:lnTo>
                  <a:lnTo>
                    <a:pt x="142493" y="0"/>
                  </a:lnTo>
                  <a:close/>
                </a:path>
              </a:pathLst>
            </a:custGeom>
            <a:solidFill>
              <a:srgbClr val="94C2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31224" y="4126991"/>
              <a:ext cx="239268" cy="23774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935212" y="4759452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646" y="0"/>
                  </a:moveTo>
                  <a:lnTo>
                    <a:pt x="160274" y="12811"/>
                  </a:lnTo>
                  <a:lnTo>
                    <a:pt x="96901" y="60579"/>
                  </a:lnTo>
                  <a:lnTo>
                    <a:pt x="60579" y="96900"/>
                  </a:lnTo>
                  <a:lnTo>
                    <a:pt x="31396" y="130117"/>
                  </a:lnTo>
                  <a:lnTo>
                    <a:pt x="2893" y="188501"/>
                  </a:lnTo>
                  <a:lnTo>
                    <a:pt x="0" y="215646"/>
                  </a:lnTo>
                  <a:lnTo>
                    <a:pt x="2911" y="242808"/>
                  </a:lnTo>
                  <a:lnTo>
                    <a:pt x="31450" y="301228"/>
                  </a:lnTo>
                  <a:lnTo>
                    <a:pt x="60579" y="334391"/>
                  </a:lnTo>
                  <a:lnTo>
                    <a:pt x="96901" y="370713"/>
                  </a:lnTo>
                  <a:lnTo>
                    <a:pt x="130117" y="399895"/>
                  </a:lnTo>
                  <a:lnTo>
                    <a:pt x="188501" y="428398"/>
                  </a:lnTo>
                  <a:lnTo>
                    <a:pt x="215646" y="431292"/>
                  </a:lnTo>
                  <a:lnTo>
                    <a:pt x="242808" y="428380"/>
                  </a:lnTo>
                  <a:lnTo>
                    <a:pt x="301228" y="399841"/>
                  </a:lnTo>
                  <a:lnTo>
                    <a:pt x="334391" y="370713"/>
                  </a:lnTo>
                  <a:lnTo>
                    <a:pt x="370713" y="334391"/>
                  </a:lnTo>
                  <a:lnTo>
                    <a:pt x="399895" y="301174"/>
                  </a:lnTo>
                  <a:lnTo>
                    <a:pt x="428398" y="242790"/>
                  </a:lnTo>
                  <a:lnTo>
                    <a:pt x="431292" y="215646"/>
                  </a:lnTo>
                  <a:lnTo>
                    <a:pt x="428380" y="188483"/>
                  </a:lnTo>
                  <a:lnTo>
                    <a:pt x="399841" y="130063"/>
                  </a:lnTo>
                  <a:lnTo>
                    <a:pt x="370713" y="96900"/>
                  </a:lnTo>
                  <a:lnTo>
                    <a:pt x="334391" y="60579"/>
                  </a:lnTo>
                  <a:lnTo>
                    <a:pt x="301174" y="31396"/>
                  </a:lnTo>
                  <a:lnTo>
                    <a:pt x="242790" y="2893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DF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977884" y="480364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8539" y="10239"/>
                  </a:lnTo>
                  <a:lnTo>
                    <a:pt x="77724" y="48387"/>
                  </a:lnTo>
                  <a:lnTo>
                    <a:pt x="48641" y="77343"/>
                  </a:lnTo>
                  <a:lnTo>
                    <a:pt x="10223" y="128015"/>
                  </a:lnTo>
                  <a:lnTo>
                    <a:pt x="0" y="172212"/>
                  </a:lnTo>
                  <a:lnTo>
                    <a:pt x="2331" y="193911"/>
                  </a:lnTo>
                  <a:lnTo>
                    <a:pt x="25235" y="240595"/>
                  </a:lnTo>
                  <a:lnTo>
                    <a:pt x="77724" y="296037"/>
                  </a:lnTo>
                  <a:lnTo>
                    <a:pt x="128587" y="334232"/>
                  </a:lnTo>
                  <a:lnTo>
                    <a:pt x="172974" y="344424"/>
                  </a:lnTo>
                  <a:lnTo>
                    <a:pt x="194768" y="342096"/>
                  </a:lnTo>
                  <a:lnTo>
                    <a:pt x="241643" y="319295"/>
                  </a:lnTo>
                  <a:lnTo>
                    <a:pt x="297307" y="267081"/>
                  </a:lnTo>
                  <a:lnTo>
                    <a:pt x="335724" y="216407"/>
                  </a:lnTo>
                  <a:lnTo>
                    <a:pt x="345948" y="172212"/>
                  </a:lnTo>
                  <a:lnTo>
                    <a:pt x="343616" y="150530"/>
                  </a:lnTo>
                  <a:lnTo>
                    <a:pt x="320712" y="103882"/>
                  </a:lnTo>
                  <a:lnTo>
                    <a:pt x="268224" y="48387"/>
                  </a:lnTo>
                  <a:lnTo>
                    <a:pt x="217360" y="10191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BBD6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008364" y="483260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2493" y="0"/>
                  </a:moveTo>
                  <a:lnTo>
                    <a:pt x="85951" y="20734"/>
                  </a:lnTo>
                  <a:lnTo>
                    <a:pt x="40004" y="64008"/>
                  </a:lnTo>
                  <a:lnTo>
                    <a:pt x="8429" y="105918"/>
                  </a:lnTo>
                  <a:lnTo>
                    <a:pt x="0" y="142494"/>
                  </a:lnTo>
                  <a:lnTo>
                    <a:pt x="1910" y="160436"/>
                  </a:lnTo>
                  <a:lnTo>
                    <a:pt x="20734" y="199036"/>
                  </a:lnTo>
                  <a:lnTo>
                    <a:pt x="64007" y="244983"/>
                  </a:lnTo>
                  <a:lnTo>
                    <a:pt x="105917" y="276558"/>
                  </a:lnTo>
                  <a:lnTo>
                    <a:pt x="142493" y="284988"/>
                  </a:lnTo>
                  <a:lnTo>
                    <a:pt x="160436" y="283077"/>
                  </a:lnTo>
                  <a:lnTo>
                    <a:pt x="199036" y="264253"/>
                  </a:lnTo>
                  <a:lnTo>
                    <a:pt x="244982" y="220980"/>
                  </a:lnTo>
                  <a:lnTo>
                    <a:pt x="276558" y="179070"/>
                  </a:lnTo>
                  <a:lnTo>
                    <a:pt x="284987" y="142494"/>
                  </a:lnTo>
                  <a:lnTo>
                    <a:pt x="283077" y="124551"/>
                  </a:lnTo>
                  <a:lnTo>
                    <a:pt x="264253" y="85951"/>
                  </a:lnTo>
                  <a:lnTo>
                    <a:pt x="220979" y="40005"/>
                  </a:lnTo>
                  <a:lnTo>
                    <a:pt x="179069" y="8429"/>
                  </a:lnTo>
                  <a:lnTo>
                    <a:pt x="142493" y="0"/>
                  </a:lnTo>
                  <a:close/>
                </a:path>
              </a:pathLst>
            </a:custGeom>
            <a:solidFill>
              <a:srgbClr val="94C2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31224" y="4855464"/>
              <a:ext cx="239268" cy="239268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8935212" y="5532120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215646" y="0"/>
                  </a:moveTo>
                  <a:lnTo>
                    <a:pt x="160274" y="12839"/>
                  </a:lnTo>
                  <a:lnTo>
                    <a:pt x="96901" y="60807"/>
                  </a:lnTo>
                  <a:lnTo>
                    <a:pt x="60579" y="97193"/>
                  </a:lnTo>
                  <a:lnTo>
                    <a:pt x="31396" y="130550"/>
                  </a:lnTo>
                  <a:lnTo>
                    <a:pt x="2893" y="189165"/>
                  </a:lnTo>
                  <a:lnTo>
                    <a:pt x="0" y="216407"/>
                  </a:lnTo>
                  <a:lnTo>
                    <a:pt x="2911" y="243659"/>
                  </a:lnTo>
                  <a:lnTo>
                    <a:pt x="31450" y="302306"/>
                  </a:lnTo>
                  <a:lnTo>
                    <a:pt x="60579" y="335622"/>
                  </a:lnTo>
                  <a:lnTo>
                    <a:pt x="96901" y="372008"/>
                  </a:lnTo>
                  <a:lnTo>
                    <a:pt x="130117" y="401306"/>
                  </a:lnTo>
                  <a:lnTo>
                    <a:pt x="188501" y="429913"/>
                  </a:lnTo>
                  <a:lnTo>
                    <a:pt x="215646" y="432815"/>
                  </a:lnTo>
                  <a:lnTo>
                    <a:pt x="242808" y="429899"/>
                  </a:lnTo>
                  <a:lnTo>
                    <a:pt x="301228" y="401263"/>
                  </a:lnTo>
                  <a:lnTo>
                    <a:pt x="334391" y="372008"/>
                  </a:lnTo>
                  <a:lnTo>
                    <a:pt x="370713" y="335622"/>
                  </a:lnTo>
                  <a:lnTo>
                    <a:pt x="399895" y="302265"/>
                  </a:lnTo>
                  <a:lnTo>
                    <a:pt x="428398" y="243650"/>
                  </a:lnTo>
                  <a:lnTo>
                    <a:pt x="431292" y="216407"/>
                  </a:lnTo>
                  <a:lnTo>
                    <a:pt x="428380" y="189156"/>
                  </a:lnTo>
                  <a:lnTo>
                    <a:pt x="399841" y="130509"/>
                  </a:lnTo>
                  <a:lnTo>
                    <a:pt x="370713" y="97193"/>
                  </a:lnTo>
                  <a:lnTo>
                    <a:pt x="334391" y="60807"/>
                  </a:lnTo>
                  <a:lnTo>
                    <a:pt x="301174" y="31493"/>
                  </a:lnTo>
                  <a:lnTo>
                    <a:pt x="242790" y="2896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DF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977884" y="5576315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8539" y="10239"/>
                  </a:lnTo>
                  <a:lnTo>
                    <a:pt x="77724" y="48387"/>
                  </a:lnTo>
                  <a:lnTo>
                    <a:pt x="48641" y="77343"/>
                  </a:lnTo>
                  <a:lnTo>
                    <a:pt x="10223" y="128020"/>
                  </a:lnTo>
                  <a:lnTo>
                    <a:pt x="0" y="172212"/>
                  </a:lnTo>
                  <a:lnTo>
                    <a:pt x="2331" y="193902"/>
                  </a:lnTo>
                  <a:lnTo>
                    <a:pt x="25235" y="240568"/>
                  </a:lnTo>
                  <a:lnTo>
                    <a:pt x="77724" y="296037"/>
                  </a:lnTo>
                  <a:lnTo>
                    <a:pt x="128587" y="334237"/>
                  </a:lnTo>
                  <a:lnTo>
                    <a:pt x="172974" y="344424"/>
                  </a:lnTo>
                  <a:lnTo>
                    <a:pt x="194768" y="342103"/>
                  </a:lnTo>
                  <a:lnTo>
                    <a:pt x="241643" y="319317"/>
                  </a:lnTo>
                  <a:lnTo>
                    <a:pt x="297307" y="267081"/>
                  </a:lnTo>
                  <a:lnTo>
                    <a:pt x="335724" y="216403"/>
                  </a:lnTo>
                  <a:lnTo>
                    <a:pt x="345948" y="172212"/>
                  </a:lnTo>
                  <a:lnTo>
                    <a:pt x="343616" y="150527"/>
                  </a:lnTo>
                  <a:lnTo>
                    <a:pt x="320712" y="103857"/>
                  </a:lnTo>
                  <a:lnTo>
                    <a:pt x="268224" y="48387"/>
                  </a:lnTo>
                  <a:lnTo>
                    <a:pt x="217360" y="10191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BBD6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008364" y="5605271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142493" y="0"/>
                  </a:moveTo>
                  <a:lnTo>
                    <a:pt x="85951" y="20884"/>
                  </a:lnTo>
                  <a:lnTo>
                    <a:pt x="40004" y="64338"/>
                  </a:lnTo>
                  <a:lnTo>
                    <a:pt x="8429" y="106492"/>
                  </a:lnTo>
                  <a:lnTo>
                    <a:pt x="0" y="143255"/>
                  </a:lnTo>
                  <a:lnTo>
                    <a:pt x="1910" y="161300"/>
                  </a:lnTo>
                  <a:lnTo>
                    <a:pt x="20734" y="200122"/>
                  </a:lnTo>
                  <a:lnTo>
                    <a:pt x="64007" y="246252"/>
                  </a:lnTo>
                  <a:lnTo>
                    <a:pt x="105917" y="278036"/>
                  </a:lnTo>
                  <a:lnTo>
                    <a:pt x="142493" y="286511"/>
                  </a:lnTo>
                  <a:lnTo>
                    <a:pt x="160436" y="284581"/>
                  </a:lnTo>
                  <a:lnTo>
                    <a:pt x="199036" y="265621"/>
                  </a:lnTo>
                  <a:lnTo>
                    <a:pt x="244982" y="222173"/>
                  </a:lnTo>
                  <a:lnTo>
                    <a:pt x="276558" y="180019"/>
                  </a:lnTo>
                  <a:lnTo>
                    <a:pt x="284987" y="143255"/>
                  </a:lnTo>
                  <a:lnTo>
                    <a:pt x="283077" y="125211"/>
                  </a:lnTo>
                  <a:lnTo>
                    <a:pt x="264253" y="86389"/>
                  </a:lnTo>
                  <a:lnTo>
                    <a:pt x="220979" y="40246"/>
                  </a:lnTo>
                  <a:lnTo>
                    <a:pt x="179069" y="8474"/>
                  </a:lnTo>
                  <a:lnTo>
                    <a:pt x="142493" y="0"/>
                  </a:lnTo>
                  <a:close/>
                </a:path>
              </a:pathLst>
            </a:custGeom>
            <a:solidFill>
              <a:srgbClr val="94C2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31224" y="5629656"/>
              <a:ext cx="239268" cy="23774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2028" y="3866413"/>
              <a:ext cx="2788920" cy="62938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24428" y="3808463"/>
              <a:ext cx="2484120" cy="77877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297936" y="3892295"/>
              <a:ext cx="2687320" cy="527685"/>
            </a:xfrm>
            <a:custGeom>
              <a:avLst/>
              <a:gdLst/>
              <a:ahLst/>
              <a:cxnLst/>
              <a:rect l="l" t="t" r="r" b="b"/>
              <a:pathLst>
                <a:path w="2687320" h="527685">
                  <a:moveTo>
                    <a:pt x="2686812" y="0"/>
                  </a:moveTo>
                  <a:lnTo>
                    <a:pt x="0" y="0"/>
                  </a:lnTo>
                  <a:lnTo>
                    <a:pt x="0" y="527303"/>
                  </a:lnTo>
                  <a:lnTo>
                    <a:pt x="2686812" y="527303"/>
                  </a:lnTo>
                  <a:lnTo>
                    <a:pt x="2686812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6187821" y="6265570"/>
            <a:ext cx="2571750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latin typeface="Calibri"/>
                <a:cs typeface="Calibri"/>
              </a:rPr>
              <a:t>*based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on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 spc="50">
                <a:latin typeface="Calibri"/>
                <a:cs typeface="Calibri"/>
              </a:rPr>
              <a:t>closing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share</a:t>
            </a:r>
            <a:r>
              <a:rPr dirty="0" sz="900" spc="1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price</a:t>
            </a:r>
            <a:r>
              <a:rPr dirty="0" sz="900" spc="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on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March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5th,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75"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297935" y="3873195"/>
            <a:ext cx="2687320" cy="529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5"/>
              </a:spcBef>
            </a:pPr>
            <a:r>
              <a:rPr dirty="0" sz="1850" spc="50" b="1">
                <a:latin typeface="Calibri"/>
                <a:cs typeface="Calibri"/>
              </a:rPr>
              <a:t>~€3bn</a:t>
            </a:r>
            <a:r>
              <a:rPr dirty="0" sz="1850" spc="-30" b="1">
                <a:latin typeface="Calibri"/>
                <a:cs typeface="Calibri"/>
              </a:rPr>
              <a:t> </a:t>
            </a:r>
            <a:r>
              <a:rPr dirty="0" sz="1400" spc="95">
                <a:latin typeface="Calibri"/>
                <a:cs typeface="Calibri"/>
              </a:rPr>
              <a:t>FCF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excl.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Net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M&amp;A</a:t>
            </a:r>
            <a:endParaRPr sz="14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  <a:spcBef>
                <a:spcPts val="40"/>
              </a:spcBef>
            </a:pPr>
            <a:r>
              <a:rPr dirty="0" sz="1400" spc="90">
                <a:latin typeface="Calibri"/>
                <a:cs typeface="Calibri"/>
              </a:rPr>
              <a:t>(FY2024)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3272028" y="4457725"/>
            <a:ext cx="2788920" cy="650875"/>
            <a:chOff x="3272028" y="4457725"/>
            <a:chExt cx="2788920" cy="650875"/>
          </a:xfrm>
        </p:grpSpPr>
        <p:pic>
          <p:nvPicPr>
            <p:cNvPr id="71" name="object 7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2028" y="4457725"/>
              <a:ext cx="2788920" cy="62938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47872" y="4508004"/>
              <a:ext cx="2200655" cy="600443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3297936" y="4483608"/>
              <a:ext cx="2687320" cy="527685"/>
            </a:xfrm>
            <a:custGeom>
              <a:avLst/>
              <a:gdLst/>
              <a:ahLst/>
              <a:cxnLst/>
              <a:rect l="l" t="t" r="r" b="b"/>
              <a:pathLst>
                <a:path w="2687320" h="527685">
                  <a:moveTo>
                    <a:pt x="2686812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2686812" y="527304"/>
                  </a:lnTo>
                  <a:lnTo>
                    <a:pt x="2686812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3297935" y="4572127"/>
            <a:ext cx="268732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19734">
              <a:lnSpc>
                <a:spcPct val="100000"/>
              </a:lnSpc>
              <a:spcBef>
                <a:spcPts val="120"/>
              </a:spcBef>
            </a:pPr>
            <a:r>
              <a:rPr dirty="0" sz="1850" spc="75" b="1">
                <a:latin typeface="Calibri"/>
                <a:cs typeface="Calibri"/>
              </a:rPr>
              <a:t>13.7%</a:t>
            </a:r>
            <a:r>
              <a:rPr dirty="0" sz="1850" spc="-100" b="1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ROIC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90">
                <a:latin typeface="Calibri"/>
                <a:cs typeface="Calibri"/>
              </a:rPr>
              <a:t>(FY2024)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3272028" y="4992623"/>
            <a:ext cx="2788920" cy="777875"/>
            <a:chOff x="3272028" y="4992623"/>
            <a:chExt cx="2788920" cy="777875"/>
          </a:xfrm>
        </p:grpSpPr>
        <p:pic>
          <p:nvPicPr>
            <p:cNvPr id="76" name="object 7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2028" y="5049011"/>
              <a:ext cx="2788920" cy="629386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47744" y="4992623"/>
              <a:ext cx="1237488" cy="777265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3297936" y="5074919"/>
              <a:ext cx="2687320" cy="527685"/>
            </a:xfrm>
            <a:custGeom>
              <a:avLst/>
              <a:gdLst/>
              <a:ahLst/>
              <a:cxnLst/>
              <a:rect l="l" t="t" r="r" b="b"/>
              <a:pathLst>
                <a:path w="2687320" h="527685">
                  <a:moveTo>
                    <a:pt x="2686812" y="0"/>
                  </a:moveTo>
                  <a:lnTo>
                    <a:pt x="0" y="0"/>
                  </a:lnTo>
                  <a:lnTo>
                    <a:pt x="0" y="527303"/>
                  </a:lnTo>
                  <a:lnTo>
                    <a:pt x="2686812" y="527303"/>
                  </a:lnTo>
                  <a:lnTo>
                    <a:pt x="2686812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3297935" y="5057013"/>
            <a:ext cx="2687320" cy="5289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1850" spc="-25" b="1">
                <a:latin typeface="Calibri"/>
                <a:cs typeface="Calibri"/>
              </a:rPr>
              <a:t>A-</a:t>
            </a: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1400">
                <a:latin typeface="Calibri"/>
                <a:cs typeface="Calibri"/>
              </a:rPr>
              <a:t>Fitch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Rating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3272028" y="5583935"/>
            <a:ext cx="2788920" cy="779145"/>
            <a:chOff x="3272028" y="5583935"/>
            <a:chExt cx="2788920" cy="779145"/>
          </a:xfrm>
        </p:grpSpPr>
        <p:pic>
          <p:nvPicPr>
            <p:cNvPr id="81" name="object 8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2028" y="5640323"/>
              <a:ext cx="2788920" cy="630974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1856" y="5583935"/>
              <a:ext cx="969289" cy="77877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3297936" y="5666231"/>
              <a:ext cx="2687320" cy="528955"/>
            </a:xfrm>
            <a:custGeom>
              <a:avLst/>
              <a:gdLst/>
              <a:ahLst/>
              <a:cxnLst/>
              <a:rect l="l" t="t" r="r" b="b"/>
              <a:pathLst>
                <a:path w="2687320" h="528954">
                  <a:moveTo>
                    <a:pt x="2686812" y="0"/>
                  </a:moveTo>
                  <a:lnTo>
                    <a:pt x="0" y="0"/>
                  </a:lnTo>
                  <a:lnTo>
                    <a:pt x="0" y="528828"/>
                  </a:lnTo>
                  <a:lnTo>
                    <a:pt x="2686812" y="528828"/>
                  </a:lnTo>
                  <a:lnTo>
                    <a:pt x="2686812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3297935" y="5648350"/>
            <a:ext cx="2687320" cy="529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850" spc="-25" b="1">
                <a:latin typeface="Calibri"/>
                <a:cs typeface="Calibri"/>
              </a:rPr>
              <a:t>A2</a:t>
            </a:r>
            <a:endParaRPr sz="185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40"/>
              </a:spcBef>
            </a:pPr>
            <a:r>
              <a:rPr dirty="0" sz="1400" spc="-10">
                <a:latin typeface="Calibri"/>
                <a:cs typeface="Calibri"/>
              </a:rPr>
              <a:t>Moody‘s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402336" y="3915155"/>
            <a:ext cx="3112135" cy="2234565"/>
            <a:chOff x="402336" y="3915155"/>
            <a:chExt cx="3112135" cy="2234565"/>
          </a:xfrm>
        </p:grpSpPr>
        <p:pic>
          <p:nvPicPr>
            <p:cNvPr id="86" name="object 8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5724" y="5760720"/>
              <a:ext cx="388620" cy="38862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5724" y="5151119"/>
              <a:ext cx="388620" cy="38862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5724" y="4555236"/>
              <a:ext cx="388620" cy="38861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5724" y="3945635"/>
              <a:ext cx="388620" cy="38861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2336" y="3915155"/>
              <a:ext cx="2756916" cy="52578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7115" y="3966933"/>
              <a:ext cx="2068068" cy="475526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428244" y="3941063"/>
              <a:ext cx="2654935" cy="424180"/>
            </a:xfrm>
            <a:custGeom>
              <a:avLst/>
              <a:gdLst/>
              <a:ahLst/>
              <a:cxnLst/>
              <a:rect l="l" t="t" r="r" b="b"/>
              <a:pathLst>
                <a:path w="2654935" h="424179">
                  <a:moveTo>
                    <a:pt x="2654808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2654808" y="423672"/>
                  </a:lnTo>
                  <a:lnTo>
                    <a:pt x="26548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449580" y="4017721"/>
            <a:ext cx="26339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05"/>
              </a:spcBef>
            </a:pPr>
            <a:r>
              <a:rPr dirty="0" sz="1400" spc="114" b="1">
                <a:solidFill>
                  <a:srgbClr val="D30411"/>
                </a:solidFill>
                <a:latin typeface="Calibri"/>
                <a:cs typeface="Calibri"/>
              </a:rPr>
              <a:t>#1</a:t>
            </a:r>
            <a:r>
              <a:rPr dirty="0" sz="14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D30411"/>
                </a:solidFill>
                <a:latin typeface="Calibri"/>
                <a:cs typeface="Calibri"/>
              </a:rPr>
              <a:t>Global</a:t>
            </a:r>
            <a:r>
              <a:rPr dirty="0" sz="1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70" b="1">
                <a:solidFill>
                  <a:srgbClr val="D30411"/>
                </a:solidFill>
                <a:latin typeface="Calibri"/>
                <a:cs typeface="Calibri"/>
              </a:rPr>
              <a:t>TDI</a:t>
            </a:r>
            <a:r>
              <a:rPr dirty="0" sz="1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75" b="1">
                <a:solidFill>
                  <a:srgbClr val="D30411"/>
                </a:solidFill>
                <a:latin typeface="Calibri"/>
                <a:cs typeface="Calibri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411480" y="4379976"/>
            <a:ext cx="2748280" cy="527685"/>
            <a:chOff x="411480" y="4379976"/>
            <a:chExt cx="2748280" cy="527685"/>
          </a:xfrm>
        </p:grpSpPr>
        <p:pic>
          <p:nvPicPr>
            <p:cNvPr id="95" name="object 9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1480" y="4379976"/>
              <a:ext cx="2747772" cy="52578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6260" y="4431753"/>
              <a:ext cx="1347216" cy="475526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437388" y="4405884"/>
              <a:ext cx="2646045" cy="424180"/>
            </a:xfrm>
            <a:custGeom>
              <a:avLst/>
              <a:gdLst/>
              <a:ahLst/>
              <a:cxnLst/>
              <a:rect l="l" t="t" r="r" b="b"/>
              <a:pathLst>
                <a:path w="2646045" h="424179">
                  <a:moveTo>
                    <a:pt x="2645664" y="0"/>
                  </a:moveTo>
                  <a:lnTo>
                    <a:pt x="0" y="0"/>
                  </a:lnTo>
                  <a:lnTo>
                    <a:pt x="0" y="423671"/>
                  </a:lnTo>
                  <a:lnTo>
                    <a:pt x="2645664" y="423671"/>
                  </a:lnTo>
                  <a:lnTo>
                    <a:pt x="26456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 descr=""/>
          <p:cNvSpPr txBox="1"/>
          <p:nvPr/>
        </p:nvSpPr>
        <p:spPr>
          <a:xfrm>
            <a:off x="449580" y="4482465"/>
            <a:ext cx="2633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dirty="0" sz="1400" spc="114" b="1">
                <a:solidFill>
                  <a:srgbClr val="D30411"/>
                </a:solidFill>
                <a:latin typeface="Calibri"/>
                <a:cs typeface="Calibri"/>
              </a:rPr>
              <a:t>#2</a:t>
            </a:r>
            <a:r>
              <a:rPr dirty="0" sz="1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D30411"/>
                </a:solidFill>
                <a:latin typeface="Calibri"/>
                <a:cs typeface="Calibri"/>
              </a:rPr>
              <a:t>Airfreight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399288" y="4843284"/>
            <a:ext cx="2760345" cy="527685"/>
            <a:chOff x="399288" y="4843284"/>
            <a:chExt cx="2760345" cy="527685"/>
          </a:xfrm>
        </p:grpSpPr>
        <p:pic>
          <p:nvPicPr>
            <p:cNvPr id="100" name="object 10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9288" y="4843284"/>
              <a:ext cx="2759964" cy="527291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4068" y="4895049"/>
              <a:ext cx="1613916" cy="475526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425196" y="4869179"/>
              <a:ext cx="2658110" cy="425450"/>
            </a:xfrm>
            <a:custGeom>
              <a:avLst/>
              <a:gdLst/>
              <a:ahLst/>
              <a:cxnLst/>
              <a:rect l="l" t="t" r="r" b="b"/>
              <a:pathLst>
                <a:path w="2658110" h="425450">
                  <a:moveTo>
                    <a:pt x="2657856" y="0"/>
                  </a:moveTo>
                  <a:lnTo>
                    <a:pt x="0" y="0"/>
                  </a:lnTo>
                  <a:lnTo>
                    <a:pt x="0" y="425196"/>
                  </a:lnTo>
                  <a:lnTo>
                    <a:pt x="2657856" y="425196"/>
                  </a:lnTo>
                  <a:lnTo>
                    <a:pt x="26578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449580" y="4947030"/>
            <a:ext cx="2633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1400" spc="114" b="1">
                <a:solidFill>
                  <a:srgbClr val="D30411"/>
                </a:solidFill>
                <a:latin typeface="Calibri"/>
                <a:cs typeface="Calibri"/>
              </a:rPr>
              <a:t>#2</a:t>
            </a:r>
            <a:r>
              <a:rPr dirty="0" sz="1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D30411"/>
                </a:solidFill>
                <a:latin typeface="Calibri"/>
                <a:cs typeface="Calibri"/>
              </a:rPr>
              <a:t>Oceanfreight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411480" y="5308091"/>
            <a:ext cx="2748280" cy="527685"/>
            <a:chOff x="411480" y="5308091"/>
            <a:chExt cx="2748280" cy="527685"/>
          </a:xfrm>
        </p:grpSpPr>
        <p:pic>
          <p:nvPicPr>
            <p:cNvPr id="105" name="object 10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1480" y="5308091"/>
              <a:ext cx="2747772" cy="52577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6260" y="5359907"/>
              <a:ext cx="2010155" cy="475526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437388" y="5333999"/>
              <a:ext cx="2646045" cy="424180"/>
            </a:xfrm>
            <a:custGeom>
              <a:avLst/>
              <a:gdLst/>
              <a:ahLst/>
              <a:cxnLst/>
              <a:rect l="l" t="t" r="r" b="b"/>
              <a:pathLst>
                <a:path w="2646045" h="424179">
                  <a:moveTo>
                    <a:pt x="2645664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2645664" y="423672"/>
                  </a:lnTo>
                  <a:lnTo>
                    <a:pt x="26456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449580" y="5411520"/>
            <a:ext cx="2633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dirty="0" sz="1400" spc="114" b="1">
                <a:solidFill>
                  <a:srgbClr val="D30411"/>
                </a:solidFill>
                <a:latin typeface="Calibri"/>
                <a:cs typeface="Calibri"/>
              </a:rPr>
              <a:t>#1</a:t>
            </a:r>
            <a:r>
              <a:rPr dirty="0" sz="1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50" b="1">
                <a:solidFill>
                  <a:srgbClr val="D30411"/>
                </a:solidFill>
                <a:latin typeface="Calibri"/>
                <a:cs typeface="Calibri"/>
              </a:rPr>
              <a:t>Contract</a:t>
            </a:r>
            <a:r>
              <a:rPr dirty="0" sz="1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70" b="1">
                <a:solidFill>
                  <a:srgbClr val="D30411"/>
                </a:solidFill>
                <a:latin typeface="Calibri"/>
                <a:cs typeface="Calibri"/>
              </a:rPr>
              <a:t>Logistics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423672" y="5772911"/>
            <a:ext cx="2735580" cy="527685"/>
            <a:chOff x="423672" y="5772911"/>
            <a:chExt cx="2735580" cy="527685"/>
          </a:xfrm>
        </p:grpSpPr>
        <p:pic>
          <p:nvPicPr>
            <p:cNvPr id="110" name="object 11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3672" y="5772911"/>
              <a:ext cx="2735579" cy="52578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8452" y="5824727"/>
              <a:ext cx="1834895" cy="475526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49580" y="5798819"/>
              <a:ext cx="2633980" cy="424180"/>
            </a:xfrm>
            <a:custGeom>
              <a:avLst/>
              <a:gdLst/>
              <a:ahLst/>
              <a:cxnLst/>
              <a:rect l="l" t="t" r="r" b="b"/>
              <a:pathLst>
                <a:path w="2633980" h="424179">
                  <a:moveTo>
                    <a:pt x="2633472" y="0"/>
                  </a:moveTo>
                  <a:lnTo>
                    <a:pt x="0" y="0"/>
                  </a:lnTo>
                  <a:lnTo>
                    <a:pt x="0" y="423671"/>
                  </a:lnTo>
                  <a:lnTo>
                    <a:pt x="2633472" y="423671"/>
                  </a:lnTo>
                  <a:lnTo>
                    <a:pt x="26334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688949" y="5875731"/>
            <a:ext cx="154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4" b="1">
                <a:solidFill>
                  <a:srgbClr val="D30411"/>
                </a:solidFill>
                <a:latin typeface="Calibri"/>
                <a:cs typeface="Calibri"/>
              </a:rPr>
              <a:t>#1</a:t>
            </a:r>
            <a:r>
              <a:rPr dirty="0" sz="14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65" b="1">
                <a:solidFill>
                  <a:srgbClr val="D30411"/>
                </a:solidFill>
                <a:latin typeface="Calibri"/>
                <a:cs typeface="Calibri"/>
              </a:rPr>
              <a:t>Parcel</a:t>
            </a:r>
            <a:r>
              <a:rPr dirty="0" sz="1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45" b="1">
                <a:solidFill>
                  <a:srgbClr val="D30411"/>
                </a:solidFill>
                <a:latin typeface="Calibri"/>
                <a:cs typeface="Calibri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230124" y="3934967"/>
            <a:ext cx="2762885" cy="2280285"/>
            <a:chOff x="230124" y="3934967"/>
            <a:chExt cx="2762885" cy="2280285"/>
          </a:xfrm>
        </p:grpSpPr>
        <p:pic>
          <p:nvPicPr>
            <p:cNvPr id="115" name="object 11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4307" y="4087369"/>
              <a:ext cx="493775" cy="120394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2415540" y="4466843"/>
              <a:ext cx="577215" cy="756285"/>
            </a:xfrm>
            <a:custGeom>
              <a:avLst/>
              <a:gdLst/>
              <a:ahLst/>
              <a:cxnLst/>
              <a:rect l="l" t="t" r="r" b="b"/>
              <a:pathLst>
                <a:path w="577214" h="756285">
                  <a:moveTo>
                    <a:pt x="483108" y="665988"/>
                  </a:moveTo>
                  <a:lnTo>
                    <a:pt x="109728" y="665988"/>
                  </a:lnTo>
                  <a:lnTo>
                    <a:pt x="109728" y="705993"/>
                  </a:lnTo>
                  <a:lnTo>
                    <a:pt x="129667" y="755916"/>
                  </a:lnTo>
                  <a:lnTo>
                    <a:pt x="445770" y="755916"/>
                  </a:lnTo>
                  <a:lnTo>
                    <a:pt x="478155" y="676021"/>
                  </a:lnTo>
                  <a:lnTo>
                    <a:pt x="483108" y="665988"/>
                  </a:lnTo>
                  <a:close/>
                </a:path>
                <a:path w="577214" h="756285">
                  <a:moveTo>
                    <a:pt x="577126" y="114338"/>
                  </a:moveTo>
                  <a:lnTo>
                    <a:pt x="572643" y="98552"/>
                  </a:lnTo>
                  <a:lnTo>
                    <a:pt x="553339" y="86817"/>
                  </a:lnTo>
                  <a:lnTo>
                    <a:pt x="531571" y="80899"/>
                  </a:lnTo>
                  <a:lnTo>
                    <a:pt x="509257" y="80518"/>
                  </a:lnTo>
                  <a:lnTo>
                    <a:pt x="488315" y="85344"/>
                  </a:lnTo>
                  <a:lnTo>
                    <a:pt x="373849" y="132969"/>
                  </a:lnTo>
                  <a:lnTo>
                    <a:pt x="357505" y="141224"/>
                  </a:lnTo>
                  <a:lnTo>
                    <a:pt x="133731" y="0"/>
                  </a:lnTo>
                  <a:lnTo>
                    <a:pt x="107569" y="16383"/>
                  </a:lnTo>
                  <a:lnTo>
                    <a:pt x="258699" y="180594"/>
                  </a:lnTo>
                  <a:lnTo>
                    <a:pt x="185915" y="212001"/>
                  </a:lnTo>
                  <a:lnTo>
                    <a:pt x="174371" y="216662"/>
                  </a:lnTo>
                  <a:lnTo>
                    <a:pt x="160083" y="223215"/>
                  </a:lnTo>
                  <a:lnTo>
                    <a:pt x="147154" y="226987"/>
                  </a:lnTo>
                  <a:lnTo>
                    <a:pt x="77749" y="184302"/>
                  </a:lnTo>
                  <a:lnTo>
                    <a:pt x="37846" y="151003"/>
                  </a:lnTo>
                  <a:lnTo>
                    <a:pt x="29260" y="144475"/>
                  </a:lnTo>
                  <a:lnTo>
                    <a:pt x="21780" y="142862"/>
                  </a:lnTo>
                  <a:lnTo>
                    <a:pt x="16484" y="143700"/>
                  </a:lnTo>
                  <a:lnTo>
                    <a:pt x="14478" y="144526"/>
                  </a:lnTo>
                  <a:lnTo>
                    <a:pt x="0" y="151003"/>
                  </a:lnTo>
                  <a:lnTo>
                    <a:pt x="66802" y="275844"/>
                  </a:lnTo>
                  <a:lnTo>
                    <a:pt x="20320" y="298831"/>
                  </a:lnTo>
                  <a:lnTo>
                    <a:pt x="37846" y="315214"/>
                  </a:lnTo>
                  <a:lnTo>
                    <a:pt x="57543" y="315277"/>
                  </a:lnTo>
                  <a:lnTo>
                    <a:pt x="106121" y="313169"/>
                  </a:lnTo>
                  <a:lnTo>
                    <a:pt x="167767" y="305523"/>
                  </a:lnTo>
                  <a:lnTo>
                    <a:pt x="226695" y="288925"/>
                  </a:lnTo>
                  <a:lnTo>
                    <a:pt x="234149" y="285292"/>
                  </a:lnTo>
                  <a:lnTo>
                    <a:pt x="284861" y="262636"/>
                  </a:lnTo>
                  <a:lnTo>
                    <a:pt x="287782" y="269240"/>
                  </a:lnTo>
                  <a:lnTo>
                    <a:pt x="290957" y="275437"/>
                  </a:lnTo>
                  <a:lnTo>
                    <a:pt x="295744" y="279158"/>
                  </a:lnTo>
                  <a:lnTo>
                    <a:pt x="301637" y="280390"/>
                  </a:lnTo>
                  <a:lnTo>
                    <a:pt x="308089" y="279158"/>
                  </a:lnTo>
                  <a:lnTo>
                    <a:pt x="336588" y="252171"/>
                  </a:lnTo>
                  <a:lnTo>
                    <a:pt x="334264" y="246253"/>
                  </a:lnTo>
                  <a:lnTo>
                    <a:pt x="334264" y="242951"/>
                  </a:lnTo>
                  <a:lnTo>
                    <a:pt x="372605" y="226987"/>
                  </a:lnTo>
                  <a:lnTo>
                    <a:pt x="497344" y="174650"/>
                  </a:lnTo>
                  <a:lnTo>
                    <a:pt x="540334" y="152082"/>
                  </a:lnTo>
                  <a:lnTo>
                    <a:pt x="553681" y="141224"/>
                  </a:lnTo>
                  <a:lnTo>
                    <a:pt x="562813" y="133819"/>
                  </a:lnTo>
                  <a:lnTo>
                    <a:pt x="577126" y="114338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25268" y="4892039"/>
              <a:ext cx="370331" cy="217932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2505456" y="5405627"/>
              <a:ext cx="425450" cy="728980"/>
            </a:xfrm>
            <a:custGeom>
              <a:avLst/>
              <a:gdLst/>
              <a:ahLst/>
              <a:cxnLst/>
              <a:rect l="l" t="t" r="r" b="b"/>
              <a:pathLst>
                <a:path w="425450" h="728979">
                  <a:moveTo>
                    <a:pt x="112649" y="237147"/>
                  </a:moveTo>
                  <a:lnTo>
                    <a:pt x="50165" y="237147"/>
                  </a:lnTo>
                  <a:lnTo>
                    <a:pt x="50165" y="297180"/>
                  </a:lnTo>
                  <a:lnTo>
                    <a:pt x="112649" y="297180"/>
                  </a:lnTo>
                  <a:lnTo>
                    <a:pt x="112649" y="237147"/>
                  </a:lnTo>
                  <a:close/>
                </a:path>
                <a:path w="425450" h="728979">
                  <a:moveTo>
                    <a:pt x="215011" y="237147"/>
                  </a:moveTo>
                  <a:lnTo>
                    <a:pt x="150114" y="237147"/>
                  </a:lnTo>
                  <a:lnTo>
                    <a:pt x="150114" y="297180"/>
                  </a:lnTo>
                  <a:lnTo>
                    <a:pt x="215011" y="297180"/>
                  </a:lnTo>
                  <a:lnTo>
                    <a:pt x="215011" y="237147"/>
                  </a:lnTo>
                  <a:close/>
                </a:path>
                <a:path w="425450" h="728979">
                  <a:moveTo>
                    <a:pt x="310896" y="589788"/>
                  </a:moveTo>
                  <a:lnTo>
                    <a:pt x="0" y="589788"/>
                  </a:lnTo>
                  <a:lnTo>
                    <a:pt x="0" y="728472"/>
                  </a:lnTo>
                  <a:lnTo>
                    <a:pt x="310896" y="728472"/>
                  </a:lnTo>
                  <a:lnTo>
                    <a:pt x="310896" y="589788"/>
                  </a:lnTo>
                  <a:close/>
                </a:path>
                <a:path w="425450" h="728979">
                  <a:moveTo>
                    <a:pt x="317373" y="237147"/>
                  </a:moveTo>
                  <a:lnTo>
                    <a:pt x="252476" y="237147"/>
                  </a:lnTo>
                  <a:lnTo>
                    <a:pt x="252476" y="297180"/>
                  </a:lnTo>
                  <a:lnTo>
                    <a:pt x="317373" y="297180"/>
                  </a:lnTo>
                  <a:lnTo>
                    <a:pt x="317373" y="237147"/>
                  </a:lnTo>
                  <a:close/>
                </a:path>
                <a:path w="425450" h="728979">
                  <a:moveTo>
                    <a:pt x="369824" y="237147"/>
                  </a:moveTo>
                  <a:lnTo>
                    <a:pt x="354838" y="237147"/>
                  </a:lnTo>
                  <a:lnTo>
                    <a:pt x="354838" y="297180"/>
                  </a:lnTo>
                  <a:lnTo>
                    <a:pt x="369824" y="297180"/>
                  </a:lnTo>
                  <a:lnTo>
                    <a:pt x="369824" y="237147"/>
                  </a:lnTo>
                  <a:close/>
                </a:path>
                <a:path w="425450" h="728979">
                  <a:moveTo>
                    <a:pt x="402336" y="14986"/>
                  </a:moveTo>
                  <a:lnTo>
                    <a:pt x="399796" y="0"/>
                  </a:lnTo>
                  <a:lnTo>
                    <a:pt x="377317" y="0"/>
                  </a:lnTo>
                  <a:lnTo>
                    <a:pt x="377317" y="42037"/>
                  </a:lnTo>
                  <a:lnTo>
                    <a:pt x="377317" y="78105"/>
                  </a:lnTo>
                  <a:lnTo>
                    <a:pt x="377317" y="105029"/>
                  </a:lnTo>
                  <a:lnTo>
                    <a:pt x="377317" y="138049"/>
                  </a:lnTo>
                  <a:lnTo>
                    <a:pt x="377317" y="165100"/>
                  </a:lnTo>
                  <a:lnTo>
                    <a:pt x="377317" y="201117"/>
                  </a:lnTo>
                  <a:lnTo>
                    <a:pt x="347345" y="201117"/>
                  </a:lnTo>
                  <a:lnTo>
                    <a:pt x="347345" y="165100"/>
                  </a:lnTo>
                  <a:lnTo>
                    <a:pt x="377317" y="165100"/>
                  </a:lnTo>
                  <a:lnTo>
                    <a:pt x="377317" y="138049"/>
                  </a:lnTo>
                  <a:lnTo>
                    <a:pt x="347345" y="138049"/>
                  </a:lnTo>
                  <a:lnTo>
                    <a:pt x="347345" y="105029"/>
                  </a:lnTo>
                  <a:lnTo>
                    <a:pt x="377317" y="105029"/>
                  </a:lnTo>
                  <a:lnTo>
                    <a:pt x="377317" y="78105"/>
                  </a:lnTo>
                  <a:lnTo>
                    <a:pt x="347345" y="78105"/>
                  </a:lnTo>
                  <a:lnTo>
                    <a:pt x="347345" y="42037"/>
                  </a:lnTo>
                  <a:lnTo>
                    <a:pt x="377317" y="42037"/>
                  </a:lnTo>
                  <a:lnTo>
                    <a:pt x="377317" y="0"/>
                  </a:lnTo>
                  <a:lnTo>
                    <a:pt x="324866" y="0"/>
                  </a:lnTo>
                  <a:lnTo>
                    <a:pt x="324866" y="42037"/>
                  </a:lnTo>
                  <a:lnTo>
                    <a:pt x="324866" y="78105"/>
                  </a:lnTo>
                  <a:lnTo>
                    <a:pt x="324866" y="105029"/>
                  </a:lnTo>
                  <a:lnTo>
                    <a:pt x="324866" y="138049"/>
                  </a:lnTo>
                  <a:lnTo>
                    <a:pt x="324866" y="165100"/>
                  </a:lnTo>
                  <a:lnTo>
                    <a:pt x="324866" y="201117"/>
                  </a:lnTo>
                  <a:lnTo>
                    <a:pt x="297434" y="201117"/>
                  </a:lnTo>
                  <a:lnTo>
                    <a:pt x="297434" y="165100"/>
                  </a:lnTo>
                  <a:lnTo>
                    <a:pt x="324866" y="165100"/>
                  </a:lnTo>
                  <a:lnTo>
                    <a:pt x="324866" y="138049"/>
                  </a:lnTo>
                  <a:lnTo>
                    <a:pt x="297434" y="138049"/>
                  </a:lnTo>
                  <a:lnTo>
                    <a:pt x="297434" y="105029"/>
                  </a:lnTo>
                  <a:lnTo>
                    <a:pt x="324866" y="105029"/>
                  </a:lnTo>
                  <a:lnTo>
                    <a:pt x="324866" y="78105"/>
                  </a:lnTo>
                  <a:lnTo>
                    <a:pt x="297434" y="78105"/>
                  </a:lnTo>
                  <a:lnTo>
                    <a:pt x="297434" y="42037"/>
                  </a:lnTo>
                  <a:lnTo>
                    <a:pt x="324866" y="42037"/>
                  </a:lnTo>
                  <a:lnTo>
                    <a:pt x="324866" y="0"/>
                  </a:lnTo>
                  <a:lnTo>
                    <a:pt x="274955" y="0"/>
                  </a:lnTo>
                  <a:lnTo>
                    <a:pt x="274955" y="42037"/>
                  </a:lnTo>
                  <a:lnTo>
                    <a:pt x="274955" y="78105"/>
                  </a:lnTo>
                  <a:lnTo>
                    <a:pt x="274955" y="105029"/>
                  </a:lnTo>
                  <a:lnTo>
                    <a:pt x="274955" y="138049"/>
                  </a:lnTo>
                  <a:lnTo>
                    <a:pt x="274955" y="165100"/>
                  </a:lnTo>
                  <a:lnTo>
                    <a:pt x="274955" y="201117"/>
                  </a:lnTo>
                  <a:lnTo>
                    <a:pt x="244983" y="201117"/>
                  </a:lnTo>
                  <a:lnTo>
                    <a:pt x="244983" y="165100"/>
                  </a:lnTo>
                  <a:lnTo>
                    <a:pt x="274955" y="165100"/>
                  </a:lnTo>
                  <a:lnTo>
                    <a:pt x="274955" y="138049"/>
                  </a:lnTo>
                  <a:lnTo>
                    <a:pt x="244983" y="138049"/>
                  </a:lnTo>
                  <a:lnTo>
                    <a:pt x="244983" y="105029"/>
                  </a:lnTo>
                  <a:lnTo>
                    <a:pt x="274955" y="105029"/>
                  </a:lnTo>
                  <a:lnTo>
                    <a:pt x="274955" y="78105"/>
                  </a:lnTo>
                  <a:lnTo>
                    <a:pt x="244983" y="78105"/>
                  </a:lnTo>
                  <a:lnTo>
                    <a:pt x="244983" y="42037"/>
                  </a:lnTo>
                  <a:lnTo>
                    <a:pt x="274955" y="42037"/>
                  </a:lnTo>
                  <a:lnTo>
                    <a:pt x="274955" y="0"/>
                  </a:lnTo>
                  <a:lnTo>
                    <a:pt x="225044" y="0"/>
                  </a:lnTo>
                  <a:lnTo>
                    <a:pt x="225044" y="105029"/>
                  </a:lnTo>
                  <a:lnTo>
                    <a:pt x="225044" y="138049"/>
                  </a:lnTo>
                  <a:lnTo>
                    <a:pt x="225044" y="165100"/>
                  </a:lnTo>
                  <a:lnTo>
                    <a:pt x="225044" y="201117"/>
                  </a:lnTo>
                  <a:lnTo>
                    <a:pt x="195072" y="201117"/>
                  </a:lnTo>
                  <a:lnTo>
                    <a:pt x="195072" y="165100"/>
                  </a:lnTo>
                  <a:lnTo>
                    <a:pt x="225044" y="165100"/>
                  </a:lnTo>
                  <a:lnTo>
                    <a:pt x="225044" y="138049"/>
                  </a:lnTo>
                  <a:lnTo>
                    <a:pt x="195072" y="138049"/>
                  </a:lnTo>
                  <a:lnTo>
                    <a:pt x="195072" y="105029"/>
                  </a:lnTo>
                  <a:lnTo>
                    <a:pt x="225044" y="105029"/>
                  </a:lnTo>
                  <a:lnTo>
                    <a:pt x="225044" y="0"/>
                  </a:lnTo>
                  <a:lnTo>
                    <a:pt x="222504" y="3048"/>
                  </a:lnTo>
                  <a:lnTo>
                    <a:pt x="222504" y="78105"/>
                  </a:lnTo>
                  <a:lnTo>
                    <a:pt x="172593" y="78105"/>
                  </a:lnTo>
                  <a:lnTo>
                    <a:pt x="172593" y="105029"/>
                  </a:lnTo>
                  <a:lnTo>
                    <a:pt x="172593" y="138049"/>
                  </a:lnTo>
                  <a:lnTo>
                    <a:pt x="172593" y="165100"/>
                  </a:lnTo>
                  <a:lnTo>
                    <a:pt x="172593" y="201117"/>
                  </a:lnTo>
                  <a:lnTo>
                    <a:pt x="142621" y="201117"/>
                  </a:lnTo>
                  <a:lnTo>
                    <a:pt x="142621" y="165100"/>
                  </a:lnTo>
                  <a:lnTo>
                    <a:pt x="172593" y="165100"/>
                  </a:lnTo>
                  <a:lnTo>
                    <a:pt x="172593" y="138049"/>
                  </a:lnTo>
                  <a:lnTo>
                    <a:pt x="142621" y="138049"/>
                  </a:lnTo>
                  <a:lnTo>
                    <a:pt x="142621" y="105029"/>
                  </a:lnTo>
                  <a:lnTo>
                    <a:pt x="172593" y="105029"/>
                  </a:lnTo>
                  <a:lnTo>
                    <a:pt x="172593" y="78105"/>
                  </a:lnTo>
                  <a:lnTo>
                    <a:pt x="122682" y="78105"/>
                  </a:lnTo>
                  <a:lnTo>
                    <a:pt x="122682" y="105029"/>
                  </a:lnTo>
                  <a:lnTo>
                    <a:pt x="122682" y="138049"/>
                  </a:lnTo>
                  <a:lnTo>
                    <a:pt x="122682" y="165100"/>
                  </a:lnTo>
                  <a:lnTo>
                    <a:pt x="122682" y="201117"/>
                  </a:lnTo>
                  <a:lnTo>
                    <a:pt x="92710" y="201117"/>
                  </a:lnTo>
                  <a:lnTo>
                    <a:pt x="92710" y="165100"/>
                  </a:lnTo>
                  <a:lnTo>
                    <a:pt x="122682" y="165100"/>
                  </a:lnTo>
                  <a:lnTo>
                    <a:pt x="122682" y="138049"/>
                  </a:lnTo>
                  <a:lnTo>
                    <a:pt x="92710" y="138049"/>
                  </a:lnTo>
                  <a:lnTo>
                    <a:pt x="92710" y="105029"/>
                  </a:lnTo>
                  <a:lnTo>
                    <a:pt x="122682" y="105029"/>
                  </a:lnTo>
                  <a:lnTo>
                    <a:pt x="122682" y="78105"/>
                  </a:lnTo>
                  <a:lnTo>
                    <a:pt x="70231" y="78105"/>
                  </a:lnTo>
                  <a:lnTo>
                    <a:pt x="70231" y="105029"/>
                  </a:lnTo>
                  <a:lnTo>
                    <a:pt x="70231" y="138049"/>
                  </a:lnTo>
                  <a:lnTo>
                    <a:pt x="70231" y="165100"/>
                  </a:lnTo>
                  <a:lnTo>
                    <a:pt x="70231" y="201117"/>
                  </a:lnTo>
                  <a:lnTo>
                    <a:pt x="40259" y="201117"/>
                  </a:lnTo>
                  <a:lnTo>
                    <a:pt x="40259" y="165100"/>
                  </a:lnTo>
                  <a:lnTo>
                    <a:pt x="70231" y="165100"/>
                  </a:lnTo>
                  <a:lnTo>
                    <a:pt x="70231" y="138049"/>
                  </a:lnTo>
                  <a:lnTo>
                    <a:pt x="40259" y="138049"/>
                  </a:lnTo>
                  <a:lnTo>
                    <a:pt x="40259" y="105029"/>
                  </a:lnTo>
                  <a:lnTo>
                    <a:pt x="70231" y="105029"/>
                  </a:lnTo>
                  <a:lnTo>
                    <a:pt x="70231" y="78105"/>
                  </a:lnTo>
                  <a:lnTo>
                    <a:pt x="30226" y="78105"/>
                  </a:lnTo>
                  <a:lnTo>
                    <a:pt x="21551" y="79692"/>
                  </a:lnTo>
                  <a:lnTo>
                    <a:pt x="17106" y="84061"/>
                  </a:lnTo>
                  <a:lnTo>
                    <a:pt x="15468" y="90703"/>
                  </a:lnTo>
                  <a:lnTo>
                    <a:pt x="15240" y="99060"/>
                  </a:lnTo>
                  <a:lnTo>
                    <a:pt x="15240" y="297180"/>
                  </a:lnTo>
                  <a:lnTo>
                    <a:pt x="40259" y="297180"/>
                  </a:lnTo>
                  <a:lnTo>
                    <a:pt x="40259" y="228142"/>
                  </a:lnTo>
                  <a:lnTo>
                    <a:pt x="122682" y="228142"/>
                  </a:lnTo>
                  <a:lnTo>
                    <a:pt x="122682" y="297180"/>
                  </a:lnTo>
                  <a:lnTo>
                    <a:pt x="142621" y="297180"/>
                  </a:lnTo>
                  <a:lnTo>
                    <a:pt x="142621" y="228142"/>
                  </a:lnTo>
                  <a:lnTo>
                    <a:pt x="225044" y="228142"/>
                  </a:lnTo>
                  <a:lnTo>
                    <a:pt x="225044" y="297180"/>
                  </a:lnTo>
                  <a:lnTo>
                    <a:pt x="244983" y="297180"/>
                  </a:lnTo>
                  <a:lnTo>
                    <a:pt x="244983" y="228142"/>
                  </a:lnTo>
                  <a:lnTo>
                    <a:pt x="324866" y="228142"/>
                  </a:lnTo>
                  <a:lnTo>
                    <a:pt x="324866" y="297180"/>
                  </a:lnTo>
                  <a:lnTo>
                    <a:pt x="347345" y="297180"/>
                  </a:lnTo>
                  <a:lnTo>
                    <a:pt x="347345" y="228142"/>
                  </a:lnTo>
                  <a:lnTo>
                    <a:pt x="377317" y="228142"/>
                  </a:lnTo>
                  <a:lnTo>
                    <a:pt x="377317" y="297180"/>
                  </a:lnTo>
                  <a:lnTo>
                    <a:pt x="402336" y="297180"/>
                  </a:lnTo>
                  <a:lnTo>
                    <a:pt x="402336" y="228142"/>
                  </a:lnTo>
                  <a:lnTo>
                    <a:pt x="402336" y="201117"/>
                  </a:lnTo>
                  <a:lnTo>
                    <a:pt x="402336" y="165100"/>
                  </a:lnTo>
                  <a:lnTo>
                    <a:pt x="402336" y="138049"/>
                  </a:lnTo>
                  <a:lnTo>
                    <a:pt x="402336" y="105029"/>
                  </a:lnTo>
                  <a:lnTo>
                    <a:pt x="402336" y="42037"/>
                  </a:lnTo>
                  <a:lnTo>
                    <a:pt x="402336" y="14986"/>
                  </a:lnTo>
                  <a:close/>
                </a:path>
                <a:path w="425450" h="728979">
                  <a:moveTo>
                    <a:pt x="411480" y="480060"/>
                  </a:moveTo>
                  <a:lnTo>
                    <a:pt x="110744" y="480060"/>
                  </a:lnTo>
                  <a:lnTo>
                    <a:pt x="18288" y="569976"/>
                  </a:lnTo>
                  <a:lnTo>
                    <a:pt x="315468" y="569976"/>
                  </a:lnTo>
                  <a:lnTo>
                    <a:pt x="411480" y="480060"/>
                  </a:lnTo>
                  <a:close/>
                </a:path>
                <a:path w="425450" h="728979">
                  <a:moveTo>
                    <a:pt x="425196" y="496824"/>
                  </a:moveTo>
                  <a:lnTo>
                    <a:pt x="333756" y="585622"/>
                  </a:lnTo>
                  <a:lnTo>
                    <a:pt x="333756" y="711708"/>
                  </a:lnTo>
                  <a:lnTo>
                    <a:pt x="425196" y="624001"/>
                  </a:lnTo>
                  <a:lnTo>
                    <a:pt x="425196" y="496824"/>
                  </a:lnTo>
                  <a:close/>
                </a:path>
              </a:pathLst>
            </a:custGeom>
            <a:solidFill>
              <a:srgbClr val="D207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0124" y="3934967"/>
              <a:ext cx="388620" cy="387095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0124" y="4407407"/>
              <a:ext cx="388620" cy="38861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0124" y="4879847"/>
              <a:ext cx="388620" cy="38861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7744" y="5353811"/>
              <a:ext cx="388620" cy="38861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2984" y="5826251"/>
              <a:ext cx="387096" cy="388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5067935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0"/>
              <a:t>Express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100"/>
              <a:t>Well-</a:t>
            </a:r>
            <a:r>
              <a:rPr dirty="0" spc="110"/>
              <a:t>diversified</a:t>
            </a:r>
            <a:r>
              <a:rPr dirty="0" spc="-20"/>
              <a:t> </a:t>
            </a:r>
            <a:r>
              <a:rPr dirty="0" spc="95"/>
              <a:t>vertical</a:t>
            </a:r>
            <a:r>
              <a:rPr dirty="0" spc="-15"/>
              <a:t> </a:t>
            </a:r>
            <a:r>
              <a:rPr dirty="0" spc="100"/>
              <a:t>exposure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89787" y="2695955"/>
            <a:ext cx="2120265" cy="2143125"/>
          </a:xfrm>
          <a:custGeom>
            <a:avLst/>
            <a:gdLst/>
            <a:ahLst/>
            <a:cxnLst/>
            <a:rect l="l" t="t" r="r" b="b"/>
            <a:pathLst>
              <a:path w="2120265" h="2143125">
                <a:moveTo>
                  <a:pt x="1059942" y="0"/>
                </a:moveTo>
                <a:lnTo>
                  <a:pt x="1011423" y="1102"/>
                </a:lnTo>
                <a:lnTo>
                  <a:pt x="963465" y="4378"/>
                </a:lnTo>
                <a:lnTo>
                  <a:pt x="916113" y="9780"/>
                </a:lnTo>
                <a:lnTo>
                  <a:pt x="869415" y="17261"/>
                </a:lnTo>
                <a:lnTo>
                  <a:pt x="823417" y="26774"/>
                </a:lnTo>
                <a:lnTo>
                  <a:pt x="778166" y="38271"/>
                </a:lnTo>
                <a:lnTo>
                  <a:pt x="733708" y="51705"/>
                </a:lnTo>
                <a:lnTo>
                  <a:pt x="690092" y="67028"/>
                </a:lnTo>
                <a:lnTo>
                  <a:pt x="647363" y="84195"/>
                </a:lnTo>
                <a:lnTo>
                  <a:pt x="605567" y="103156"/>
                </a:lnTo>
                <a:lnTo>
                  <a:pt x="564753" y="123865"/>
                </a:lnTo>
                <a:lnTo>
                  <a:pt x="524967" y="146275"/>
                </a:lnTo>
                <a:lnTo>
                  <a:pt x="486255" y="170339"/>
                </a:lnTo>
                <a:lnTo>
                  <a:pt x="448664" y="196008"/>
                </a:lnTo>
                <a:lnTo>
                  <a:pt x="412241" y="223236"/>
                </a:lnTo>
                <a:lnTo>
                  <a:pt x="377033" y="251976"/>
                </a:lnTo>
                <a:lnTo>
                  <a:pt x="343086" y="282180"/>
                </a:lnTo>
                <a:lnTo>
                  <a:pt x="310448" y="313801"/>
                </a:lnTo>
                <a:lnTo>
                  <a:pt x="279165" y="346791"/>
                </a:lnTo>
                <a:lnTo>
                  <a:pt x="249283" y="381104"/>
                </a:lnTo>
                <a:lnTo>
                  <a:pt x="220851" y="416692"/>
                </a:lnTo>
                <a:lnTo>
                  <a:pt x="193913" y="453508"/>
                </a:lnTo>
                <a:lnTo>
                  <a:pt x="168518" y="491504"/>
                </a:lnTo>
                <a:lnTo>
                  <a:pt x="144712" y="530634"/>
                </a:lnTo>
                <a:lnTo>
                  <a:pt x="122541" y="570849"/>
                </a:lnTo>
                <a:lnTo>
                  <a:pt x="102053" y="612104"/>
                </a:lnTo>
                <a:lnTo>
                  <a:pt x="83294" y="654349"/>
                </a:lnTo>
                <a:lnTo>
                  <a:pt x="66312" y="697539"/>
                </a:lnTo>
                <a:lnTo>
                  <a:pt x="51152" y="741625"/>
                </a:lnTo>
                <a:lnTo>
                  <a:pt x="37861" y="786562"/>
                </a:lnTo>
                <a:lnTo>
                  <a:pt x="26487" y="832300"/>
                </a:lnTo>
                <a:lnTo>
                  <a:pt x="17076" y="878794"/>
                </a:lnTo>
                <a:lnTo>
                  <a:pt x="9675" y="925995"/>
                </a:lnTo>
                <a:lnTo>
                  <a:pt x="4331" y="973856"/>
                </a:lnTo>
                <a:lnTo>
                  <a:pt x="1090" y="1022331"/>
                </a:lnTo>
                <a:lnTo>
                  <a:pt x="0" y="1071372"/>
                </a:lnTo>
                <a:lnTo>
                  <a:pt x="1090" y="1120412"/>
                </a:lnTo>
                <a:lnTo>
                  <a:pt x="4331" y="1168887"/>
                </a:lnTo>
                <a:lnTo>
                  <a:pt x="9675" y="1216748"/>
                </a:lnTo>
                <a:lnTo>
                  <a:pt x="17076" y="1263949"/>
                </a:lnTo>
                <a:lnTo>
                  <a:pt x="26487" y="1310443"/>
                </a:lnTo>
                <a:lnTo>
                  <a:pt x="37861" y="1356181"/>
                </a:lnTo>
                <a:lnTo>
                  <a:pt x="51152" y="1401118"/>
                </a:lnTo>
                <a:lnTo>
                  <a:pt x="66312" y="1445204"/>
                </a:lnTo>
                <a:lnTo>
                  <a:pt x="83294" y="1488394"/>
                </a:lnTo>
                <a:lnTo>
                  <a:pt x="102053" y="1530639"/>
                </a:lnTo>
                <a:lnTo>
                  <a:pt x="122541" y="1571894"/>
                </a:lnTo>
                <a:lnTo>
                  <a:pt x="144712" y="1612109"/>
                </a:lnTo>
                <a:lnTo>
                  <a:pt x="168518" y="1651239"/>
                </a:lnTo>
                <a:lnTo>
                  <a:pt x="193913" y="1689235"/>
                </a:lnTo>
                <a:lnTo>
                  <a:pt x="220851" y="1726051"/>
                </a:lnTo>
                <a:lnTo>
                  <a:pt x="249283" y="1761639"/>
                </a:lnTo>
                <a:lnTo>
                  <a:pt x="279165" y="1795952"/>
                </a:lnTo>
                <a:lnTo>
                  <a:pt x="310448" y="1828942"/>
                </a:lnTo>
                <a:lnTo>
                  <a:pt x="343086" y="1860563"/>
                </a:lnTo>
                <a:lnTo>
                  <a:pt x="377033" y="1890767"/>
                </a:lnTo>
                <a:lnTo>
                  <a:pt x="412241" y="1919507"/>
                </a:lnTo>
                <a:lnTo>
                  <a:pt x="448664" y="1946735"/>
                </a:lnTo>
                <a:lnTo>
                  <a:pt x="486255" y="1972404"/>
                </a:lnTo>
                <a:lnTo>
                  <a:pt x="524967" y="1996468"/>
                </a:lnTo>
                <a:lnTo>
                  <a:pt x="564753" y="2018878"/>
                </a:lnTo>
                <a:lnTo>
                  <a:pt x="605567" y="2039587"/>
                </a:lnTo>
                <a:lnTo>
                  <a:pt x="647363" y="2058548"/>
                </a:lnTo>
                <a:lnTo>
                  <a:pt x="690092" y="2075715"/>
                </a:lnTo>
                <a:lnTo>
                  <a:pt x="733708" y="2091038"/>
                </a:lnTo>
                <a:lnTo>
                  <a:pt x="778166" y="2104472"/>
                </a:lnTo>
                <a:lnTo>
                  <a:pt x="823417" y="2115969"/>
                </a:lnTo>
                <a:lnTo>
                  <a:pt x="869415" y="2125482"/>
                </a:lnTo>
                <a:lnTo>
                  <a:pt x="916113" y="2132963"/>
                </a:lnTo>
                <a:lnTo>
                  <a:pt x="963465" y="2138365"/>
                </a:lnTo>
                <a:lnTo>
                  <a:pt x="1011423" y="2141641"/>
                </a:lnTo>
                <a:lnTo>
                  <a:pt x="1059942" y="2142744"/>
                </a:lnTo>
                <a:lnTo>
                  <a:pt x="1108456" y="2141641"/>
                </a:lnTo>
                <a:lnTo>
                  <a:pt x="1156411" y="2138365"/>
                </a:lnTo>
                <a:lnTo>
                  <a:pt x="1203760" y="2132963"/>
                </a:lnTo>
                <a:lnTo>
                  <a:pt x="1250455" y="2125482"/>
                </a:lnTo>
                <a:lnTo>
                  <a:pt x="1296451" y="2115969"/>
                </a:lnTo>
                <a:lnTo>
                  <a:pt x="1341700" y="2104472"/>
                </a:lnTo>
                <a:lnTo>
                  <a:pt x="1386155" y="2091038"/>
                </a:lnTo>
                <a:lnTo>
                  <a:pt x="1429771" y="2075715"/>
                </a:lnTo>
                <a:lnTo>
                  <a:pt x="1472499" y="2058548"/>
                </a:lnTo>
                <a:lnTo>
                  <a:pt x="1514293" y="2039587"/>
                </a:lnTo>
                <a:lnTo>
                  <a:pt x="1555107" y="2018878"/>
                </a:lnTo>
                <a:lnTo>
                  <a:pt x="1594894" y="1996468"/>
                </a:lnTo>
                <a:lnTo>
                  <a:pt x="1633606" y="1972404"/>
                </a:lnTo>
                <a:lnTo>
                  <a:pt x="1671197" y="1946735"/>
                </a:lnTo>
                <a:lnTo>
                  <a:pt x="1707621" y="1919507"/>
                </a:lnTo>
                <a:lnTo>
                  <a:pt x="1742829" y="1890767"/>
                </a:lnTo>
                <a:lnTo>
                  <a:pt x="1776777" y="1860563"/>
                </a:lnTo>
                <a:lnTo>
                  <a:pt x="1809416" y="1828942"/>
                </a:lnTo>
                <a:lnTo>
                  <a:pt x="1840700" y="1795952"/>
                </a:lnTo>
                <a:lnTo>
                  <a:pt x="1870583" y="1761639"/>
                </a:lnTo>
                <a:lnTo>
                  <a:pt x="1899017" y="1726051"/>
                </a:lnTo>
                <a:lnTo>
                  <a:pt x="1925956" y="1689235"/>
                </a:lnTo>
                <a:lnTo>
                  <a:pt x="1951352" y="1651239"/>
                </a:lnTo>
                <a:lnTo>
                  <a:pt x="1975160" y="1612109"/>
                </a:lnTo>
                <a:lnTo>
                  <a:pt x="1997332" y="1571894"/>
                </a:lnTo>
                <a:lnTo>
                  <a:pt x="2017821" y="1530639"/>
                </a:lnTo>
                <a:lnTo>
                  <a:pt x="2036581" y="1488394"/>
                </a:lnTo>
                <a:lnTo>
                  <a:pt x="2053565" y="1445204"/>
                </a:lnTo>
                <a:lnTo>
                  <a:pt x="2068727" y="1401118"/>
                </a:lnTo>
                <a:lnTo>
                  <a:pt x="2082018" y="1356181"/>
                </a:lnTo>
                <a:lnTo>
                  <a:pt x="2093393" y="1310443"/>
                </a:lnTo>
                <a:lnTo>
                  <a:pt x="2102805" y="1263949"/>
                </a:lnTo>
                <a:lnTo>
                  <a:pt x="2110207" y="1216748"/>
                </a:lnTo>
                <a:lnTo>
                  <a:pt x="2115551" y="1168887"/>
                </a:lnTo>
                <a:lnTo>
                  <a:pt x="2118793" y="1120412"/>
                </a:lnTo>
                <a:lnTo>
                  <a:pt x="2119884" y="1071372"/>
                </a:lnTo>
                <a:lnTo>
                  <a:pt x="2118793" y="1022331"/>
                </a:lnTo>
                <a:lnTo>
                  <a:pt x="2115551" y="973856"/>
                </a:lnTo>
                <a:lnTo>
                  <a:pt x="2110207" y="925995"/>
                </a:lnTo>
                <a:lnTo>
                  <a:pt x="2102805" y="878794"/>
                </a:lnTo>
                <a:lnTo>
                  <a:pt x="2093393" y="832300"/>
                </a:lnTo>
                <a:lnTo>
                  <a:pt x="2082018" y="786562"/>
                </a:lnTo>
                <a:lnTo>
                  <a:pt x="2068727" y="741625"/>
                </a:lnTo>
                <a:lnTo>
                  <a:pt x="2053565" y="697539"/>
                </a:lnTo>
                <a:lnTo>
                  <a:pt x="2036581" y="654349"/>
                </a:lnTo>
                <a:lnTo>
                  <a:pt x="2017821" y="612104"/>
                </a:lnTo>
                <a:lnTo>
                  <a:pt x="1997332" y="570849"/>
                </a:lnTo>
                <a:lnTo>
                  <a:pt x="1975160" y="530634"/>
                </a:lnTo>
                <a:lnTo>
                  <a:pt x="1951352" y="491504"/>
                </a:lnTo>
                <a:lnTo>
                  <a:pt x="1925956" y="453508"/>
                </a:lnTo>
                <a:lnTo>
                  <a:pt x="1899017" y="416692"/>
                </a:lnTo>
                <a:lnTo>
                  <a:pt x="1870583" y="381104"/>
                </a:lnTo>
                <a:lnTo>
                  <a:pt x="1840700" y="346791"/>
                </a:lnTo>
                <a:lnTo>
                  <a:pt x="1809416" y="313801"/>
                </a:lnTo>
                <a:lnTo>
                  <a:pt x="1776777" y="282180"/>
                </a:lnTo>
                <a:lnTo>
                  <a:pt x="1742829" y="251976"/>
                </a:lnTo>
                <a:lnTo>
                  <a:pt x="1707621" y="223236"/>
                </a:lnTo>
                <a:lnTo>
                  <a:pt x="1671197" y="196008"/>
                </a:lnTo>
                <a:lnTo>
                  <a:pt x="1633606" y="170339"/>
                </a:lnTo>
                <a:lnTo>
                  <a:pt x="1594894" y="146275"/>
                </a:lnTo>
                <a:lnTo>
                  <a:pt x="1555107" y="123865"/>
                </a:lnTo>
                <a:lnTo>
                  <a:pt x="1514293" y="103156"/>
                </a:lnTo>
                <a:lnTo>
                  <a:pt x="1472499" y="84195"/>
                </a:lnTo>
                <a:lnTo>
                  <a:pt x="1429771" y="67028"/>
                </a:lnTo>
                <a:lnTo>
                  <a:pt x="1386155" y="51705"/>
                </a:lnTo>
                <a:lnTo>
                  <a:pt x="1341700" y="38271"/>
                </a:lnTo>
                <a:lnTo>
                  <a:pt x="1296451" y="26774"/>
                </a:lnTo>
                <a:lnTo>
                  <a:pt x="1250455" y="17261"/>
                </a:lnTo>
                <a:lnTo>
                  <a:pt x="1203760" y="9780"/>
                </a:lnTo>
                <a:lnTo>
                  <a:pt x="1156411" y="4378"/>
                </a:lnTo>
                <a:lnTo>
                  <a:pt x="1108456" y="1102"/>
                </a:lnTo>
                <a:lnTo>
                  <a:pt x="105994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80312" y="3206241"/>
            <a:ext cx="1137920" cy="1082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1920" marR="113030">
              <a:lnSpc>
                <a:spcPct val="100699"/>
              </a:lnSpc>
              <a:spcBef>
                <a:spcPts val="105"/>
              </a:spcBef>
            </a:pPr>
            <a:r>
              <a:rPr dirty="0" sz="1850" spc="80">
                <a:latin typeface="Calibri"/>
                <a:cs typeface="Calibri"/>
              </a:rPr>
              <a:t>Express </a:t>
            </a:r>
            <a:r>
              <a:rPr dirty="0" sz="1850" spc="55">
                <a:latin typeface="Calibri"/>
                <a:cs typeface="Calibri"/>
              </a:rPr>
              <a:t>Revenue</a:t>
            </a:r>
            <a:endParaRPr sz="1850">
              <a:latin typeface="Calibri"/>
              <a:cs typeface="Calibri"/>
            </a:endParaRPr>
          </a:p>
          <a:p>
            <a:pPr algn="ctr">
              <a:lnSpc>
                <a:spcPts val="1545"/>
              </a:lnSpc>
              <a:spcBef>
                <a:spcPts val="95"/>
              </a:spcBef>
            </a:pPr>
            <a:r>
              <a:rPr dirty="0" sz="1300" spc="105">
                <a:latin typeface="Calibri"/>
                <a:cs typeface="Calibri"/>
              </a:rPr>
              <a:t>(FY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 spc="95">
                <a:latin typeface="Calibri"/>
                <a:cs typeface="Calibri"/>
              </a:rPr>
              <a:t>2024)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ts val="2205"/>
              </a:lnSpc>
            </a:pPr>
            <a:r>
              <a:rPr dirty="0" sz="1850" spc="125" b="1">
                <a:latin typeface="Calibri"/>
                <a:cs typeface="Calibri"/>
              </a:rPr>
              <a:t>€25,134m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903220" y="2036064"/>
            <a:ext cx="1435735" cy="1428115"/>
          </a:xfrm>
          <a:custGeom>
            <a:avLst/>
            <a:gdLst/>
            <a:ahLst/>
            <a:cxnLst/>
            <a:rect l="l" t="t" r="r" b="b"/>
            <a:pathLst>
              <a:path w="1435735" h="1428114">
                <a:moveTo>
                  <a:pt x="717804" y="0"/>
                </a:moveTo>
                <a:lnTo>
                  <a:pt x="668651" y="1647"/>
                </a:lnTo>
                <a:lnTo>
                  <a:pt x="620389" y="6517"/>
                </a:lnTo>
                <a:lnTo>
                  <a:pt x="573123" y="14505"/>
                </a:lnTo>
                <a:lnTo>
                  <a:pt x="526961" y="25504"/>
                </a:lnTo>
                <a:lnTo>
                  <a:pt x="482010" y="39407"/>
                </a:lnTo>
                <a:lnTo>
                  <a:pt x="438376" y="56108"/>
                </a:lnTo>
                <a:lnTo>
                  <a:pt x="396166" y="75501"/>
                </a:lnTo>
                <a:lnTo>
                  <a:pt x="355487" y="97479"/>
                </a:lnTo>
                <a:lnTo>
                  <a:pt x="316445" y="121937"/>
                </a:lnTo>
                <a:lnTo>
                  <a:pt x="279149" y="148767"/>
                </a:lnTo>
                <a:lnTo>
                  <a:pt x="243703" y="177864"/>
                </a:lnTo>
                <a:lnTo>
                  <a:pt x="210216" y="209121"/>
                </a:lnTo>
                <a:lnTo>
                  <a:pt x="178794" y="242432"/>
                </a:lnTo>
                <a:lnTo>
                  <a:pt x="149544" y="277690"/>
                </a:lnTo>
                <a:lnTo>
                  <a:pt x="122573" y="314790"/>
                </a:lnTo>
                <a:lnTo>
                  <a:pt x="97987" y="353624"/>
                </a:lnTo>
                <a:lnTo>
                  <a:pt x="75894" y="394087"/>
                </a:lnTo>
                <a:lnTo>
                  <a:pt x="56399" y="436072"/>
                </a:lnTo>
                <a:lnTo>
                  <a:pt x="39611" y="479473"/>
                </a:lnTo>
                <a:lnTo>
                  <a:pt x="25636" y="524183"/>
                </a:lnTo>
                <a:lnTo>
                  <a:pt x="14580" y="570097"/>
                </a:lnTo>
                <a:lnTo>
                  <a:pt x="6551" y="617107"/>
                </a:lnTo>
                <a:lnTo>
                  <a:pt x="1655" y="665108"/>
                </a:lnTo>
                <a:lnTo>
                  <a:pt x="0" y="713994"/>
                </a:lnTo>
                <a:lnTo>
                  <a:pt x="1655" y="762879"/>
                </a:lnTo>
                <a:lnTo>
                  <a:pt x="6551" y="810880"/>
                </a:lnTo>
                <a:lnTo>
                  <a:pt x="14580" y="857890"/>
                </a:lnTo>
                <a:lnTo>
                  <a:pt x="25636" y="903804"/>
                </a:lnTo>
                <a:lnTo>
                  <a:pt x="39611" y="948514"/>
                </a:lnTo>
                <a:lnTo>
                  <a:pt x="56399" y="991915"/>
                </a:lnTo>
                <a:lnTo>
                  <a:pt x="75894" y="1033900"/>
                </a:lnTo>
                <a:lnTo>
                  <a:pt x="97987" y="1074363"/>
                </a:lnTo>
                <a:lnTo>
                  <a:pt x="122573" y="1113197"/>
                </a:lnTo>
                <a:lnTo>
                  <a:pt x="149544" y="1150297"/>
                </a:lnTo>
                <a:lnTo>
                  <a:pt x="178794" y="1185555"/>
                </a:lnTo>
                <a:lnTo>
                  <a:pt x="210216" y="1218866"/>
                </a:lnTo>
                <a:lnTo>
                  <a:pt x="243703" y="1250123"/>
                </a:lnTo>
                <a:lnTo>
                  <a:pt x="279149" y="1279220"/>
                </a:lnTo>
                <a:lnTo>
                  <a:pt x="316445" y="1306050"/>
                </a:lnTo>
                <a:lnTo>
                  <a:pt x="355487" y="1330508"/>
                </a:lnTo>
                <a:lnTo>
                  <a:pt x="396166" y="1352486"/>
                </a:lnTo>
                <a:lnTo>
                  <a:pt x="438376" y="1371879"/>
                </a:lnTo>
                <a:lnTo>
                  <a:pt x="482010" y="1388580"/>
                </a:lnTo>
                <a:lnTo>
                  <a:pt x="526961" y="1402483"/>
                </a:lnTo>
                <a:lnTo>
                  <a:pt x="573123" y="1413482"/>
                </a:lnTo>
                <a:lnTo>
                  <a:pt x="620389" y="1421470"/>
                </a:lnTo>
                <a:lnTo>
                  <a:pt x="668651" y="1426340"/>
                </a:lnTo>
                <a:lnTo>
                  <a:pt x="717804" y="1427988"/>
                </a:lnTo>
                <a:lnTo>
                  <a:pt x="766956" y="1426340"/>
                </a:lnTo>
                <a:lnTo>
                  <a:pt x="815218" y="1421470"/>
                </a:lnTo>
                <a:lnTo>
                  <a:pt x="862484" y="1413482"/>
                </a:lnTo>
                <a:lnTo>
                  <a:pt x="908646" y="1402483"/>
                </a:lnTo>
                <a:lnTo>
                  <a:pt x="953597" y="1388580"/>
                </a:lnTo>
                <a:lnTo>
                  <a:pt x="997231" y="1371879"/>
                </a:lnTo>
                <a:lnTo>
                  <a:pt x="1039441" y="1352486"/>
                </a:lnTo>
                <a:lnTo>
                  <a:pt x="1080120" y="1330508"/>
                </a:lnTo>
                <a:lnTo>
                  <a:pt x="1119162" y="1306050"/>
                </a:lnTo>
                <a:lnTo>
                  <a:pt x="1156458" y="1279220"/>
                </a:lnTo>
                <a:lnTo>
                  <a:pt x="1191904" y="1250123"/>
                </a:lnTo>
                <a:lnTo>
                  <a:pt x="1225391" y="1218866"/>
                </a:lnTo>
                <a:lnTo>
                  <a:pt x="1256813" y="1185555"/>
                </a:lnTo>
                <a:lnTo>
                  <a:pt x="1286063" y="1150297"/>
                </a:lnTo>
                <a:lnTo>
                  <a:pt x="1313034" y="1113197"/>
                </a:lnTo>
                <a:lnTo>
                  <a:pt x="1337620" y="1074363"/>
                </a:lnTo>
                <a:lnTo>
                  <a:pt x="1359713" y="1033900"/>
                </a:lnTo>
                <a:lnTo>
                  <a:pt x="1379208" y="991915"/>
                </a:lnTo>
                <a:lnTo>
                  <a:pt x="1395996" y="948514"/>
                </a:lnTo>
                <a:lnTo>
                  <a:pt x="1409971" y="903804"/>
                </a:lnTo>
                <a:lnTo>
                  <a:pt x="1421027" y="857890"/>
                </a:lnTo>
                <a:lnTo>
                  <a:pt x="1429056" y="810880"/>
                </a:lnTo>
                <a:lnTo>
                  <a:pt x="1433952" y="762879"/>
                </a:lnTo>
                <a:lnTo>
                  <a:pt x="1435608" y="713994"/>
                </a:lnTo>
                <a:lnTo>
                  <a:pt x="1433952" y="665108"/>
                </a:lnTo>
                <a:lnTo>
                  <a:pt x="1429056" y="617107"/>
                </a:lnTo>
                <a:lnTo>
                  <a:pt x="1421027" y="570097"/>
                </a:lnTo>
                <a:lnTo>
                  <a:pt x="1409971" y="524183"/>
                </a:lnTo>
                <a:lnTo>
                  <a:pt x="1395996" y="479473"/>
                </a:lnTo>
                <a:lnTo>
                  <a:pt x="1379208" y="436072"/>
                </a:lnTo>
                <a:lnTo>
                  <a:pt x="1359713" y="394087"/>
                </a:lnTo>
                <a:lnTo>
                  <a:pt x="1337620" y="353624"/>
                </a:lnTo>
                <a:lnTo>
                  <a:pt x="1313034" y="314790"/>
                </a:lnTo>
                <a:lnTo>
                  <a:pt x="1286063" y="277690"/>
                </a:lnTo>
                <a:lnTo>
                  <a:pt x="1256813" y="242432"/>
                </a:lnTo>
                <a:lnTo>
                  <a:pt x="1225391" y="209121"/>
                </a:lnTo>
                <a:lnTo>
                  <a:pt x="1191904" y="177864"/>
                </a:lnTo>
                <a:lnTo>
                  <a:pt x="1156458" y="148767"/>
                </a:lnTo>
                <a:lnTo>
                  <a:pt x="1119162" y="121937"/>
                </a:lnTo>
                <a:lnTo>
                  <a:pt x="1080120" y="97479"/>
                </a:lnTo>
                <a:lnTo>
                  <a:pt x="1039441" y="75501"/>
                </a:lnTo>
                <a:lnTo>
                  <a:pt x="997231" y="56108"/>
                </a:lnTo>
                <a:lnTo>
                  <a:pt x="953597" y="39407"/>
                </a:lnTo>
                <a:lnTo>
                  <a:pt x="908646" y="25504"/>
                </a:lnTo>
                <a:lnTo>
                  <a:pt x="862484" y="14505"/>
                </a:lnTo>
                <a:lnTo>
                  <a:pt x="815218" y="6517"/>
                </a:lnTo>
                <a:lnTo>
                  <a:pt x="766956" y="1647"/>
                </a:lnTo>
                <a:lnTo>
                  <a:pt x="71780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197479" y="2574797"/>
            <a:ext cx="84709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140" b="1">
                <a:latin typeface="Calibri"/>
                <a:cs typeface="Calibri"/>
              </a:rPr>
              <a:t>15-</a:t>
            </a:r>
            <a:r>
              <a:rPr dirty="0" sz="1850" spc="75" b="1">
                <a:latin typeface="Calibri"/>
                <a:cs typeface="Calibri"/>
              </a:rPr>
              <a:t>20%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40989" y="3477514"/>
            <a:ext cx="561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Retail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704588" y="20360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636828" y="1722"/>
                </a:lnTo>
                <a:lnTo>
                  <a:pt x="588784" y="6811"/>
                </a:lnTo>
                <a:lnTo>
                  <a:pt x="541785" y="15151"/>
                </a:lnTo>
                <a:lnTo>
                  <a:pt x="495947" y="26625"/>
                </a:lnTo>
                <a:lnTo>
                  <a:pt x="451386" y="41118"/>
                </a:lnTo>
                <a:lnTo>
                  <a:pt x="408218" y="58514"/>
                </a:lnTo>
                <a:lnTo>
                  <a:pt x="366559" y="78696"/>
                </a:lnTo>
                <a:lnTo>
                  <a:pt x="326525" y="101548"/>
                </a:lnTo>
                <a:lnTo>
                  <a:pt x="288233" y="126954"/>
                </a:lnTo>
                <a:lnTo>
                  <a:pt x="251798" y="154798"/>
                </a:lnTo>
                <a:lnTo>
                  <a:pt x="217336" y="184964"/>
                </a:lnTo>
                <a:lnTo>
                  <a:pt x="184964" y="217336"/>
                </a:lnTo>
                <a:lnTo>
                  <a:pt x="154798" y="251798"/>
                </a:lnTo>
                <a:lnTo>
                  <a:pt x="126954" y="288233"/>
                </a:lnTo>
                <a:lnTo>
                  <a:pt x="101548" y="326525"/>
                </a:lnTo>
                <a:lnTo>
                  <a:pt x="78696" y="366559"/>
                </a:lnTo>
                <a:lnTo>
                  <a:pt x="58514" y="408218"/>
                </a:lnTo>
                <a:lnTo>
                  <a:pt x="41118" y="451386"/>
                </a:lnTo>
                <a:lnTo>
                  <a:pt x="26625" y="495947"/>
                </a:lnTo>
                <a:lnTo>
                  <a:pt x="15151" y="541785"/>
                </a:lnTo>
                <a:lnTo>
                  <a:pt x="6811" y="588784"/>
                </a:lnTo>
                <a:lnTo>
                  <a:pt x="1722" y="636828"/>
                </a:lnTo>
                <a:lnTo>
                  <a:pt x="0" y="685800"/>
                </a:lnTo>
                <a:lnTo>
                  <a:pt x="1722" y="734771"/>
                </a:lnTo>
                <a:lnTo>
                  <a:pt x="6811" y="782815"/>
                </a:lnTo>
                <a:lnTo>
                  <a:pt x="15151" y="829814"/>
                </a:lnTo>
                <a:lnTo>
                  <a:pt x="26625" y="875652"/>
                </a:lnTo>
                <a:lnTo>
                  <a:pt x="41118" y="920213"/>
                </a:lnTo>
                <a:lnTo>
                  <a:pt x="58514" y="963381"/>
                </a:lnTo>
                <a:lnTo>
                  <a:pt x="78696" y="1005040"/>
                </a:lnTo>
                <a:lnTo>
                  <a:pt x="101548" y="1045074"/>
                </a:lnTo>
                <a:lnTo>
                  <a:pt x="126954" y="1083366"/>
                </a:lnTo>
                <a:lnTo>
                  <a:pt x="154798" y="1119801"/>
                </a:lnTo>
                <a:lnTo>
                  <a:pt x="184964" y="1154263"/>
                </a:lnTo>
                <a:lnTo>
                  <a:pt x="217336" y="1186635"/>
                </a:lnTo>
                <a:lnTo>
                  <a:pt x="251798" y="1216801"/>
                </a:lnTo>
                <a:lnTo>
                  <a:pt x="288233" y="1244645"/>
                </a:lnTo>
                <a:lnTo>
                  <a:pt x="326525" y="1270051"/>
                </a:lnTo>
                <a:lnTo>
                  <a:pt x="366559" y="1292903"/>
                </a:lnTo>
                <a:lnTo>
                  <a:pt x="408218" y="1313085"/>
                </a:lnTo>
                <a:lnTo>
                  <a:pt x="451386" y="1330481"/>
                </a:lnTo>
                <a:lnTo>
                  <a:pt x="495947" y="1344974"/>
                </a:lnTo>
                <a:lnTo>
                  <a:pt x="541785" y="1356448"/>
                </a:lnTo>
                <a:lnTo>
                  <a:pt x="588784" y="1364788"/>
                </a:lnTo>
                <a:lnTo>
                  <a:pt x="636828" y="1369877"/>
                </a:lnTo>
                <a:lnTo>
                  <a:pt x="685800" y="1371600"/>
                </a:lnTo>
                <a:lnTo>
                  <a:pt x="734771" y="1369877"/>
                </a:lnTo>
                <a:lnTo>
                  <a:pt x="782815" y="1364788"/>
                </a:lnTo>
                <a:lnTo>
                  <a:pt x="829814" y="1356448"/>
                </a:lnTo>
                <a:lnTo>
                  <a:pt x="875652" y="1344974"/>
                </a:lnTo>
                <a:lnTo>
                  <a:pt x="920213" y="1330481"/>
                </a:lnTo>
                <a:lnTo>
                  <a:pt x="963381" y="1313085"/>
                </a:lnTo>
                <a:lnTo>
                  <a:pt x="1005040" y="1292903"/>
                </a:lnTo>
                <a:lnTo>
                  <a:pt x="1045074" y="1270051"/>
                </a:lnTo>
                <a:lnTo>
                  <a:pt x="1083366" y="1244645"/>
                </a:lnTo>
                <a:lnTo>
                  <a:pt x="1119801" y="1216801"/>
                </a:lnTo>
                <a:lnTo>
                  <a:pt x="1154263" y="1186635"/>
                </a:lnTo>
                <a:lnTo>
                  <a:pt x="1186635" y="1154263"/>
                </a:lnTo>
                <a:lnTo>
                  <a:pt x="1216801" y="1119801"/>
                </a:lnTo>
                <a:lnTo>
                  <a:pt x="1244645" y="1083366"/>
                </a:lnTo>
                <a:lnTo>
                  <a:pt x="1270051" y="1045074"/>
                </a:lnTo>
                <a:lnTo>
                  <a:pt x="1292903" y="1005040"/>
                </a:lnTo>
                <a:lnTo>
                  <a:pt x="1313085" y="963381"/>
                </a:lnTo>
                <a:lnTo>
                  <a:pt x="1330481" y="920213"/>
                </a:lnTo>
                <a:lnTo>
                  <a:pt x="1344974" y="875652"/>
                </a:lnTo>
                <a:lnTo>
                  <a:pt x="1356448" y="829814"/>
                </a:lnTo>
                <a:lnTo>
                  <a:pt x="1364788" y="782815"/>
                </a:lnTo>
                <a:lnTo>
                  <a:pt x="1369877" y="734771"/>
                </a:lnTo>
                <a:lnTo>
                  <a:pt x="1371600" y="685800"/>
                </a:lnTo>
                <a:lnTo>
                  <a:pt x="1369877" y="636828"/>
                </a:lnTo>
                <a:lnTo>
                  <a:pt x="1364788" y="588784"/>
                </a:lnTo>
                <a:lnTo>
                  <a:pt x="1356448" y="541785"/>
                </a:lnTo>
                <a:lnTo>
                  <a:pt x="1344974" y="495947"/>
                </a:lnTo>
                <a:lnTo>
                  <a:pt x="1330481" y="451386"/>
                </a:lnTo>
                <a:lnTo>
                  <a:pt x="1313085" y="408218"/>
                </a:lnTo>
                <a:lnTo>
                  <a:pt x="1292903" y="366559"/>
                </a:lnTo>
                <a:lnTo>
                  <a:pt x="1270051" y="326525"/>
                </a:lnTo>
                <a:lnTo>
                  <a:pt x="1244645" y="288233"/>
                </a:lnTo>
                <a:lnTo>
                  <a:pt x="1216801" y="251798"/>
                </a:lnTo>
                <a:lnTo>
                  <a:pt x="1186635" y="217336"/>
                </a:lnTo>
                <a:lnTo>
                  <a:pt x="1154263" y="184964"/>
                </a:lnTo>
                <a:lnTo>
                  <a:pt x="1119801" y="154798"/>
                </a:lnTo>
                <a:lnTo>
                  <a:pt x="1083366" y="126954"/>
                </a:lnTo>
                <a:lnTo>
                  <a:pt x="1045074" y="101548"/>
                </a:lnTo>
                <a:lnTo>
                  <a:pt x="1005040" y="78696"/>
                </a:lnTo>
                <a:lnTo>
                  <a:pt x="963381" y="58514"/>
                </a:lnTo>
                <a:lnTo>
                  <a:pt x="920213" y="41118"/>
                </a:lnTo>
                <a:lnTo>
                  <a:pt x="875652" y="26625"/>
                </a:lnTo>
                <a:lnTo>
                  <a:pt x="829814" y="15151"/>
                </a:lnTo>
                <a:lnTo>
                  <a:pt x="782815" y="6811"/>
                </a:lnTo>
                <a:lnTo>
                  <a:pt x="734771" y="1722"/>
                </a:lnTo>
                <a:lnTo>
                  <a:pt x="685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967478" y="2546730"/>
            <a:ext cx="84709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140" b="1">
                <a:latin typeface="Calibri"/>
                <a:cs typeface="Calibri"/>
              </a:rPr>
              <a:t>10-</a:t>
            </a:r>
            <a:r>
              <a:rPr dirty="0" sz="1850" spc="75" b="1">
                <a:latin typeface="Calibri"/>
                <a:cs typeface="Calibri"/>
              </a:rPr>
              <a:t>15%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49392" y="3473958"/>
            <a:ext cx="7461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Fashion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083051" y="4116323"/>
            <a:ext cx="1158240" cy="1097280"/>
          </a:xfrm>
          <a:custGeom>
            <a:avLst/>
            <a:gdLst/>
            <a:ahLst/>
            <a:cxnLst/>
            <a:rect l="l" t="t" r="r" b="b"/>
            <a:pathLst>
              <a:path w="1158239" h="1097279">
                <a:moveTo>
                  <a:pt x="579120" y="0"/>
                </a:moveTo>
                <a:lnTo>
                  <a:pt x="529158" y="2013"/>
                </a:lnTo>
                <a:lnTo>
                  <a:pt x="480376" y="7945"/>
                </a:lnTo>
                <a:lnTo>
                  <a:pt x="432946" y="17629"/>
                </a:lnTo>
                <a:lnTo>
                  <a:pt x="387043" y="30902"/>
                </a:lnTo>
                <a:lnTo>
                  <a:pt x="342841" y="47598"/>
                </a:lnTo>
                <a:lnTo>
                  <a:pt x="300513" y="67554"/>
                </a:lnTo>
                <a:lnTo>
                  <a:pt x="260234" y="90604"/>
                </a:lnTo>
                <a:lnTo>
                  <a:pt x="222177" y="116583"/>
                </a:lnTo>
                <a:lnTo>
                  <a:pt x="186517" y="145328"/>
                </a:lnTo>
                <a:lnTo>
                  <a:pt x="153427" y="176674"/>
                </a:lnTo>
                <a:lnTo>
                  <a:pt x="123082" y="210455"/>
                </a:lnTo>
                <a:lnTo>
                  <a:pt x="95655" y="246508"/>
                </a:lnTo>
                <a:lnTo>
                  <a:pt x="71321" y="284667"/>
                </a:lnTo>
                <a:lnTo>
                  <a:pt x="50253" y="324768"/>
                </a:lnTo>
                <a:lnTo>
                  <a:pt x="32626" y="366646"/>
                </a:lnTo>
                <a:lnTo>
                  <a:pt x="18613" y="410137"/>
                </a:lnTo>
                <a:lnTo>
                  <a:pt x="8388" y="455076"/>
                </a:lnTo>
                <a:lnTo>
                  <a:pt x="2126" y="501298"/>
                </a:lnTo>
                <a:lnTo>
                  <a:pt x="0" y="548639"/>
                </a:lnTo>
                <a:lnTo>
                  <a:pt x="2126" y="595981"/>
                </a:lnTo>
                <a:lnTo>
                  <a:pt x="8388" y="642203"/>
                </a:lnTo>
                <a:lnTo>
                  <a:pt x="18613" y="687142"/>
                </a:lnTo>
                <a:lnTo>
                  <a:pt x="32626" y="730633"/>
                </a:lnTo>
                <a:lnTo>
                  <a:pt x="50253" y="772511"/>
                </a:lnTo>
                <a:lnTo>
                  <a:pt x="71321" y="812612"/>
                </a:lnTo>
                <a:lnTo>
                  <a:pt x="95655" y="850771"/>
                </a:lnTo>
                <a:lnTo>
                  <a:pt x="123082" y="886824"/>
                </a:lnTo>
                <a:lnTo>
                  <a:pt x="153427" y="920605"/>
                </a:lnTo>
                <a:lnTo>
                  <a:pt x="186517" y="951951"/>
                </a:lnTo>
                <a:lnTo>
                  <a:pt x="222177" y="980696"/>
                </a:lnTo>
                <a:lnTo>
                  <a:pt x="260234" y="1006675"/>
                </a:lnTo>
                <a:lnTo>
                  <a:pt x="300513" y="1029725"/>
                </a:lnTo>
                <a:lnTo>
                  <a:pt x="342841" y="1049681"/>
                </a:lnTo>
                <a:lnTo>
                  <a:pt x="387043" y="1066377"/>
                </a:lnTo>
                <a:lnTo>
                  <a:pt x="432946" y="1079650"/>
                </a:lnTo>
                <a:lnTo>
                  <a:pt x="480376" y="1089334"/>
                </a:lnTo>
                <a:lnTo>
                  <a:pt x="529158" y="1095266"/>
                </a:lnTo>
                <a:lnTo>
                  <a:pt x="579120" y="1097280"/>
                </a:lnTo>
                <a:lnTo>
                  <a:pt x="629081" y="1095266"/>
                </a:lnTo>
                <a:lnTo>
                  <a:pt x="677863" y="1089334"/>
                </a:lnTo>
                <a:lnTo>
                  <a:pt x="725293" y="1079650"/>
                </a:lnTo>
                <a:lnTo>
                  <a:pt x="771196" y="1066377"/>
                </a:lnTo>
                <a:lnTo>
                  <a:pt x="815398" y="1049681"/>
                </a:lnTo>
                <a:lnTo>
                  <a:pt x="857726" y="1029725"/>
                </a:lnTo>
                <a:lnTo>
                  <a:pt x="898005" y="1006675"/>
                </a:lnTo>
                <a:lnTo>
                  <a:pt x="936062" y="980696"/>
                </a:lnTo>
                <a:lnTo>
                  <a:pt x="971722" y="951951"/>
                </a:lnTo>
                <a:lnTo>
                  <a:pt x="1004812" y="920605"/>
                </a:lnTo>
                <a:lnTo>
                  <a:pt x="1035157" y="886824"/>
                </a:lnTo>
                <a:lnTo>
                  <a:pt x="1062584" y="850771"/>
                </a:lnTo>
                <a:lnTo>
                  <a:pt x="1086918" y="812612"/>
                </a:lnTo>
                <a:lnTo>
                  <a:pt x="1107986" y="772511"/>
                </a:lnTo>
                <a:lnTo>
                  <a:pt x="1125613" y="730633"/>
                </a:lnTo>
                <a:lnTo>
                  <a:pt x="1139626" y="687142"/>
                </a:lnTo>
                <a:lnTo>
                  <a:pt x="1149851" y="642203"/>
                </a:lnTo>
                <a:lnTo>
                  <a:pt x="1156113" y="595981"/>
                </a:lnTo>
                <a:lnTo>
                  <a:pt x="1158239" y="548639"/>
                </a:lnTo>
                <a:lnTo>
                  <a:pt x="1156113" y="501298"/>
                </a:lnTo>
                <a:lnTo>
                  <a:pt x="1149851" y="455076"/>
                </a:lnTo>
                <a:lnTo>
                  <a:pt x="1139626" y="410137"/>
                </a:lnTo>
                <a:lnTo>
                  <a:pt x="1125613" y="366646"/>
                </a:lnTo>
                <a:lnTo>
                  <a:pt x="1107986" y="324768"/>
                </a:lnTo>
                <a:lnTo>
                  <a:pt x="1086918" y="284667"/>
                </a:lnTo>
                <a:lnTo>
                  <a:pt x="1062584" y="246508"/>
                </a:lnTo>
                <a:lnTo>
                  <a:pt x="1035157" y="210455"/>
                </a:lnTo>
                <a:lnTo>
                  <a:pt x="1004812" y="176674"/>
                </a:lnTo>
                <a:lnTo>
                  <a:pt x="971722" y="145328"/>
                </a:lnTo>
                <a:lnTo>
                  <a:pt x="936062" y="116583"/>
                </a:lnTo>
                <a:lnTo>
                  <a:pt x="898005" y="90604"/>
                </a:lnTo>
                <a:lnTo>
                  <a:pt x="857726" y="67554"/>
                </a:lnTo>
                <a:lnTo>
                  <a:pt x="815398" y="47598"/>
                </a:lnTo>
                <a:lnTo>
                  <a:pt x="771196" y="30902"/>
                </a:lnTo>
                <a:lnTo>
                  <a:pt x="725293" y="17629"/>
                </a:lnTo>
                <a:lnTo>
                  <a:pt x="677863" y="7945"/>
                </a:lnTo>
                <a:lnTo>
                  <a:pt x="629081" y="2013"/>
                </a:lnTo>
                <a:lnTo>
                  <a:pt x="57912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3347084" y="4529709"/>
            <a:ext cx="631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latin typeface="Calibri"/>
                <a:cs typeface="Calibri"/>
              </a:rPr>
              <a:t>5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34689" y="5222494"/>
            <a:ext cx="800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5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876800" y="4101084"/>
            <a:ext cx="1158240" cy="1097280"/>
          </a:xfrm>
          <a:custGeom>
            <a:avLst/>
            <a:gdLst/>
            <a:ahLst/>
            <a:cxnLst/>
            <a:rect l="l" t="t" r="r" b="b"/>
            <a:pathLst>
              <a:path w="1158239" h="1097279">
                <a:moveTo>
                  <a:pt x="579120" y="0"/>
                </a:moveTo>
                <a:lnTo>
                  <a:pt x="529158" y="2013"/>
                </a:lnTo>
                <a:lnTo>
                  <a:pt x="480376" y="7945"/>
                </a:lnTo>
                <a:lnTo>
                  <a:pt x="432946" y="17629"/>
                </a:lnTo>
                <a:lnTo>
                  <a:pt x="387043" y="30902"/>
                </a:lnTo>
                <a:lnTo>
                  <a:pt x="342841" y="47598"/>
                </a:lnTo>
                <a:lnTo>
                  <a:pt x="300513" y="67554"/>
                </a:lnTo>
                <a:lnTo>
                  <a:pt x="260234" y="90604"/>
                </a:lnTo>
                <a:lnTo>
                  <a:pt x="222177" y="116583"/>
                </a:lnTo>
                <a:lnTo>
                  <a:pt x="186517" y="145328"/>
                </a:lnTo>
                <a:lnTo>
                  <a:pt x="153427" y="176674"/>
                </a:lnTo>
                <a:lnTo>
                  <a:pt x="123082" y="210455"/>
                </a:lnTo>
                <a:lnTo>
                  <a:pt x="95655" y="246508"/>
                </a:lnTo>
                <a:lnTo>
                  <a:pt x="71321" y="284667"/>
                </a:lnTo>
                <a:lnTo>
                  <a:pt x="50253" y="324768"/>
                </a:lnTo>
                <a:lnTo>
                  <a:pt x="32626" y="366646"/>
                </a:lnTo>
                <a:lnTo>
                  <a:pt x="18613" y="410137"/>
                </a:lnTo>
                <a:lnTo>
                  <a:pt x="8388" y="455076"/>
                </a:lnTo>
                <a:lnTo>
                  <a:pt x="2126" y="501298"/>
                </a:lnTo>
                <a:lnTo>
                  <a:pt x="0" y="548640"/>
                </a:lnTo>
                <a:lnTo>
                  <a:pt x="2126" y="595981"/>
                </a:lnTo>
                <a:lnTo>
                  <a:pt x="8388" y="642203"/>
                </a:lnTo>
                <a:lnTo>
                  <a:pt x="18613" y="687142"/>
                </a:lnTo>
                <a:lnTo>
                  <a:pt x="32626" y="730633"/>
                </a:lnTo>
                <a:lnTo>
                  <a:pt x="50253" y="772511"/>
                </a:lnTo>
                <a:lnTo>
                  <a:pt x="71321" y="812612"/>
                </a:lnTo>
                <a:lnTo>
                  <a:pt x="95655" y="850771"/>
                </a:lnTo>
                <a:lnTo>
                  <a:pt x="123082" y="886824"/>
                </a:lnTo>
                <a:lnTo>
                  <a:pt x="153427" y="920605"/>
                </a:lnTo>
                <a:lnTo>
                  <a:pt x="186517" y="951951"/>
                </a:lnTo>
                <a:lnTo>
                  <a:pt x="222177" y="980696"/>
                </a:lnTo>
                <a:lnTo>
                  <a:pt x="260234" y="1006675"/>
                </a:lnTo>
                <a:lnTo>
                  <a:pt x="300513" y="1029725"/>
                </a:lnTo>
                <a:lnTo>
                  <a:pt x="342841" y="1049681"/>
                </a:lnTo>
                <a:lnTo>
                  <a:pt x="387043" y="1066377"/>
                </a:lnTo>
                <a:lnTo>
                  <a:pt x="432946" y="1079650"/>
                </a:lnTo>
                <a:lnTo>
                  <a:pt x="480376" y="1089334"/>
                </a:lnTo>
                <a:lnTo>
                  <a:pt x="529158" y="1095266"/>
                </a:lnTo>
                <a:lnTo>
                  <a:pt x="579120" y="1097280"/>
                </a:lnTo>
                <a:lnTo>
                  <a:pt x="629081" y="1095266"/>
                </a:lnTo>
                <a:lnTo>
                  <a:pt x="677863" y="1089334"/>
                </a:lnTo>
                <a:lnTo>
                  <a:pt x="725293" y="1079650"/>
                </a:lnTo>
                <a:lnTo>
                  <a:pt x="771196" y="1066377"/>
                </a:lnTo>
                <a:lnTo>
                  <a:pt x="815398" y="1049681"/>
                </a:lnTo>
                <a:lnTo>
                  <a:pt x="857726" y="1029725"/>
                </a:lnTo>
                <a:lnTo>
                  <a:pt x="898005" y="1006675"/>
                </a:lnTo>
                <a:lnTo>
                  <a:pt x="936062" y="980696"/>
                </a:lnTo>
                <a:lnTo>
                  <a:pt x="971722" y="951951"/>
                </a:lnTo>
                <a:lnTo>
                  <a:pt x="1004812" y="920605"/>
                </a:lnTo>
                <a:lnTo>
                  <a:pt x="1035157" y="886824"/>
                </a:lnTo>
                <a:lnTo>
                  <a:pt x="1062584" y="850771"/>
                </a:lnTo>
                <a:lnTo>
                  <a:pt x="1086918" y="812612"/>
                </a:lnTo>
                <a:lnTo>
                  <a:pt x="1107986" y="772511"/>
                </a:lnTo>
                <a:lnTo>
                  <a:pt x="1125613" y="730633"/>
                </a:lnTo>
                <a:lnTo>
                  <a:pt x="1139626" y="687142"/>
                </a:lnTo>
                <a:lnTo>
                  <a:pt x="1149851" y="642203"/>
                </a:lnTo>
                <a:lnTo>
                  <a:pt x="1156113" y="595981"/>
                </a:lnTo>
                <a:lnTo>
                  <a:pt x="1158239" y="548640"/>
                </a:lnTo>
                <a:lnTo>
                  <a:pt x="1156113" y="501298"/>
                </a:lnTo>
                <a:lnTo>
                  <a:pt x="1149851" y="455076"/>
                </a:lnTo>
                <a:lnTo>
                  <a:pt x="1139626" y="410137"/>
                </a:lnTo>
                <a:lnTo>
                  <a:pt x="1125613" y="366646"/>
                </a:lnTo>
                <a:lnTo>
                  <a:pt x="1107986" y="324768"/>
                </a:lnTo>
                <a:lnTo>
                  <a:pt x="1086918" y="284667"/>
                </a:lnTo>
                <a:lnTo>
                  <a:pt x="1062584" y="246508"/>
                </a:lnTo>
                <a:lnTo>
                  <a:pt x="1035157" y="210455"/>
                </a:lnTo>
                <a:lnTo>
                  <a:pt x="1004812" y="176674"/>
                </a:lnTo>
                <a:lnTo>
                  <a:pt x="971722" y="145328"/>
                </a:lnTo>
                <a:lnTo>
                  <a:pt x="936062" y="116583"/>
                </a:lnTo>
                <a:lnTo>
                  <a:pt x="898005" y="90604"/>
                </a:lnTo>
                <a:lnTo>
                  <a:pt x="857726" y="67554"/>
                </a:lnTo>
                <a:lnTo>
                  <a:pt x="815398" y="47598"/>
                </a:lnTo>
                <a:lnTo>
                  <a:pt x="771196" y="30902"/>
                </a:lnTo>
                <a:lnTo>
                  <a:pt x="725293" y="17629"/>
                </a:lnTo>
                <a:lnTo>
                  <a:pt x="677863" y="7945"/>
                </a:lnTo>
                <a:lnTo>
                  <a:pt x="629081" y="2013"/>
                </a:lnTo>
                <a:lnTo>
                  <a:pt x="57912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139944" y="4515358"/>
            <a:ext cx="631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latin typeface="Calibri"/>
                <a:cs typeface="Calibri"/>
              </a:rPr>
              <a:t>5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62525" y="5197906"/>
            <a:ext cx="96266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485" marR="5080" indent="-58419">
              <a:lnSpc>
                <a:spcPct val="110000"/>
              </a:lnSpc>
              <a:spcBef>
                <a:spcPts val="100"/>
              </a:spcBef>
            </a:pP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Consumer Products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608064" y="20360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636828" y="1722"/>
                </a:lnTo>
                <a:lnTo>
                  <a:pt x="588784" y="6811"/>
                </a:lnTo>
                <a:lnTo>
                  <a:pt x="541785" y="15151"/>
                </a:lnTo>
                <a:lnTo>
                  <a:pt x="495947" y="26625"/>
                </a:lnTo>
                <a:lnTo>
                  <a:pt x="451386" y="41118"/>
                </a:lnTo>
                <a:lnTo>
                  <a:pt x="408218" y="58514"/>
                </a:lnTo>
                <a:lnTo>
                  <a:pt x="366559" y="78696"/>
                </a:lnTo>
                <a:lnTo>
                  <a:pt x="326525" y="101548"/>
                </a:lnTo>
                <a:lnTo>
                  <a:pt x="288233" y="126954"/>
                </a:lnTo>
                <a:lnTo>
                  <a:pt x="251798" y="154798"/>
                </a:lnTo>
                <a:lnTo>
                  <a:pt x="217336" y="184964"/>
                </a:lnTo>
                <a:lnTo>
                  <a:pt x="184964" y="217336"/>
                </a:lnTo>
                <a:lnTo>
                  <a:pt x="154798" y="251798"/>
                </a:lnTo>
                <a:lnTo>
                  <a:pt x="126954" y="288233"/>
                </a:lnTo>
                <a:lnTo>
                  <a:pt x="101548" y="326525"/>
                </a:lnTo>
                <a:lnTo>
                  <a:pt x="78696" y="366559"/>
                </a:lnTo>
                <a:lnTo>
                  <a:pt x="58514" y="408218"/>
                </a:lnTo>
                <a:lnTo>
                  <a:pt x="41118" y="451386"/>
                </a:lnTo>
                <a:lnTo>
                  <a:pt x="26625" y="495947"/>
                </a:lnTo>
                <a:lnTo>
                  <a:pt x="15151" y="541785"/>
                </a:lnTo>
                <a:lnTo>
                  <a:pt x="6811" y="588784"/>
                </a:lnTo>
                <a:lnTo>
                  <a:pt x="1722" y="636828"/>
                </a:lnTo>
                <a:lnTo>
                  <a:pt x="0" y="685800"/>
                </a:lnTo>
                <a:lnTo>
                  <a:pt x="1722" y="734771"/>
                </a:lnTo>
                <a:lnTo>
                  <a:pt x="6811" y="782815"/>
                </a:lnTo>
                <a:lnTo>
                  <a:pt x="15151" y="829814"/>
                </a:lnTo>
                <a:lnTo>
                  <a:pt x="26625" y="875652"/>
                </a:lnTo>
                <a:lnTo>
                  <a:pt x="41118" y="920213"/>
                </a:lnTo>
                <a:lnTo>
                  <a:pt x="58514" y="963381"/>
                </a:lnTo>
                <a:lnTo>
                  <a:pt x="78696" y="1005040"/>
                </a:lnTo>
                <a:lnTo>
                  <a:pt x="101548" y="1045074"/>
                </a:lnTo>
                <a:lnTo>
                  <a:pt x="126954" y="1083366"/>
                </a:lnTo>
                <a:lnTo>
                  <a:pt x="154798" y="1119801"/>
                </a:lnTo>
                <a:lnTo>
                  <a:pt x="184964" y="1154263"/>
                </a:lnTo>
                <a:lnTo>
                  <a:pt x="217336" y="1186635"/>
                </a:lnTo>
                <a:lnTo>
                  <a:pt x="251798" y="1216801"/>
                </a:lnTo>
                <a:lnTo>
                  <a:pt x="288233" y="1244645"/>
                </a:lnTo>
                <a:lnTo>
                  <a:pt x="326525" y="1270051"/>
                </a:lnTo>
                <a:lnTo>
                  <a:pt x="366559" y="1292903"/>
                </a:lnTo>
                <a:lnTo>
                  <a:pt x="408218" y="1313085"/>
                </a:lnTo>
                <a:lnTo>
                  <a:pt x="451386" y="1330481"/>
                </a:lnTo>
                <a:lnTo>
                  <a:pt x="495947" y="1344974"/>
                </a:lnTo>
                <a:lnTo>
                  <a:pt x="541785" y="1356448"/>
                </a:lnTo>
                <a:lnTo>
                  <a:pt x="588784" y="1364788"/>
                </a:lnTo>
                <a:lnTo>
                  <a:pt x="636828" y="1369877"/>
                </a:lnTo>
                <a:lnTo>
                  <a:pt x="685800" y="1371600"/>
                </a:lnTo>
                <a:lnTo>
                  <a:pt x="734771" y="1369877"/>
                </a:lnTo>
                <a:lnTo>
                  <a:pt x="782815" y="1364788"/>
                </a:lnTo>
                <a:lnTo>
                  <a:pt x="829814" y="1356448"/>
                </a:lnTo>
                <a:lnTo>
                  <a:pt x="875652" y="1344974"/>
                </a:lnTo>
                <a:lnTo>
                  <a:pt x="920213" y="1330481"/>
                </a:lnTo>
                <a:lnTo>
                  <a:pt x="963381" y="1313085"/>
                </a:lnTo>
                <a:lnTo>
                  <a:pt x="1005040" y="1292903"/>
                </a:lnTo>
                <a:lnTo>
                  <a:pt x="1045074" y="1270051"/>
                </a:lnTo>
                <a:lnTo>
                  <a:pt x="1083366" y="1244645"/>
                </a:lnTo>
                <a:lnTo>
                  <a:pt x="1119801" y="1216801"/>
                </a:lnTo>
                <a:lnTo>
                  <a:pt x="1154263" y="1186635"/>
                </a:lnTo>
                <a:lnTo>
                  <a:pt x="1186635" y="1154263"/>
                </a:lnTo>
                <a:lnTo>
                  <a:pt x="1216801" y="1119801"/>
                </a:lnTo>
                <a:lnTo>
                  <a:pt x="1244645" y="1083366"/>
                </a:lnTo>
                <a:lnTo>
                  <a:pt x="1270051" y="1045074"/>
                </a:lnTo>
                <a:lnTo>
                  <a:pt x="1292903" y="1005040"/>
                </a:lnTo>
                <a:lnTo>
                  <a:pt x="1313085" y="963381"/>
                </a:lnTo>
                <a:lnTo>
                  <a:pt x="1330481" y="920213"/>
                </a:lnTo>
                <a:lnTo>
                  <a:pt x="1344974" y="875652"/>
                </a:lnTo>
                <a:lnTo>
                  <a:pt x="1356448" y="829814"/>
                </a:lnTo>
                <a:lnTo>
                  <a:pt x="1364788" y="782815"/>
                </a:lnTo>
                <a:lnTo>
                  <a:pt x="1369877" y="734771"/>
                </a:lnTo>
                <a:lnTo>
                  <a:pt x="1371600" y="685800"/>
                </a:lnTo>
                <a:lnTo>
                  <a:pt x="1369877" y="636828"/>
                </a:lnTo>
                <a:lnTo>
                  <a:pt x="1364788" y="588784"/>
                </a:lnTo>
                <a:lnTo>
                  <a:pt x="1356448" y="541785"/>
                </a:lnTo>
                <a:lnTo>
                  <a:pt x="1344974" y="495947"/>
                </a:lnTo>
                <a:lnTo>
                  <a:pt x="1330481" y="451386"/>
                </a:lnTo>
                <a:lnTo>
                  <a:pt x="1313085" y="408218"/>
                </a:lnTo>
                <a:lnTo>
                  <a:pt x="1292903" y="366559"/>
                </a:lnTo>
                <a:lnTo>
                  <a:pt x="1270051" y="326525"/>
                </a:lnTo>
                <a:lnTo>
                  <a:pt x="1244645" y="288233"/>
                </a:lnTo>
                <a:lnTo>
                  <a:pt x="1216801" y="251798"/>
                </a:lnTo>
                <a:lnTo>
                  <a:pt x="1186635" y="217336"/>
                </a:lnTo>
                <a:lnTo>
                  <a:pt x="1154263" y="184964"/>
                </a:lnTo>
                <a:lnTo>
                  <a:pt x="1119801" y="154798"/>
                </a:lnTo>
                <a:lnTo>
                  <a:pt x="1083366" y="126954"/>
                </a:lnTo>
                <a:lnTo>
                  <a:pt x="1045074" y="101548"/>
                </a:lnTo>
                <a:lnTo>
                  <a:pt x="1005040" y="78696"/>
                </a:lnTo>
                <a:lnTo>
                  <a:pt x="963381" y="58514"/>
                </a:lnTo>
                <a:lnTo>
                  <a:pt x="920213" y="41118"/>
                </a:lnTo>
                <a:lnTo>
                  <a:pt x="875652" y="26625"/>
                </a:lnTo>
                <a:lnTo>
                  <a:pt x="829814" y="15151"/>
                </a:lnTo>
                <a:lnTo>
                  <a:pt x="782815" y="6811"/>
                </a:lnTo>
                <a:lnTo>
                  <a:pt x="734771" y="1722"/>
                </a:lnTo>
                <a:lnTo>
                  <a:pt x="685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871461" y="2546730"/>
            <a:ext cx="84709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140" b="1">
                <a:latin typeface="Calibri"/>
                <a:cs typeface="Calibri"/>
              </a:rPr>
              <a:t>10-</a:t>
            </a:r>
            <a:r>
              <a:rPr dirty="0" sz="1850" spc="75" b="1">
                <a:latin typeface="Calibri"/>
                <a:cs typeface="Calibri"/>
              </a:rPr>
              <a:t>15%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784975" y="3469640"/>
            <a:ext cx="1097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658356" y="4131564"/>
            <a:ext cx="1158240" cy="1097280"/>
          </a:xfrm>
          <a:custGeom>
            <a:avLst/>
            <a:gdLst/>
            <a:ahLst/>
            <a:cxnLst/>
            <a:rect l="l" t="t" r="r" b="b"/>
            <a:pathLst>
              <a:path w="1158240" h="1097279">
                <a:moveTo>
                  <a:pt x="579120" y="0"/>
                </a:moveTo>
                <a:lnTo>
                  <a:pt x="529158" y="2013"/>
                </a:lnTo>
                <a:lnTo>
                  <a:pt x="480376" y="7945"/>
                </a:lnTo>
                <a:lnTo>
                  <a:pt x="432946" y="17629"/>
                </a:lnTo>
                <a:lnTo>
                  <a:pt x="387043" y="30902"/>
                </a:lnTo>
                <a:lnTo>
                  <a:pt x="342841" y="47598"/>
                </a:lnTo>
                <a:lnTo>
                  <a:pt x="300513" y="67554"/>
                </a:lnTo>
                <a:lnTo>
                  <a:pt x="260234" y="90604"/>
                </a:lnTo>
                <a:lnTo>
                  <a:pt x="222177" y="116583"/>
                </a:lnTo>
                <a:lnTo>
                  <a:pt x="186517" y="145328"/>
                </a:lnTo>
                <a:lnTo>
                  <a:pt x="153427" y="176674"/>
                </a:lnTo>
                <a:lnTo>
                  <a:pt x="123082" y="210455"/>
                </a:lnTo>
                <a:lnTo>
                  <a:pt x="95655" y="246508"/>
                </a:lnTo>
                <a:lnTo>
                  <a:pt x="71321" y="284667"/>
                </a:lnTo>
                <a:lnTo>
                  <a:pt x="50253" y="324768"/>
                </a:lnTo>
                <a:lnTo>
                  <a:pt x="32626" y="366646"/>
                </a:lnTo>
                <a:lnTo>
                  <a:pt x="18613" y="410137"/>
                </a:lnTo>
                <a:lnTo>
                  <a:pt x="8388" y="455076"/>
                </a:lnTo>
                <a:lnTo>
                  <a:pt x="2126" y="501298"/>
                </a:lnTo>
                <a:lnTo>
                  <a:pt x="0" y="548640"/>
                </a:lnTo>
                <a:lnTo>
                  <a:pt x="2126" y="595981"/>
                </a:lnTo>
                <a:lnTo>
                  <a:pt x="8388" y="642203"/>
                </a:lnTo>
                <a:lnTo>
                  <a:pt x="18613" y="687142"/>
                </a:lnTo>
                <a:lnTo>
                  <a:pt x="32626" y="730633"/>
                </a:lnTo>
                <a:lnTo>
                  <a:pt x="50253" y="772511"/>
                </a:lnTo>
                <a:lnTo>
                  <a:pt x="71321" y="812612"/>
                </a:lnTo>
                <a:lnTo>
                  <a:pt x="95655" y="850771"/>
                </a:lnTo>
                <a:lnTo>
                  <a:pt x="123082" y="886824"/>
                </a:lnTo>
                <a:lnTo>
                  <a:pt x="153427" y="920605"/>
                </a:lnTo>
                <a:lnTo>
                  <a:pt x="186517" y="951951"/>
                </a:lnTo>
                <a:lnTo>
                  <a:pt x="222177" y="980696"/>
                </a:lnTo>
                <a:lnTo>
                  <a:pt x="260234" y="1006675"/>
                </a:lnTo>
                <a:lnTo>
                  <a:pt x="300513" y="1029725"/>
                </a:lnTo>
                <a:lnTo>
                  <a:pt x="342841" y="1049681"/>
                </a:lnTo>
                <a:lnTo>
                  <a:pt x="387043" y="1066377"/>
                </a:lnTo>
                <a:lnTo>
                  <a:pt x="432946" y="1079650"/>
                </a:lnTo>
                <a:lnTo>
                  <a:pt x="480376" y="1089334"/>
                </a:lnTo>
                <a:lnTo>
                  <a:pt x="529158" y="1095266"/>
                </a:lnTo>
                <a:lnTo>
                  <a:pt x="579120" y="1097280"/>
                </a:lnTo>
                <a:lnTo>
                  <a:pt x="629081" y="1095266"/>
                </a:lnTo>
                <a:lnTo>
                  <a:pt x="677863" y="1089334"/>
                </a:lnTo>
                <a:lnTo>
                  <a:pt x="725293" y="1079650"/>
                </a:lnTo>
                <a:lnTo>
                  <a:pt x="771196" y="1066377"/>
                </a:lnTo>
                <a:lnTo>
                  <a:pt x="815398" y="1049681"/>
                </a:lnTo>
                <a:lnTo>
                  <a:pt x="857726" y="1029725"/>
                </a:lnTo>
                <a:lnTo>
                  <a:pt x="898005" y="1006675"/>
                </a:lnTo>
                <a:lnTo>
                  <a:pt x="936062" y="980696"/>
                </a:lnTo>
                <a:lnTo>
                  <a:pt x="971722" y="951951"/>
                </a:lnTo>
                <a:lnTo>
                  <a:pt x="1004812" y="920605"/>
                </a:lnTo>
                <a:lnTo>
                  <a:pt x="1035157" y="886824"/>
                </a:lnTo>
                <a:lnTo>
                  <a:pt x="1062584" y="850771"/>
                </a:lnTo>
                <a:lnTo>
                  <a:pt x="1086918" y="812612"/>
                </a:lnTo>
                <a:lnTo>
                  <a:pt x="1107986" y="772511"/>
                </a:lnTo>
                <a:lnTo>
                  <a:pt x="1125613" y="730633"/>
                </a:lnTo>
                <a:lnTo>
                  <a:pt x="1139626" y="687142"/>
                </a:lnTo>
                <a:lnTo>
                  <a:pt x="1149851" y="642203"/>
                </a:lnTo>
                <a:lnTo>
                  <a:pt x="1156113" y="595981"/>
                </a:lnTo>
                <a:lnTo>
                  <a:pt x="1158240" y="548640"/>
                </a:lnTo>
                <a:lnTo>
                  <a:pt x="1156113" y="501298"/>
                </a:lnTo>
                <a:lnTo>
                  <a:pt x="1149851" y="455076"/>
                </a:lnTo>
                <a:lnTo>
                  <a:pt x="1139626" y="410137"/>
                </a:lnTo>
                <a:lnTo>
                  <a:pt x="1125613" y="366646"/>
                </a:lnTo>
                <a:lnTo>
                  <a:pt x="1107986" y="324768"/>
                </a:lnTo>
                <a:lnTo>
                  <a:pt x="1086918" y="284667"/>
                </a:lnTo>
                <a:lnTo>
                  <a:pt x="1062584" y="246508"/>
                </a:lnTo>
                <a:lnTo>
                  <a:pt x="1035157" y="210455"/>
                </a:lnTo>
                <a:lnTo>
                  <a:pt x="1004812" y="176674"/>
                </a:lnTo>
                <a:lnTo>
                  <a:pt x="971722" y="145328"/>
                </a:lnTo>
                <a:lnTo>
                  <a:pt x="936062" y="116583"/>
                </a:lnTo>
                <a:lnTo>
                  <a:pt x="898005" y="90604"/>
                </a:lnTo>
                <a:lnTo>
                  <a:pt x="857726" y="67554"/>
                </a:lnTo>
                <a:lnTo>
                  <a:pt x="815398" y="47598"/>
                </a:lnTo>
                <a:lnTo>
                  <a:pt x="771196" y="30902"/>
                </a:lnTo>
                <a:lnTo>
                  <a:pt x="725293" y="17629"/>
                </a:lnTo>
                <a:lnTo>
                  <a:pt x="677863" y="7945"/>
                </a:lnTo>
                <a:lnTo>
                  <a:pt x="629081" y="2013"/>
                </a:lnTo>
                <a:lnTo>
                  <a:pt x="57912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922134" y="4544948"/>
            <a:ext cx="631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latin typeface="Calibri"/>
                <a:cs typeface="Calibri"/>
              </a:rPr>
              <a:t>5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696582" y="5233238"/>
            <a:ext cx="1100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FFFFFF"/>
                </a:solidFill>
                <a:latin typeface="Calibri"/>
                <a:cs typeface="Calibri"/>
              </a:rPr>
              <a:t>Automotive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8729471" y="4163567"/>
            <a:ext cx="1158240" cy="1097280"/>
          </a:xfrm>
          <a:custGeom>
            <a:avLst/>
            <a:gdLst/>
            <a:ahLst/>
            <a:cxnLst/>
            <a:rect l="l" t="t" r="r" b="b"/>
            <a:pathLst>
              <a:path w="1158240" h="1097279">
                <a:moveTo>
                  <a:pt x="579120" y="0"/>
                </a:moveTo>
                <a:lnTo>
                  <a:pt x="529158" y="2013"/>
                </a:lnTo>
                <a:lnTo>
                  <a:pt x="480376" y="7945"/>
                </a:lnTo>
                <a:lnTo>
                  <a:pt x="432946" y="17629"/>
                </a:lnTo>
                <a:lnTo>
                  <a:pt x="387043" y="30902"/>
                </a:lnTo>
                <a:lnTo>
                  <a:pt x="342841" y="47598"/>
                </a:lnTo>
                <a:lnTo>
                  <a:pt x="300513" y="67554"/>
                </a:lnTo>
                <a:lnTo>
                  <a:pt x="260234" y="90604"/>
                </a:lnTo>
                <a:lnTo>
                  <a:pt x="222177" y="116583"/>
                </a:lnTo>
                <a:lnTo>
                  <a:pt x="186517" y="145328"/>
                </a:lnTo>
                <a:lnTo>
                  <a:pt x="153427" y="176674"/>
                </a:lnTo>
                <a:lnTo>
                  <a:pt x="123082" y="210455"/>
                </a:lnTo>
                <a:lnTo>
                  <a:pt x="95655" y="246508"/>
                </a:lnTo>
                <a:lnTo>
                  <a:pt x="71321" y="284667"/>
                </a:lnTo>
                <a:lnTo>
                  <a:pt x="50253" y="324768"/>
                </a:lnTo>
                <a:lnTo>
                  <a:pt x="32626" y="366646"/>
                </a:lnTo>
                <a:lnTo>
                  <a:pt x="18613" y="410137"/>
                </a:lnTo>
                <a:lnTo>
                  <a:pt x="8388" y="455076"/>
                </a:lnTo>
                <a:lnTo>
                  <a:pt x="2126" y="501298"/>
                </a:lnTo>
                <a:lnTo>
                  <a:pt x="0" y="548639"/>
                </a:lnTo>
                <a:lnTo>
                  <a:pt x="2126" y="595981"/>
                </a:lnTo>
                <a:lnTo>
                  <a:pt x="8388" y="642203"/>
                </a:lnTo>
                <a:lnTo>
                  <a:pt x="18613" y="687142"/>
                </a:lnTo>
                <a:lnTo>
                  <a:pt x="32626" y="730633"/>
                </a:lnTo>
                <a:lnTo>
                  <a:pt x="50253" y="772511"/>
                </a:lnTo>
                <a:lnTo>
                  <a:pt x="71321" y="812612"/>
                </a:lnTo>
                <a:lnTo>
                  <a:pt x="95655" y="850771"/>
                </a:lnTo>
                <a:lnTo>
                  <a:pt x="123082" y="886824"/>
                </a:lnTo>
                <a:lnTo>
                  <a:pt x="153427" y="920605"/>
                </a:lnTo>
                <a:lnTo>
                  <a:pt x="186517" y="951951"/>
                </a:lnTo>
                <a:lnTo>
                  <a:pt x="222177" y="980696"/>
                </a:lnTo>
                <a:lnTo>
                  <a:pt x="260234" y="1006675"/>
                </a:lnTo>
                <a:lnTo>
                  <a:pt x="300513" y="1029725"/>
                </a:lnTo>
                <a:lnTo>
                  <a:pt x="342841" y="1049681"/>
                </a:lnTo>
                <a:lnTo>
                  <a:pt x="387043" y="1066377"/>
                </a:lnTo>
                <a:lnTo>
                  <a:pt x="432946" y="1079650"/>
                </a:lnTo>
                <a:lnTo>
                  <a:pt x="480376" y="1089334"/>
                </a:lnTo>
                <a:lnTo>
                  <a:pt x="529158" y="1095266"/>
                </a:lnTo>
                <a:lnTo>
                  <a:pt x="579120" y="1097279"/>
                </a:lnTo>
                <a:lnTo>
                  <a:pt x="629081" y="1095266"/>
                </a:lnTo>
                <a:lnTo>
                  <a:pt x="677863" y="1089334"/>
                </a:lnTo>
                <a:lnTo>
                  <a:pt x="725293" y="1079650"/>
                </a:lnTo>
                <a:lnTo>
                  <a:pt x="771196" y="1066377"/>
                </a:lnTo>
                <a:lnTo>
                  <a:pt x="815398" y="1049681"/>
                </a:lnTo>
                <a:lnTo>
                  <a:pt x="857726" y="1029725"/>
                </a:lnTo>
                <a:lnTo>
                  <a:pt x="898005" y="1006675"/>
                </a:lnTo>
                <a:lnTo>
                  <a:pt x="936062" y="980696"/>
                </a:lnTo>
                <a:lnTo>
                  <a:pt x="971722" y="951951"/>
                </a:lnTo>
                <a:lnTo>
                  <a:pt x="1004812" y="920605"/>
                </a:lnTo>
                <a:lnTo>
                  <a:pt x="1035157" y="886824"/>
                </a:lnTo>
                <a:lnTo>
                  <a:pt x="1062584" y="850771"/>
                </a:lnTo>
                <a:lnTo>
                  <a:pt x="1086918" y="812612"/>
                </a:lnTo>
                <a:lnTo>
                  <a:pt x="1107986" y="772511"/>
                </a:lnTo>
                <a:lnTo>
                  <a:pt x="1125613" y="730633"/>
                </a:lnTo>
                <a:lnTo>
                  <a:pt x="1139626" y="687142"/>
                </a:lnTo>
                <a:lnTo>
                  <a:pt x="1149851" y="642203"/>
                </a:lnTo>
                <a:lnTo>
                  <a:pt x="1156113" y="595981"/>
                </a:lnTo>
                <a:lnTo>
                  <a:pt x="1158239" y="548639"/>
                </a:lnTo>
                <a:lnTo>
                  <a:pt x="1156113" y="501298"/>
                </a:lnTo>
                <a:lnTo>
                  <a:pt x="1149851" y="455076"/>
                </a:lnTo>
                <a:lnTo>
                  <a:pt x="1139626" y="410137"/>
                </a:lnTo>
                <a:lnTo>
                  <a:pt x="1125613" y="366646"/>
                </a:lnTo>
                <a:lnTo>
                  <a:pt x="1107986" y="324768"/>
                </a:lnTo>
                <a:lnTo>
                  <a:pt x="1086918" y="284667"/>
                </a:lnTo>
                <a:lnTo>
                  <a:pt x="1062584" y="246508"/>
                </a:lnTo>
                <a:lnTo>
                  <a:pt x="1035157" y="210455"/>
                </a:lnTo>
                <a:lnTo>
                  <a:pt x="1004812" y="176674"/>
                </a:lnTo>
                <a:lnTo>
                  <a:pt x="971722" y="145328"/>
                </a:lnTo>
                <a:lnTo>
                  <a:pt x="936062" y="116583"/>
                </a:lnTo>
                <a:lnTo>
                  <a:pt x="898005" y="90604"/>
                </a:lnTo>
                <a:lnTo>
                  <a:pt x="857726" y="67554"/>
                </a:lnTo>
                <a:lnTo>
                  <a:pt x="815398" y="47598"/>
                </a:lnTo>
                <a:lnTo>
                  <a:pt x="771196" y="30902"/>
                </a:lnTo>
                <a:lnTo>
                  <a:pt x="725293" y="17629"/>
                </a:lnTo>
                <a:lnTo>
                  <a:pt x="677863" y="7945"/>
                </a:lnTo>
                <a:lnTo>
                  <a:pt x="629081" y="2013"/>
                </a:lnTo>
                <a:lnTo>
                  <a:pt x="57912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994140" y="4577588"/>
            <a:ext cx="631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latin typeface="Calibri"/>
                <a:cs typeface="Calibri"/>
              </a:rPr>
              <a:t>5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00058" y="5201434"/>
            <a:ext cx="1366520" cy="56324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1600" spc="80" b="1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r>
              <a:rPr dirty="0" sz="16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80" b="1">
                <a:solidFill>
                  <a:srgbClr val="FFFFFF"/>
                </a:solidFill>
                <a:latin typeface="Calibri"/>
                <a:cs typeface="Calibri"/>
              </a:rPr>
              <a:t>sciences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6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195"/>
              </a:spcBef>
            </a:pPr>
            <a:r>
              <a:rPr dirty="0" sz="1600" spc="45" b="1">
                <a:solidFill>
                  <a:srgbClr val="FFFFFF"/>
                </a:solidFill>
                <a:latin typeface="Calibri"/>
                <a:cs typeface="Calibri"/>
              </a:rPr>
              <a:t>Healthcare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8574023" y="20360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636828" y="1722"/>
                </a:lnTo>
                <a:lnTo>
                  <a:pt x="588784" y="6811"/>
                </a:lnTo>
                <a:lnTo>
                  <a:pt x="541785" y="15151"/>
                </a:lnTo>
                <a:lnTo>
                  <a:pt x="495947" y="26625"/>
                </a:lnTo>
                <a:lnTo>
                  <a:pt x="451386" y="41118"/>
                </a:lnTo>
                <a:lnTo>
                  <a:pt x="408218" y="58514"/>
                </a:lnTo>
                <a:lnTo>
                  <a:pt x="366559" y="78696"/>
                </a:lnTo>
                <a:lnTo>
                  <a:pt x="326525" y="101548"/>
                </a:lnTo>
                <a:lnTo>
                  <a:pt x="288233" y="126954"/>
                </a:lnTo>
                <a:lnTo>
                  <a:pt x="251798" y="154798"/>
                </a:lnTo>
                <a:lnTo>
                  <a:pt x="217336" y="184964"/>
                </a:lnTo>
                <a:lnTo>
                  <a:pt x="184964" y="217336"/>
                </a:lnTo>
                <a:lnTo>
                  <a:pt x="154798" y="251798"/>
                </a:lnTo>
                <a:lnTo>
                  <a:pt x="126954" y="288233"/>
                </a:lnTo>
                <a:lnTo>
                  <a:pt x="101548" y="326525"/>
                </a:lnTo>
                <a:lnTo>
                  <a:pt x="78696" y="366559"/>
                </a:lnTo>
                <a:lnTo>
                  <a:pt x="58514" y="408218"/>
                </a:lnTo>
                <a:lnTo>
                  <a:pt x="41118" y="451386"/>
                </a:lnTo>
                <a:lnTo>
                  <a:pt x="26625" y="495947"/>
                </a:lnTo>
                <a:lnTo>
                  <a:pt x="15151" y="541785"/>
                </a:lnTo>
                <a:lnTo>
                  <a:pt x="6811" y="588784"/>
                </a:lnTo>
                <a:lnTo>
                  <a:pt x="1722" y="636828"/>
                </a:lnTo>
                <a:lnTo>
                  <a:pt x="0" y="685800"/>
                </a:lnTo>
                <a:lnTo>
                  <a:pt x="1722" y="734771"/>
                </a:lnTo>
                <a:lnTo>
                  <a:pt x="6811" y="782815"/>
                </a:lnTo>
                <a:lnTo>
                  <a:pt x="15151" y="829814"/>
                </a:lnTo>
                <a:lnTo>
                  <a:pt x="26625" y="875652"/>
                </a:lnTo>
                <a:lnTo>
                  <a:pt x="41118" y="920213"/>
                </a:lnTo>
                <a:lnTo>
                  <a:pt x="58514" y="963381"/>
                </a:lnTo>
                <a:lnTo>
                  <a:pt x="78696" y="1005040"/>
                </a:lnTo>
                <a:lnTo>
                  <a:pt x="101548" y="1045074"/>
                </a:lnTo>
                <a:lnTo>
                  <a:pt x="126954" y="1083366"/>
                </a:lnTo>
                <a:lnTo>
                  <a:pt x="154798" y="1119801"/>
                </a:lnTo>
                <a:lnTo>
                  <a:pt x="184964" y="1154263"/>
                </a:lnTo>
                <a:lnTo>
                  <a:pt x="217336" y="1186635"/>
                </a:lnTo>
                <a:lnTo>
                  <a:pt x="251798" y="1216801"/>
                </a:lnTo>
                <a:lnTo>
                  <a:pt x="288233" y="1244645"/>
                </a:lnTo>
                <a:lnTo>
                  <a:pt x="326525" y="1270051"/>
                </a:lnTo>
                <a:lnTo>
                  <a:pt x="366559" y="1292903"/>
                </a:lnTo>
                <a:lnTo>
                  <a:pt x="408218" y="1313085"/>
                </a:lnTo>
                <a:lnTo>
                  <a:pt x="451386" y="1330481"/>
                </a:lnTo>
                <a:lnTo>
                  <a:pt x="495947" y="1344974"/>
                </a:lnTo>
                <a:lnTo>
                  <a:pt x="541785" y="1356448"/>
                </a:lnTo>
                <a:lnTo>
                  <a:pt x="588784" y="1364788"/>
                </a:lnTo>
                <a:lnTo>
                  <a:pt x="636828" y="1369877"/>
                </a:lnTo>
                <a:lnTo>
                  <a:pt x="685800" y="1371600"/>
                </a:lnTo>
                <a:lnTo>
                  <a:pt x="734771" y="1369877"/>
                </a:lnTo>
                <a:lnTo>
                  <a:pt x="782815" y="1364788"/>
                </a:lnTo>
                <a:lnTo>
                  <a:pt x="829814" y="1356448"/>
                </a:lnTo>
                <a:lnTo>
                  <a:pt x="875652" y="1344974"/>
                </a:lnTo>
                <a:lnTo>
                  <a:pt x="920213" y="1330481"/>
                </a:lnTo>
                <a:lnTo>
                  <a:pt x="963381" y="1313085"/>
                </a:lnTo>
                <a:lnTo>
                  <a:pt x="1005040" y="1292903"/>
                </a:lnTo>
                <a:lnTo>
                  <a:pt x="1045074" y="1270051"/>
                </a:lnTo>
                <a:lnTo>
                  <a:pt x="1083366" y="1244645"/>
                </a:lnTo>
                <a:lnTo>
                  <a:pt x="1119801" y="1216801"/>
                </a:lnTo>
                <a:lnTo>
                  <a:pt x="1154263" y="1186635"/>
                </a:lnTo>
                <a:lnTo>
                  <a:pt x="1186635" y="1154263"/>
                </a:lnTo>
                <a:lnTo>
                  <a:pt x="1216801" y="1119801"/>
                </a:lnTo>
                <a:lnTo>
                  <a:pt x="1244645" y="1083366"/>
                </a:lnTo>
                <a:lnTo>
                  <a:pt x="1270051" y="1045074"/>
                </a:lnTo>
                <a:lnTo>
                  <a:pt x="1292903" y="1005040"/>
                </a:lnTo>
                <a:lnTo>
                  <a:pt x="1313085" y="963381"/>
                </a:lnTo>
                <a:lnTo>
                  <a:pt x="1330481" y="920213"/>
                </a:lnTo>
                <a:lnTo>
                  <a:pt x="1344974" y="875652"/>
                </a:lnTo>
                <a:lnTo>
                  <a:pt x="1356448" y="829814"/>
                </a:lnTo>
                <a:lnTo>
                  <a:pt x="1364788" y="782815"/>
                </a:lnTo>
                <a:lnTo>
                  <a:pt x="1369877" y="734771"/>
                </a:lnTo>
                <a:lnTo>
                  <a:pt x="1371600" y="685800"/>
                </a:lnTo>
                <a:lnTo>
                  <a:pt x="1369877" y="636828"/>
                </a:lnTo>
                <a:lnTo>
                  <a:pt x="1364788" y="588784"/>
                </a:lnTo>
                <a:lnTo>
                  <a:pt x="1356448" y="541785"/>
                </a:lnTo>
                <a:lnTo>
                  <a:pt x="1344974" y="495947"/>
                </a:lnTo>
                <a:lnTo>
                  <a:pt x="1330481" y="451386"/>
                </a:lnTo>
                <a:lnTo>
                  <a:pt x="1313085" y="408218"/>
                </a:lnTo>
                <a:lnTo>
                  <a:pt x="1292903" y="366559"/>
                </a:lnTo>
                <a:lnTo>
                  <a:pt x="1270051" y="326525"/>
                </a:lnTo>
                <a:lnTo>
                  <a:pt x="1244645" y="288233"/>
                </a:lnTo>
                <a:lnTo>
                  <a:pt x="1216801" y="251798"/>
                </a:lnTo>
                <a:lnTo>
                  <a:pt x="1186635" y="217336"/>
                </a:lnTo>
                <a:lnTo>
                  <a:pt x="1154263" y="184964"/>
                </a:lnTo>
                <a:lnTo>
                  <a:pt x="1119801" y="154798"/>
                </a:lnTo>
                <a:lnTo>
                  <a:pt x="1083366" y="126954"/>
                </a:lnTo>
                <a:lnTo>
                  <a:pt x="1045074" y="101548"/>
                </a:lnTo>
                <a:lnTo>
                  <a:pt x="1005040" y="78696"/>
                </a:lnTo>
                <a:lnTo>
                  <a:pt x="963381" y="58514"/>
                </a:lnTo>
                <a:lnTo>
                  <a:pt x="920213" y="41118"/>
                </a:lnTo>
                <a:lnTo>
                  <a:pt x="875652" y="26625"/>
                </a:lnTo>
                <a:lnTo>
                  <a:pt x="829814" y="15151"/>
                </a:lnTo>
                <a:lnTo>
                  <a:pt x="782815" y="6811"/>
                </a:lnTo>
                <a:lnTo>
                  <a:pt x="734771" y="1722"/>
                </a:lnTo>
                <a:lnTo>
                  <a:pt x="685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8836914" y="2546730"/>
            <a:ext cx="84709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140" b="1">
                <a:latin typeface="Calibri"/>
                <a:cs typeface="Calibri"/>
              </a:rPr>
              <a:t>10-</a:t>
            </a:r>
            <a:r>
              <a:rPr dirty="0" sz="1850" spc="75" b="1">
                <a:latin typeface="Calibri"/>
                <a:cs typeface="Calibri"/>
              </a:rPr>
              <a:t>15%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608314" y="3470808"/>
            <a:ext cx="137541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0">
              <a:lnSpc>
                <a:spcPct val="110000"/>
              </a:lnSpc>
              <a:spcBef>
                <a:spcPts val="100"/>
              </a:spcBef>
            </a:pPr>
            <a:r>
              <a:rPr dirty="0" sz="1600" spc="80" b="1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dirty="0" sz="16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1600" spc="40" b="1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769107" y="1330452"/>
            <a:ext cx="3637915" cy="29718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50165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395"/>
              </a:spcBef>
            </a:pPr>
            <a:r>
              <a:rPr dirty="0" sz="1200" spc="55" b="1">
                <a:latin typeface="Calibri"/>
                <a:cs typeface="Calibri"/>
              </a:rPr>
              <a:t>TDI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Revenue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share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60" b="1">
                <a:latin typeface="Calibri"/>
                <a:cs typeface="Calibri"/>
              </a:rPr>
              <a:t>by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sector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100" b="1">
                <a:latin typeface="Calibri"/>
                <a:cs typeface="Calibri"/>
              </a:rPr>
              <a:t>(FY</a:t>
            </a:r>
            <a:r>
              <a:rPr dirty="0" sz="1200" spc="25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2024):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666988" y="6079235"/>
            <a:ext cx="1285240" cy="262255"/>
          </a:xfrm>
          <a:custGeom>
            <a:avLst/>
            <a:gdLst/>
            <a:ahLst/>
            <a:cxnLst/>
            <a:rect l="l" t="t" r="r" b="b"/>
            <a:pathLst>
              <a:path w="1285240" h="262254">
                <a:moveTo>
                  <a:pt x="1284731" y="0"/>
                </a:moveTo>
                <a:lnTo>
                  <a:pt x="0" y="0"/>
                </a:lnTo>
                <a:lnTo>
                  <a:pt x="0" y="262127"/>
                </a:lnTo>
                <a:lnTo>
                  <a:pt x="1284731" y="262127"/>
                </a:lnTo>
                <a:lnTo>
                  <a:pt x="1284731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749030" y="6088786"/>
            <a:ext cx="112395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latin typeface="Calibri"/>
                <a:cs typeface="Calibri"/>
              </a:rPr>
              <a:t>Other:</a:t>
            </a:r>
            <a:r>
              <a:rPr dirty="0" sz="1300" spc="254" b="1">
                <a:latin typeface="Calibri"/>
                <a:cs typeface="Calibri"/>
              </a:rPr>
              <a:t> </a:t>
            </a:r>
            <a:r>
              <a:rPr dirty="0" sz="1300" spc="105" b="1">
                <a:latin typeface="Calibri"/>
                <a:cs typeface="Calibri"/>
              </a:rPr>
              <a:t>15-</a:t>
            </a:r>
            <a:r>
              <a:rPr dirty="0" sz="1300" spc="55" b="1">
                <a:latin typeface="Calibri"/>
                <a:cs typeface="Calibri"/>
              </a:rPr>
              <a:t>20%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28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79986" y="6404457"/>
            <a:ext cx="180340" cy="189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0"/>
              </a:lnSpc>
            </a:pPr>
            <a:r>
              <a:rPr dirty="0" sz="1200" spc="70"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978652" y="0"/>
            <a:ext cx="6213475" cy="6858000"/>
          </a:xfrm>
          <a:custGeom>
            <a:avLst/>
            <a:gdLst/>
            <a:ahLst/>
            <a:cxnLst/>
            <a:rect l="l" t="t" r="r" b="b"/>
            <a:pathLst>
              <a:path w="6213475" h="6858000">
                <a:moveTo>
                  <a:pt x="0" y="0"/>
                </a:moveTo>
                <a:lnTo>
                  <a:pt x="0" y="6857998"/>
                </a:lnTo>
                <a:lnTo>
                  <a:pt x="6213348" y="6857998"/>
                </a:lnTo>
                <a:lnTo>
                  <a:pt x="62133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506" y="916305"/>
            <a:ext cx="4935220" cy="100139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235"/>
              <a:t>E-</a:t>
            </a:r>
            <a:r>
              <a:rPr dirty="0" sz="3200" spc="140"/>
              <a:t>commerce</a:t>
            </a:r>
            <a:r>
              <a:rPr dirty="0" sz="3200" spc="-95"/>
              <a:t> </a:t>
            </a:r>
            <a:r>
              <a:rPr dirty="0" sz="3200" spc="185"/>
              <a:t>is</a:t>
            </a:r>
            <a:r>
              <a:rPr dirty="0" sz="3200" spc="-70"/>
              <a:t> </a:t>
            </a:r>
            <a:r>
              <a:rPr dirty="0" sz="3200" spc="75"/>
              <a:t>a</a:t>
            </a:r>
            <a:r>
              <a:rPr dirty="0" sz="3200" spc="-60"/>
              <a:t> </a:t>
            </a:r>
            <a:r>
              <a:rPr dirty="0" sz="3200" spc="105"/>
              <a:t>profitable </a:t>
            </a:r>
            <a:r>
              <a:rPr dirty="0" sz="3200" spc="155"/>
              <a:t>growth</a:t>
            </a:r>
            <a:r>
              <a:rPr dirty="0" sz="3200" spc="-85"/>
              <a:t> </a:t>
            </a:r>
            <a:r>
              <a:rPr dirty="0" sz="3200" spc="125"/>
              <a:t>driver</a:t>
            </a:r>
            <a:r>
              <a:rPr dirty="0" sz="3200" spc="-65"/>
              <a:t> </a:t>
            </a:r>
            <a:r>
              <a:rPr dirty="0" sz="3200" spc="125"/>
              <a:t>for</a:t>
            </a:r>
            <a:r>
              <a:rPr dirty="0" sz="3200" spc="-80"/>
              <a:t> </a:t>
            </a:r>
            <a:r>
              <a:rPr dirty="0" sz="3200" spc="185"/>
              <a:t>Express</a:t>
            </a:r>
            <a:endParaRPr sz="3200"/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6232144" y="1252855"/>
          <a:ext cx="5543550" cy="503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590"/>
                <a:gridCol w="2713990"/>
                <a:gridCol w="1537970"/>
              </a:tblGrid>
              <a:tr h="464184">
                <a:tc>
                  <a:txBody>
                    <a:bodyPr/>
                    <a:lstStyle/>
                    <a:p>
                      <a:pPr marL="127000" marR="121920" indent="217804">
                        <a:lnSpc>
                          <a:spcPct val="110000"/>
                        </a:lnSpc>
                        <a:spcBef>
                          <a:spcPts val="114"/>
                        </a:spcBef>
                      </a:pPr>
                      <a:r>
                        <a:rPr dirty="0" sz="1200" spc="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Network Characteristics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4604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200" spc="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B2C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Characteristics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31495" marR="344170" indent="-1784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200" spc="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Profitability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Impact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solidFill>
                      <a:srgbClr val="000000"/>
                    </a:solidFill>
                  </a:tcPr>
                </a:tc>
              </a:tr>
              <a:tr h="613410"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  <a:spcBef>
                          <a:spcPts val="710"/>
                        </a:spcBef>
                      </a:pPr>
                      <a:r>
                        <a:rPr dirty="0" sz="1400" spc="45">
                          <a:latin typeface="Calibri"/>
                          <a:cs typeface="Calibri"/>
                        </a:rPr>
                        <a:t>Shipments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51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4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30">
                          <a:latin typeface="Calibri"/>
                          <a:cs typeface="Calibri"/>
                        </a:rPr>
                        <a:t>Day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901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68326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Volume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growth</a:t>
                      </a:r>
                      <a:r>
                        <a:rPr dirty="0" sz="12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drives</a:t>
                      </a:r>
                      <a:r>
                        <a:rPr dirty="0" sz="1200" spc="2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better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utilization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existing</a:t>
                      </a:r>
                      <a:r>
                        <a:rPr dirty="0" sz="12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network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2420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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18745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646430">
                <a:tc>
                  <a:txBody>
                    <a:bodyPr/>
                    <a:lstStyle/>
                    <a:p>
                      <a:pPr marL="268605" marR="213995" indent="-476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Weight</a:t>
                      </a:r>
                      <a:r>
                        <a:rPr dirty="0" sz="14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per </a:t>
                      </a:r>
                      <a:r>
                        <a:rPr dirty="0" sz="1400" spc="45">
                          <a:latin typeface="Calibri"/>
                          <a:cs typeface="Calibri"/>
                        </a:rPr>
                        <a:t>Shipment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0096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50">
                          <a:latin typeface="Calibri"/>
                          <a:cs typeface="Calibri"/>
                        </a:rPr>
                        <a:t>Lower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weight</a:t>
                      </a:r>
                      <a:r>
                        <a:rPr dirty="0" sz="12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shipment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75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2400">
                          <a:solidFill>
                            <a:srgbClr val="FFC000"/>
                          </a:solidFill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34620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marL="347980" marR="302260" indent="-38100">
                        <a:lnSpc>
                          <a:spcPts val="1340"/>
                        </a:lnSpc>
                        <a:spcBef>
                          <a:spcPts val="102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Revenue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4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35">
                          <a:latin typeface="Calibri"/>
                          <a:cs typeface="Calibri"/>
                        </a:rPr>
                        <a:t>Kilo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2954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Higher</a:t>
                      </a:r>
                      <a:r>
                        <a:rPr dirty="0" sz="12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80">
                          <a:latin typeface="Calibri"/>
                          <a:cs typeface="Calibri"/>
                        </a:rPr>
                        <a:t>RpK</a:t>
                      </a:r>
                      <a:r>
                        <a:rPr dirty="0" sz="12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related</a:t>
                      </a:r>
                      <a:r>
                        <a:rPr dirty="0" sz="12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lower</a:t>
                      </a:r>
                      <a:r>
                        <a:rPr dirty="0" sz="12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25">
                          <a:latin typeface="Calibri"/>
                          <a:cs typeface="Calibri"/>
                        </a:rPr>
                        <a:t>WpS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2420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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06680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613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First</a:t>
                      </a:r>
                      <a:r>
                        <a:rPr dirty="0" sz="14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mile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8923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More</a:t>
                      </a:r>
                      <a:r>
                        <a:rPr dirty="0" sz="12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pieces</a:t>
                      </a:r>
                      <a:r>
                        <a:rPr dirty="0" sz="12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stop</a:t>
                      </a:r>
                      <a:r>
                        <a:rPr dirty="0" sz="12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12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pickup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2420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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06680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649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70">
                          <a:latin typeface="Calibri"/>
                          <a:cs typeface="Calibri"/>
                        </a:rPr>
                        <a:t>Hub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sort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Better</a:t>
                      </a:r>
                      <a:r>
                        <a:rPr dirty="0" sz="12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utilization</a:t>
                      </a:r>
                      <a:r>
                        <a:rPr dirty="0" sz="12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existing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infrastructure,</a:t>
                      </a:r>
                      <a:r>
                        <a:rPr dirty="0" sz="12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z="12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degree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7635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2420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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21920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Airlift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917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Better</a:t>
                      </a:r>
                      <a:r>
                        <a:rPr dirty="0" sz="12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utilization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existing</a:t>
                      </a:r>
                      <a:r>
                        <a:rPr dirty="0" sz="12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capacity,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lower</a:t>
                      </a:r>
                      <a:r>
                        <a:rPr dirty="0" sz="12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WpS</a:t>
                      </a:r>
                      <a:r>
                        <a:rPr dirty="0" sz="12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being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advantageous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09855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235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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100965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  <a:tr h="84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65">
                          <a:latin typeface="Calibri"/>
                          <a:cs typeface="Calibri"/>
                        </a:rPr>
                        <a:t>Last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Mile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9461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Optimize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residential</a:t>
                      </a:r>
                      <a:r>
                        <a:rPr dirty="0" sz="12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via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On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Demand</a:t>
                      </a:r>
                      <a:r>
                        <a:rPr dirty="0" sz="12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sz="12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2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Drop</a:t>
                      </a:r>
                      <a:r>
                        <a:rPr dirty="0" sz="12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Off</a:t>
                      </a:r>
                      <a:r>
                        <a:rPr dirty="0" sz="12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Locations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increased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density</a:t>
                      </a:r>
                      <a:r>
                        <a:rPr dirty="0" sz="12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due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200" spc="90">
                          <a:latin typeface="Calibri"/>
                          <a:cs typeface="Calibri"/>
                        </a:rPr>
                        <a:t>B2C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Growth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7535">
                        <a:lnSpc>
                          <a:spcPct val="100000"/>
                        </a:lnSpc>
                        <a:spcBef>
                          <a:spcPts val="1915"/>
                        </a:spcBef>
                      </a:pPr>
                      <a:r>
                        <a:rPr dirty="0" sz="2400">
                          <a:solidFill>
                            <a:srgbClr val="00AF50"/>
                          </a:solidFill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243205">
                    <a:solidFill>
                      <a:srgbClr val="000000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479856" y="3266059"/>
            <a:ext cx="58356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80" b="1">
                <a:latin typeface="Calibri"/>
                <a:cs typeface="Calibri"/>
              </a:rPr>
              <a:t>B2C</a:t>
            </a:r>
            <a:endParaRPr sz="1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350" spc="-10">
                <a:latin typeface="Calibri"/>
                <a:cs typeface="Calibri"/>
              </a:rPr>
              <a:t>volume share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9856" y="4712589"/>
            <a:ext cx="56324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65" b="1">
                <a:latin typeface="Calibri"/>
                <a:cs typeface="Calibri"/>
              </a:rPr>
              <a:t>EBIT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50">
                <a:latin typeface="Calibri"/>
                <a:cs typeface="Calibri"/>
              </a:rPr>
              <a:t>margin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507236" y="4651247"/>
            <a:ext cx="562610" cy="538480"/>
          </a:xfrm>
          <a:custGeom>
            <a:avLst/>
            <a:gdLst/>
            <a:ahLst/>
            <a:cxnLst/>
            <a:rect l="l" t="t" r="r" b="b"/>
            <a:pathLst>
              <a:path w="562610" h="538479">
                <a:moveTo>
                  <a:pt x="281177" y="0"/>
                </a:moveTo>
                <a:lnTo>
                  <a:pt x="230627" y="4332"/>
                </a:lnTo>
                <a:lnTo>
                  <a:pt x="183053" y="16824"/>
                </a:lnTo>
                <a:lnTo>
                  <a:pt x="139248" y="36717"/>
                </a:lnTo>
                <a:lnTo>
                  <a:pt x="100005" y="63251"/>
                </a:lnTo>
                <a:lnTo>
                  <a:pt x="66119" y="95668"/>
                </a:lnTo>
                <a:lnTo>
                  <a:pt x="38382" y="133208"/>
                </a:lnTo>
                <a:lnTo>
                  <a:pt x="17587" y="175114"/>
                </a:lnTo>
                <a:lnTo>
                  <a:pt x="4529" y="220626"/>
                </a:lnTo>
                <a:lnTo>
                  <a:pt x="0" y="268985"/>
                </a:lnTo>
                <a:lnTo>
                  <a:pt x="4529" y="317345"/>
                </a:lnTo>
                <a:lnTo>
                  <a:pt x="17587" y="362857"/>
                </a:lnTo>
                <a:lnTo>
                  <a:pt x="38382" y="404763"/>
                </a:lnTo>
                <a:lnTo>
                  <a:pt x="66119" y="442303"/>
                </a:lnTo>
                <a:lnTo>
                  <a:pt x="100005" y="474720"/>
                </a:lnTo>
                <a:lnTo>
                  <a:pt x="139248" y="501254"/>
                </a:lnTo>
                <a:lnTo>
                  <a:pt x="183053" y="521147"/>
                </a:lnTo>
                <a:lnTo>
                  <a:pt x="230627" y="533639"/>
                </a:lnTo>
                <a:lnTo>
                  <a:pt x="281177" y="537971"/>
                </a:lnTo>
                <a:lnTo>
                  <a:pt x="331728" y="533639"/>
                </a:lnTo>
                <a:lnTo>
                  <a:pt x="379302" y="521147"/>
                </a:lnTo>
                <a:lnTo>
                  <a:pt x="423107" y="501254"/>
                </a:lnTo>
                <a:lnTo>
                  <a:pt x="462350" y="474720"/>
                </a:lnTo>
                <a:lnTo>
                  <a:pt x="496236" y="442303"/>
                </a:lnTo>
                <a:lnTo>
                  <a:pt x="523973" y="404763"/>
                </a:lnTo>
                <a:lnTo>
                  <a:pt x="544768" y="362857"/>
                </a:lnTo>
                <a:lnTo>
                  <a:pt x="557826" y="317345"/>
                </a:lnTo>
                <a:lnTo>
                  <a:pt x="562356" y="268985"/>
                </a:lnTo>
                <a:lnTo>
                  <a:pt x="557826" y="220626"/>
                </a:lnTo>
                <a:lnTo>
                  <a:pt x="544768" y="175114"/>
                </a:lnTo>
                <a:lnTo>
                  <a:pt x="523973" y="133208"/>
                </a:lnTo>
                <a:lnTo>
                  <a:pt x="496236" y="95668"/>
                </a:lnTo>
                <a:lnTo>
                  <a:pt x="462350" y="63251"/>
                </a:lnTo>
                <a:lnTo>
                  <a:pt x="423107" y="36717"/>
                </a:lnTo>
                <a:lnTo>
                  <a:pt x="379302" y="16824"/>
                </a:lnTo>
                <a:lnTo>
                  <a:pt x="331728" y="4332"/>
                </a:lnTo>
                <a:lnTo>
                  <a:pt x="28117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674622" y="4803394"/>
            <a:ext cx="226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Calibri"/>
                <a:cs typeface="Calibri"/>
              </a:rPr>
              <a:t>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488947" y="3311652"/>
            <a:ext cx="599440" cy="582295"/>
          </a:xfrm>
          <a:custGeom>
            <a:avLst/>
            <a:gdLst/>
            <a:ahLst/>
            <a:cxnLst/>
            <a:rect l="l" t="t" r="r" b="b"/>
            <a:pathLst>
              <a:path w="599439" h="582295">
                <a:moveTo>
                  <a:pt x="299466" y="0"/>
                </a:moveTo>
                <a:lnTo>
                  <a:pt x="250899" y="3809"/>
                </a:lnTo>
                <a:lnTo>
                  <a:pt x="204825" y="14837"/>
                </a:lnTo>
                <a:lnTo>
                  <a:pt x="161860" y="32486"/>
                </a:lnTo>
                <a:lnTo>
                  <a:pt x="122621" y="56156"/>
                </a:lnTo>
                <a:lnTo>
                  <a:pt x="87725" y="85248"/>
                </a:lnTo>
                <a:lnTo>
                  <a:pt x="57790" y="119164"/>
                </a:lnTo>
                <a:lnTo>
                  <a:pt x="33432" y="157304"/>
                </a:lnTo>
                <a:lnTo>
                  <a:pt x="15270" y="199070"/>
                </a:lnTo>
                <a:lnTo>
                  <a:pt x="3920" y="243863"/>
                </a:lnTo>
                <a:lnTo>
                  <a:pt x="0" y="291084"/>
                </a:lnTo>
                <a:lnTo>
                  <a:pt x="3920" y="338304"/>
                </a:lnTo>
                <a:lnTo>
                  <a:pt x="15270" y="383097"/>
                </a:lnTo>
                <a:lnTo>
                  <a:pt x="33432" y="424863"/>
                </a:lnTo>
                <a:lnTo>
                  <a:pt x="57790" y="463003"/>
                </a:lnTo>
                <a:lnTo>
                  <a:pt x="87725" y="496919"/>
                </a:lnTo>
                <a:lnTo>
                  <a:pt x="122621" y="526011"/>
                </a:lnTo>
                <a:lnTo>
                  <a:pt x="161860" y="549681"/>
                </a:lnTo>
                <a:lnTo>
                  <a:pt x="204825" y="567330"/>
                </a:lnTo>
                <a:lnTo>
                  <a:pt x="250899" y="578358"/>
                </a:lnTo>
                <a:lnTo>
                  <a:pt x="299466" y="582168"/>
                </a:lnTo>
                <a:lnTo>
                  <a:pt x="348032" y="578358"/>
                </a:lnTo>
                <a:lnTo>
                  <a:pt x="394106" y="567330"/>
                </a:lnTo>
                <a:lnTo>
                  <a:pt x="437071" y="549681"/>
                </a:lnTo>
                <a:lnTo>
                  <a:pt x="476310" y="526011"/>
                </a:lnTo>
                <a:lnTo>
                  <a:pt x="511206" y="496919"/>
                </a:lnTo>
                <a:lnTo>
                  <a:pt x="541141" y="463003"/>
                </a:lnTo>
                <a:lnTo>
                  <a:pt x="565499" y="424863"/>
                </a:lnTo>
                <a:lnTo>
                  <a:pt x="583661" y="383097"/>
                </a:lnTo>
                <a:lnTo>
                  <a:pt x="595011" y="338304"/>
                </a:lnTo>
                <a:lnTo>
                  <a:pt x="598932" y="291084"/>
                </a:lnTo>
                <a:lnTo>
                  <a:pt x="595011" y="243863"/>
                </a:lnTo>
                <a:lnTo>
                  <a:pt x="583661" y="199070"/>
                </a:lnTo>
                <a:lnTo>
                  <a:pt x="565499" y="157304"/>
                </a:lnTo>
                <a:lnTo>
                  <a:pt x="541141" y="119164"/>
                </a:lnTo>
                <a:lnTo>
                  <a:pt x="511206" y="85248"/>
                </a:lnTo>
                <a:lnTo>
                  <a:pt x="476310" y="56156"/>
                </a:lnTo>
                <a:lnTo>
                  <a:pt x="437071" y="32486"/>
                </a:lnTo>
                <a:lnTo>
                  <a:pt x="394106" y="14837"/>
                </a:lnTo>
                <a:lnTo>
                  <a:pt x="348032" y="3809"/>
                </a:lnTo>
                <a:lnTo>
                  <a:pt x="299466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617980" y="3504691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5" b="1">
                <a:latin typeface="Calibri"/>
                <a:cs typeface="Calibri"/>
              </a:rPr>
              <a:t>10%+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54861" y="2599766"/>
            <a:ext cx="5010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latin typeface="Calibri"/>
                <a:cs typeface="Calibri"/>
              </a:rPr>
              <a:t>2013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339596" y="2599944"/>
            <a:ext cx="154305" cy="304800"/>
          </a:xfrm>
          <a:custGeom>
            <a:avLst/>
            <a:gdLst/>
            <a:ahLst/>
            <a:cxnLst/>
            <a:rect l="l" t="t" r="r" b="b"/>
            <a:pathLst>
              <a:path w="154305" h="304800">
                <a:moveTo>
                  <a:pt x="153923" y="304800"/>
                </a:moveTo>
                <a:lnTo>
                  <a:pt x="94029" y="304800"/>
                </a:lnTo>
                <a:lnTo>
                  <a:pt x="45100" y="304800"/>
                </a:lnTo>
                <a:lnTo>
                  <a:pt x="12102" y="304800"/>
                </a:lnTo>
                <a:lnTo>
                  <a:pt x="0" y="304800"/>
                </a:lnTo>
                <a:lnTo>
                  <a:pt x="0" y="0"/>
                </a:lnTo>
                <a:lnTo>
                  <a:pt x="12102" y="0"/>
                </a:lnTo>
                <a:lnTo>
                  <a:pt x="45100" y="0"/>
                </a:lnTo>
                <a:lnTo>
                  <a:pt x="94029" y="0"/>
                </a:lnTo>
                <a:lnTo>
                  <a:pt x="153923" y="0"/>
                </a:lnTo>
              </a:path>
            </a:pathLst>
          </a:custGeom>
          <a:ln w="1269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92451" y="2599944"/>
            <a:ext cx="154305" cy="304800"/>
          </a:xfrm>
          <a:custGeom>
            <a:avLst/>
            <a:gdLst/>
            <a:ahLst/>
            <a:cxnLst/>
            <a:rect l="l" t="t" r="r" b="b"/>
            <a:pathLst>
              <a:path w="154305" h="304800">
                <a:moveTo>
                  <a:pt x="0" y="304800"/>
                </a:moveTo>
                <a:lnTo>
                  <a:pt x="59894" y="304800"/>
                </a:lnTo>
                <a:lnTo>
                  <a:pt x="108823" y="304800"/>
                </a:lnTo>
                <a:lnTo>
                  <a:pt x="141821" y="304800"/>
                </a:lnTo>
                <a:lnTo>
                  <a:pt x="153924" y="304800"/>
                </a:lnTo>
                <a:lnTo>
                  <a:pt x="153924" y="0"/>
                </a:lnTo>
                <a:lnTo>
                  <a:pt x="141821" y="0"/>
                </a:lnTo>
                <a:lnTo>
                  <a:pt x="108823" y="0"/>
                </a:lnTo>
                <a:lnTo>
                  <a:pt x="59894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2417064" y="2458211"/>
            <a:ext cx="1419225" cy="3223260"/>
            <a:chOff x="2417064" y="2458211"/>
            <a:chExt cx="1419225" cy="3223260"/>
          </a:xfrm>
        </p:grpSpPr>
        <p:sp>
          <p:nvSpPr>
            <p:cNvPr id="16" name="object 16" descr=""/>
            <p:cNvSpPr/>
            <p:nvPr/>
          </p:nvSpPr>
          <p:spPr>
            <a:xfrm>
              <a:off x="2417064" y="2458211"/>
              <a:ext cx="1419225" cy="3223260"/>
            </a:xfrm>
            <a:custGeom>
              <a:avLst/>
              <a:gdLst/>
              <a:ahLst/>
              <a:cxnLst/>
              <a:rect l="l" t="t" r="r" b="b"/>
              <a:pathLst>
                <a:path w="1419225" h="3223260">
                  <a:moveTo>
                    <a:pt x="1418843" y="0"/>
                  </a:moveTo>
                  <a:lnTo>
                    <a:pt x="0" y="0"/>
                  </a:lnTo>
                  <a:lnTo>
                    <a:pt x="0" y="3223260"/>
                  </a:lnTo>
                  <a:lnTo>
                    <a:pt x="1418843" y="3223260"/>
                  </a:lnTo>
                  <a:lnTo>
                    <a:pt x="1418843" y="0"/>
                  </a:lnTo>
                  <a:close/>
                </a:path>
              </a:pathLst>
            </a:custGeom>
            <a:solidFill>
              <a:srgbClr val="F1F1F1">
                <a:alpha val="6392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67000" y="3160775"/>
              <a:ext cx="962025" cy="2270760"/>
            </a:xfrm>
            <a:custGeom>
              <a:avLst/>
              <a:gdLst/>
              <a:ahLst/>
              <a:cxnLst/>
              <a:rect l="l" t="t" r="r" b="b"/>
              <a:pathLst>
                <a:path w="962025" h="2270760">
                  <a:moveTo>
                    <a:pt x="955548" y="1792986"/>
                  </a:moveTo>
                  <a:lnTo>
                    <a:pt x="953084" y="1744141"/>
                  </a:lnTo>
                  <a:lnTo>
                    <a:pt x="945896" y="1696694"/>
                  </a:lnTo>
                  <a:lnTo>
                    <a:pt x="934199" y="1650898"/>
                  </a:lnTo>
                  <a:lnTo>
                    <a:pt x="918222" y="1607007"/>
                  </a:lnTo>
                  <a:lnTo>
                    <a:pt x="898232" y="1565236"/>
                  </a:lnTo>
                  <a:lnTo>
                    <a:pt x="874445" y="1525841"/>
                  </a:lnTo>
                  <a:lnTo>
                    <a:pt x="847115" y="1489062"/>
                  </a:lnTo>
                  <a:lnTo>
                    <a:pt x="816483" y="1455140"/>
                  </a:lnTo>
                  <a:lnTo>
                    <a:pt x="782764" y="1424305"/>
                  </a:lnTo>
                  <a:lnTo>
                    <a:pt x="746213" y="1396809"/>
                  </a:lnTo>
                  <a:lnTo>
                    <a:pt x="707072" y="1372870"/>
                  </a:lnTo>
                  <a:lnTo>
                    <a:pt x="665581" y="1352753"/>
                  </a:lnTo>
                  <a:lnTo>
                    <a:pt x="621969" y="1336700"/>
                  </a:lnTo>
                  <a:lnTo>
                    <a:pt x="576478" y="1324927"/>
                  </a:lnTo>
                  <a:lnTo>
                    <a:pt x="529348" y="1317688"/>
                  </a:lnTo>
                  <a:lnTo>
                    <a:pt x="480822" y="1315212"/>
                  </a:lnTo>
                  <a:lnTo>
                    <a:pt x="432282" y="1317688"/>
                  </a:lnTo>
                  <a:lnTo>
                    <a:pt x="385152" y="1324927"/>
                  </a:lnTo>
                  <a:lnTo>
                    <a:pt x="339661" y="1336700"/>
                  </a:lnTo>
                  <a:lnTo>
                    <a:pt x="296049" y="1352753"/>
                  </a:lnTo>
                  <a:lnTo>
                    <a:pt x="254558" y="1372870"/>
                  </a:lnTo>
                  <a:lnTo>
                    <a:pt x="215417" y="1396809"/>
                  </a:lnTo>
                  <a:lnTo>
                    <a:pt x="178866" y="1424305"/>
                  </a:lnTo>
                  <a:lnTo>
                    <a:pt x="145148" y="1455140"/>
                  </a:lnTo>
                  <a:lnTo>
                    <a:pt x="114515" y="1489062"/>
                  </a:lnTo>
                  <a:lnTo>
                    <a:pt x="87185" y="1525841"/>
                  </a:lnTo>
                  <a:lnTo>
                    <a:pt x="63398" y="1565236"/>
                  </a:lnTo>
                  <a:lnTo>
                    <a:pt x="43408" y="1607007"/>
                  </a:lnTo>
                  <a:lnTo>
                    <a:pt x="27432" y="1650898"/>
                  </a:lnTo>
                  <a:lnTo>
                    <a:pt x="15735" y="1696694"/>
                  </a:lnTo>
                  <a:lnTo>
                    <a:pt x="8547" y="1744141"/>
                  </a:lnTo>
                  <a:lnTo>
                    <a:pt x="6096" y="1792986"/>
                  </a:lnTo>
                  <a:lnTo>
                    <a:pt x="8547" y="1841842"/>
                  </a:lnTo>
                  <a:lnTo>
                    <a:pt x="15735" y="1889290"/>
                  </a:lnTo>
                  <a:lnTo>
                    <a:pt x="27432" y="1935086"/>
                  </a:lnTo>
                  <a:lnTo>
                    <a:pt x="43408" y="1978977"/>
                  </a:lnTo>
                  <a:lnTo>
                    <a:pt x="63398" y="2020747"/>
                  </a:lnTo>
                  <a:lnTo>
                    <a:pt x="87185" y="2060143"/>
                  </a:lnTo>
                  <a:lnTo>
                    <a:pt x="114515" y="2096922"/>
                  </a:lnTo>
                  <a:lnTo>
                    <a:pt x="145161" y="2130844"/>
                  </a:lnTo>
                  <a:lnTo>
                    <a:pt x="178866" y="2161679"/>
                  </a:lnTo>
                  <a:lnTo>
                    <a:pt x="215417" y="2189175"/>
                  </a:lnTo>
                  <a:lnTo>
                    <a:pt x="254558" y="2213114"/>
                  </a:lnTo>
                  <a:lnTo>
                    <a:pt x="296049" y="2233231"/>
                  </a:lnTo>
                  <a:lnTo>
                    <a:pt x="339661" y="2249284"/>
                  </a:lnTo>
                  <a:lnTo>
                    <a:pt x="385152" y="2261057"/>
                  </a:lnTo>
                  <a:lnTo>
                    <a:pt x="432282" y="2268296"/>
                  </a:lnTo>
                  <a:lnTo>
                    <a:pt x="480822" y="2270760"/>
                  </a:lnTo>
                  <a:lnTo>
                    <a:pt x="529348" y="2268296"/>
                  </a:lnTo>
                  <a:lnTo>
                    <a:pt x="576478" y="2261057"/>
                  </a:lnTo>
                  <a:lnTo>
                    <a:pt x="621969" y="2249284"/>
                  </a:lnTo>
                  <a:lnTo>
                    <a:pt x="665581" y="2233231"/>
                  </a:lnTo>
                  <a:lnTo>
                    <a:pt x="707072" y="2213114"/>
                  </a:lnTo>
                  <a:lnTo>
                    <a:pt x="746213" y="2189175"/>
                  </a:lnTo>
                  <a:lnTo>
                    <a:pt x="782764" y="2161679"/>
                  </a:lnTo>
                  <a:lnTo>
                    <a:pt x="816483" y="2130844"/>
                  </a:lnTo>
                  <a:lnTo>
                    <a:pt x="847115" y="2096922"/>
                  </a:lnTo>
                  <a:lnTo>
                    <a:pt x="874445" y="2060143"/>
                  </a:lnTo>
                  <a:lnTo>
                    <a:pt x="898232" y="2020747"/>
                  </a:lnTo>
                  <a:lnTo>
                    <a:pt x="918222" y="1978977"/>
                  </a:lnTo>
                  <a:lnTo>
                    <a:pt x="934199" y="1935086"/>
                  </a:lnTo>
                  <a:lnTo>
                    <a:pt x="945896" y="1889290"/>
                  </a:lnTo>
                  <a:lnTo>
                    <a:pt x="953084" y="1841842"/>
                  </a:lnTo>
                  <a:lnTo>
                    <a:pt x="955548" y="1792986"/>
                  </a:lnTo>
                  <a:close/>
                </a:path>
                <a:path w="962025" h="2270760">
                  <a:moveTo>
                    <a:pt x="961644" y="478536"/>
                  </a:moveTo>
                  <a:lnTo>
                    <a:pt x="959154" y="429615"/>
                  </a:lnTo>
                  <a:lnTo>
                    <a:pt x="951865" y="382104"/>
                  </a:lnTo>
                  <a:lnTo>
                    <a:pt x="940015" y="336245"/>
                  </a:lnTo>
                  <a:lnTo>
                    <a:pt x="923848" y="292277"/>
                  </a:lnTo>
                  <a:lnTo>
                    <a:pt x="903605" y="250444"/>
                  </a:lnTo>
                  <a:lnTo>
                    <a:pt x="879525" y="210985"/>
                  </a:lnTo>
                  <a:lnTo>
                    <a:pt x="851839" y="174155"/>
                  </a:lnTo>
                  <a:lnTo>
                    <a:pt x="820813" y="140169"/>
                  </a:lnTo>
                  <a:lnTo>
                    <a:pt x="786663" y="109283"/>
                  </a:lnTo>
                  <a:lnTo>
                    <a:pt x="749655" y="81737"/>
                  </a:lnTo>
                  <a:lnTo>
                    <a:pt x="710006" y="57759"/>
                  </a:lnTo>
                  <a:lnTo>
                    <a:pt x="667981" y="37617"/>
                  </a:lnTo>
                  <a:lnTo>
                    <a:pt x="623798" y="21526"/>
                  </a:lnTo>
                  <a:lnTo>
                    <a:pt x="577723" y="9728"/>
                  </a:lnTo>
                  <a:lnTo>
                    <a:pt x="529983" y="2476"/>
                  </a:lnTo>
                  <a:lnTo>
                    <a:pt x="480822" y="0"/>
                  </a:lnTo>
                  <a:lnTo>
                    <a:pt x="431647" y="2476"/>
                  </a:lnTo>
                  <a:lnTo>
                    <a:pt x="383908" y="9728"/>
                  </a:lnTo>
                  <a:lnTo>
                    <a:pt x="337832" y="21526"/>
                  </a:lnTo>
                  <a:lnTo>
                    <a:pt x="293649" y="37617"/>
                  </a:lnTo>
                  <a:lnTo>
                    <a:pt x="251625" y="57759"/>
                  </a:lnTo>
                  <a:lnTo>
                    <a:pt x="211975" y="81737"/>
                  </a:lnTo>
                  <a:lnTo>
                    <a:pt x="174967" y="109283"/>
                  </a:lnTo>
                  <a:lnTo>
                    <a:pt x="140817" y="140169"/>
                  </a:lnTo>
                  <a:lnTo>
                    <a:pt x="109791" y="174155"/>
                  </a:lnTo>
                  <a:lnTo>
                    <a:pt x="82105" y="210985"/>
                  </a:lnTo>
                  <a:lnTo>
                    <a:pt x="58026" y="250444"/>
                  </a:lnTo>
                  <a:lnTo>
                    <a:pt x="37782" y="292277"/>
                  </a:lnTo>
                  <a:lnTo>
                    <a:pt x="21615" y="336245"/>
                  </a:lnTo>
                  <a:lnTo>
                    <a:pt x="9766" y="382104"/>
                  </a:lnTo>
                  <a:lnTo>
                    <a:pt x="2476" y="429615"/>
                  </a:lnTo>
                  <a:lnTo>
                    <a:pt x="0" y="478536"/>
                  </a:lnTo>
                  <a:lnTo>
                    <a:pt x="2476" y="527469"/>
                  </a:lnTo>
                  <a:lnTo>
                    <a:pt x="9766" y="574979"/>
                  </a:lnTo>
                  <a:lnTo>
                    <a:pt x="21615" y="620839"/>
                  </a:lnTo>
                  <a:lnTo>
                    <a:pt x="37782" y="664806"/>
                  </a:lnTo>
                  <a:lnTo>
                    <a:pt x="58026" y="706640"/>
                  </a:lnTo>
                  <a:lnTo>
                    <a:pt x="82105" y="746099"/>
                  </a:lnTo>
                  <a:lnTo>
                    <a:pt x="109791" y="782929"/>
                  </a:lnTo>
                  <a:lnTo>
                    <a:pt x="140817" y="816914"/>
                  </a:lnTo>
                  <a:lnTo>
                    <a:pt x="174967" y="847801"/>
                  </a:lnTo>
                  <a:lnTo>
                    <a:pt x="211975" y="875347"/>
                  </a:lnTo>
                  <a:lnTo>
                    <a:pt x="251625" y="899325"/>
                  </a:lnTo>
                  <a:lnTo>
                    <a:pt x="293649" y="919467"/>
                  </a:lnTo>
                  <a:lnTo>
                    <a:pt x="337832" y="935558"/>
                  </a:lnTo>
                  <a:lnTo>
                    <a:pt x="383908" y="947356"/>
                  </a:lnTo>
                  <a:lnTo>
                    <a:pt x="431647" y="954608"/>
                  </a:lnTo>
                  <a:lnTo>
                    <a:pt x="480822" y="957072"/>
                  </a:lnTo>
                  <a:lnTo>
                    <a:pt x="529983" y="954608"/>
                  </a:lnTo>
                  <a:lnTo>
                    <a:pt x="577723" y="947356"/>
                  </a:lnTo>
                  <a:lnTo>
                    <a:pt x="623798" y="935558"/>
                  </a:lnTo>
                  <a:lnTo>
                    <a:pt x="667981" y="919467"/>
                  </a:lnTo>
                  <a:lnTo>
                    <a:pt x="710006" y="899325"/>
                  </a:lnTo>
                  <a:lnTo>
                    <a:pt x="749655" y="875347"/>
                  </a:lnTo>
                  <a:lnTo>
                    <a:pt x="786663" y="847801"/>
                  </a:lnTo>
                  <a:lnTo>
                    <a:pt x="820813" y="816914"/>
                  </a:lnTo>
                  <a:lnTo>
                    <a:pt x="851839" y="782929"/>
                  </a:lnTo>
                  <a:lnTo>
                    <a:pt x="879525" y="746099"/>
                  </a:lnTo>
                  <a:lnTo>
                    <a:pt x="903605" y="706640"/>
                  </a:lnTo>
                  <a:lnTo>
                    <a:pt x="923848" y="664806"/>
                  </a:lnTo>
                  <a:lnTo>
                    <a:pt x="940015" y="620839"/>
                  </a:lnTo>
                  <a:lnTo>
                    <a:pt x="951865" y="574979"/>
                  </a:lnTo>
                  <a:lnTo>
                    <a:pt x="959154" y="527469"/>
                  </a:lnTo>
                  <a:lnTo>
                    <a:pt x="961644" y="47853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417064" y="2458211"/>
            <a:ext cx="1419225" cy="32232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210"/>
              </a:spcBef>
            </a:pPr>
            <a:r>
              <a:rPr dirty="0" sz="1600" spc="95" b="1">
                <a:latin typeface="Calibri"/>
                <a:cs typeface="Calibri"/>
              </a:rPr>
              <a:t>2019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</a:pPr>
            <a:r>
              <a:rPr dirty="0" sz="2100" spc="105" b="1">
                <a:latin typeface="Calibri"/>
                <a:cs typeface="Calibri"/>
              </a:rPr>
              <a:t>30%+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L="527050">
              <a:lnSpc>
                <a:spcPct val="100000"/>
              </a:lnSpc>
              <a:spcBef>
                <a:spcPts val="1705"/>
              </a:spcBef>
            </a:pPr>
            <a:r>
              <a:rPr dirty="0" sz="1800" spc="60" b="1">
                <a:latin typeface="Calibri"/>
                <a:cs typeface="Calibri"/>
              </a:rPr>
              <a:t>12</a:t>
            </a:r>
            <a:r>
              <a:rPr dirty="0" sz="1500" spc="60" b="1">
                <a:latin typeface="Calibri"/>
                <a:cs typeface="Calibri"/>
              </a:rPr>
              <a:t>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729483" y="2599944"/>
            <a:ext cx="751840" cy="304800"/>
          </a:xfrm>
          <a:custGeom>
            <a:avLst/>
            <a:gdLst/>
            <a:ahLst/>
            <a:cxnLst/>
            <a:rect l="l" t="t" r="r" b="b"/>
            <a:pathLst>
              <a:path w="751839" h="304800">
                <a:moveTo>
                  <a:pt x="128016" y="304800"/>
                </a:moveTo>
                <a:lnTo>
                  <a:pt x="78170" y="304800"/>
                </a:lnTo>
                <a:lnTo>
                  <a:pt x="37480" y="304800"/>
                </a:lnTo>
                <a:lnTo>
                  <a:pt x="10054" y="304800"/>
                </a:lnTo>
                <a:lnTo>
                  <a:pt x="0" y="304800"/>
                </a:lnTo>
                <a:lnTo>
                  <a:pt x="0" y="0"/>
                </a:lnTo>
                <a:lnTo>
                  <a:pt x="10054" y="0"/>
                </a:lnTo>
                <a:lnTo>
                  <a:pt x="37480" y="0"/>
                </a:lnTo>
                <a:lnTo>
                  <a:pt x="78170" y="0"/>
                </a:lnTo>
                <a:lnTo>
                  <a:pt x="128016" y="0"/>
                </a:lnTo>
              </a:path>
              <a:path w="751839" h="304800">
                <a:moveTo>
                  <a:pt x="623316" y="304800"/>
                </a:moveTo>
                <a:lnTo>
                  <a:pt x="673161" y="304800"/>
                </a:lnTo>
                <a:lnTo>
                  <a:pt x="713851" y="304800"/>
                </a:lnTo>
                <a:lnTo>
                  <a:pt x="741277" y="304800"/>
                </a:lnTo>
                <a:lnTo>
                  <a:pt x="751332" y="304800"/>
                </a:lnTo>
                <a:lnTo>
                  <a:pt x="751332" y="0"/>
                </a:lnTo>
                <a:lnTo>
                  <a:pt x="741277" y="0"/>
                </a:lnTo>
                <a:lnTo>
                  <a:pt x="713851" y="0"/>
                </a:lnTo>
                <a:lnTo>
                  <a:pt x="673161" y="0"/>
                </a:lnTo>
                <a:lnTo>
                  <a:pt x="623316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4006596" y="2458211"/>
            <a:ext cx="1477010" cy="3223260"/>
            <a:chOff x="4006596" y="2458211"/>
            <a:chExt cx="1477010" cy="3223260"/>
          </a:xfrm>
        </p:grpSpPr>
        <p:sp>
          <p:nvSpPr>
            <p:cNvPr id="21" name="object 21" descr=""/>
            <p:cNvSpPr/>
            <p:nvPr/>
          </p:nvSpPr>
          <p:spPr>
            <a:xfrm>
              <a:off x="4006596" y="2458211"/>
              <a:ext cx="1477010" cy="3223260"/>
            </a:xfrm>
            <a:custGeom>
              <a:avLst/>
              <a:gdLst/>
              <a:ahLst/>
              <a:cxnLst/>
              <a:rect l="l" t="t" r="r" b="b"/>
              <a:pathLst>
                <a:path w="1477010" h="3223260">
                  <a:moveTo>
                    <a:pt x="1476755" y="0"/>
                  </a:moveTo>
                  <a:lnTo>
                    <a:pt x="0" y="0"/>
                  </a:lnTo>
                  <a:lnTo>
                    <a:pt x="0" y="3223260"/>
                  </a:lnTo>
                  <a:lnTo>
                    <a:pt x="1476755" y="3223260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F1F1F1">
                <a:alpha val="6392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125468" y="3023615"/>
              <a:ext cx="1203960" cy="2461260"/>
            </a:xfrm>
            <a:custGeom>
              <a:avLst/>
              <a:gdLst/>
              <a:ahLst/>
              <a:cxnLst/>
              <a:rect l="l" t="t" r="r" b="b"/>
              <a:pathLst>
                <a:path w="1203960" h="2461260">
                  <a:moveTo>
                    <a:pt x="1136904" y="1930146"/>
                  </a:moveTo>
                  <a:lnTo>
                    <a:pt x="1134783" y="1881809"/>
                  </a:lnTo>
                  <a:lnTo>
                    <a:pt x="1128560" y="1834667"/>
                  </a:lnTo>
                  <a:lnTo>
                    <a:pt x="1118412" y="1788947"/>
                  </a:lnTo>
                  <a:lnTo>
                    <a:pt x="1104531" y="1744814"/>
                  </a:lnTo>
                  <a:lnTo>
                    <a:pt x="1087081" y="1702460"/>
                  </a:lnTo>
                  <a:lnTo>
                    <a:pt x="1066253" y="1662074"/>
                  </a:lnTo>
                  <a:lnTo>
                    <a:pt x="1042238" y="1623834"/>
                  </a:lnTo>
                  <a:lnTo>
                    <a:pt x="1015212" y="1587944"/>
                  </a:lnTo>
                  <a:lnTo>
                    <a:pt x="985354" y="1554581"/>
                  </a:lnTo>
                  <a:lnTo>
                    <a:pt x="952855" y="1523936"/>
                  </a:lnTo>
                  <a:lnTo>
                    <a:pt x="917892" y="1496187"/>
                  </a:lnTo>
                  <a:lnTo>
                    <a:pt x="880643" y="1471536"/>
                  </a:lnTo>
                  <a:lnTo>
                    <a:pt x="841298" y="1450162"/>
                  </a:lnTo>
                  <a:lnTo>
                    <a:pt x="800036" y="1432255"/>
                  </a:lnTo>
                  <a:lnTo>
                    <a:pt x="757047" y="1418005"/>
                  </a:lnTo>
                  <a:lnTo>
                    <a:pt x="712508" y="1407591"/>
                  </a:lnTo>
                  <a:lnTo>
                    <a:pt x="666597" y="1401203"/>
                  </a:lnTo>
                  <a:lnTo>
                    <a:pt x="619506" y="1399032"/>
                  </a:lnTo>
                  <a:lnTo>
                    <a:pt x="572401" y="1401203"/>
                  </a:lnTo>
                  <a:lnTo>
                    <a:pt x="526491" y="1407591"/>
                  </a:lnTo>
                  <a:lnTo>
                    <a:pt x="481952" y="1418005"/>
                  </a:lnTo>
                  <a:lnTo>
                    <a:pt x="438962" y="1432255"/>
                  </a:lnTo>
                  <a:lnTo>
                    <a:pt x="397700" y="1450162"/>
                  </a:lnTo>
                  <a:lnTo>
                    <a:pt x="358355" y="1471536"/>
                  </a:lnTo>
                  <a:lnTo>
                    <a:pt x="321106" y="1496187"/>
                  </a:lnTo>
                  <a:lnTo>
                    <a:pt x="286143" y="1523936"/>
                  </a:lnTo>
                  <a:lnTo>
                    <a:pt x="253644" y="1554581"/>
                  </a:lnTo>
                  <a:lnTo>
                    <a:pt x="223786" y="1587944"/>
                  </a:lnTo>
                  <a:lnTo>
                    <a:pt x="196761" y="1623834"/>
                  </a:lnTo>
                  <a:lnTo>
                    <a:pt x="172745" y="1662074"/>
                  </a:lnTo>
                  <a:lnTo>
                    <a:pt x="151917" y="1702460"/>
                  </a:lnTo>
                  <a:lnTo>
                    <a:pt x="134467" y="1744814"/>
                  </a:lnTo>
                  <a:lnTo>
                    <a:pt x="120586" y="1788947"/>
                  </a:lnTo>
                  <a:lnTo>
                    <a:pt x="110439" y="1834667"/>
                  </a:lnTo>
                  <a:lnTo>
                    <a:pt x="104216" y="1881809"/>
                  </a:lnTo>
                  <a:lnTo>
                    <a:pt x="102108" y="1930146"/>
                  </a:lnTo>
                  <a:lnTo>
                    <a:pt x="104216" y="1978494"/>
                  </a:lnTo>
                  <a:lnTo>
                    <a:pt x="110439" y="2025637"/>
                  </a:lnTo>
                  <a:lnTo>
                    <a:pt x="120586" y="2071357"/>
                  </a:lnTo>
                  <a:lnTo>
                    <a:pt x="134467" y="2115489"/>
                  </a:lnTo>
                  <a:lnTo>
                    <a:pt x="151917" y="2157844"/>
                  </a:lnTo>
                  <a:lnTo>
                    <a:pt x="172745" y="2198230"/>
                  </a:lnTo>
                  <a:lnTo>
                    <a:pt x="196761" y="2236470"/>
                  </a:lnTo>
                  <a:lnTo>
                    <a:pt x="223786" y="2272360"/>
                  </a:lnTo>
                  <a:lnTo>
                    <a:pt x="253644" y="2305723"/>
                  </a:lnTo>
                  <a:lnTo>
                    <a:pt x="286143" y="2336368"/>
                  </a:lnTo>
                  <a:lnTo>
                    <a:pt x="321106" y="2364117"/>
                  </a:lnTo>
                  <a:lnTo>
                    <a:pt x="358355" y="2388768"/>
                  </a:lnTo>
                  <a:lnTo>
                    <a:pt x="397700" y="2410142"/>
                  </a:lnTo>
                  <a:lnTo>
                    <a:pt x="438962" y="2428049"/>
                  </a:lnTo>
                  <a:lnTo>
                    <a:pt x="481952" y="2442299"/>
                  </a:lnTo>
                  <a:lnTo>
                    <a:pt x="526491" y="2452713"/>
                  </a:lnTo>
                  <a:lnTo>
                    <a:pt x="572401" y="2459101"/>
                  </a:lnTo>
                  <a:lnTo>
                    <a:pt x="619506" y="2461260"/>
                  </a:lnTo>
                  <a:lnTo>
                    <a:pt x="666597" y="2459101"/>
                  </a:lnTo>
                  <a:lnTo>
                    <a:pt x="712508" y="2452713"/>
                  </a:lnTo>
                  <a:lnTo>
                    <a:pt x="757047" y="2442299"/>
                  </a:lnTo>
                  <a:lnTo>
                    <a:pt x="800036" y="2428049"/>
                  </a:lnTo>
                  <a:lnTo>
                    <a:pt x="841298" y="2410142"/>
                  </a:lnTo>
                  <a:lnTo>
                    <a:pt x="880643" y="2388768"/>
                  </a:lnTo>
                  <a:lnTo>
                    <a:pt x="917892" y="2364117"/>
                  </a:lnTo>
                  <a:lnTo>
                    <a:pt x="952855" y="2336368"/>
                  </a:lnTo>
                  <a:lnTo>
                    <a:pt x="985354" y="2305723"/>
                  </a:lnTo>
                  <a:lnTo>
                    <a:pt x="1015212" y="2272360"/>
                  </a:lnTo>
                  <a:lnTo>
                    <a:pt x="1042238" y="2236470"/>
                  </a:lnTo>
                  <a:lnTo>
                    <a:pt x="1066253" y="2198230"/>
                  </a:lnTo>
                  <a:lnTo>
                    <a:pt x="1087081" y="2157844"/>
                  </a:lnTo>
                  <a:lnTo>
                    <a:pt x="1104531" y="2115489"/>
                  </a:lnTo>
                  <a:lnTo>
                    <a:pt x="1118412" y="2071357"/>
                  </a:lnTo>
                  <a:lnTo>
                    <a:pt x="1128560" y="2025637"/>
                  </a:lnTo>
                  <a:lnTo>
                    <a:pt x="1134783" y="1978494"/>
                  </a:lnTo>
                  <a:lnTo>
                    <a:pt x="1136904" y="1930146"/>
                  </a:lnTo>
                  <a:close/>
                </a:path>
                <a:path w="1203960" h="2461260">
                  <a:moveTo>
                    <a:pt x="1203960" y="605790"/>
                  </a:moveTo>
                  <a:lnTo>
                    <a:pt x="1202143" y="558457"/>
                  </a:lnTo>
                  <a:lnTo>
                    <a:pt x="1196797" y="512114"/>
                  </a:lnTo>
                  <a:lnTo>
                    <a:pt x="1188059" y="466915"/>
                  </a:lnTo>
                  <a:lnTo>
                    <a:pt x="1176045" y="422960"/>
                  </a:lnTo>
                  <a:lnTo>
                    <a:pt x="1160907" y="380415"/>
                  </a:lnTo>
                  <a:lnTo>
                    <a:pt x="1142771" y="339407"/>
                  </a:lnTo>
                  <a:lnTo>
                    <a:pt x="1121765" y="300062"/>
                  </a:lnTo>
                  <a:lnTo>
                    <a:pt x="1098042" y="262521"/>
                  </a:lnTo>
                  <a:lnTo>
                    <a:pt x="1071714" y="226923"/>
                  </a:lnTo>
                  <a:lnTo>
                    <a:pt x="1042924" y="193395"/>
                  </a:lnTo>
                  <a:lnTo>
                    <a:pt x="1011809" y="162077"/>
                  </a:lnTo>
                  <a:lnTo>
                    <a:pt x="978484" y="133108"/>
                  </a:lnTo>
                  <a:lnTo>
                    <a:pt x="943114" y="106616"/>
                  </a:lnTo>
                  <a:lnTo>
                    <a:pt x="905814" y="82727"/>
                  </a:lnTo>
                  <a:lnTo>
                    <a:pt x="866724" y="61582"/>
                  </a:lnTo>
                  <a:lnTo>
                    <a:pt x="825957" y="43332"/>
                  </a:lnTo>
                  <a:lnTo>
                    <a:pt x="783678" y="28092"/>
                  </a:lnTo>
                  <a:lnTo>
                    <a:pt x="740003" y="16002"/>
                  </a:lnTo>
                  <a:lnTo>
                    <a:pt x="695071" y="7213"/>
                  </a:lnTo>
                  <a:lnTo>
                    <a:pt x="649020" y="1828"/>
                  </a:lnTo>
                  <a:lnTo>
                    <a:pt x="601980" y="0"/>
                  </a:lnTo>
                  <a:lnTo>
                    <a:pt x="554926" y="1828"/>
                  </a:lnTo>
                  <a:lnTo>
                    <a:pt x="508876" y="7213"/>
                  </a:lnTo>
                  <a:lnTo>
                    <a:pt x="463943" y="16002"/>
                  </a:lnTo>
                  <a:lnTo>
                    <a:pt x="420268" y="28092"/>
                  </a:lnTo>
                  <a:lnTo>
                    <a:pt x="377990" y="43332"/>
                  </a:lnTo>
                  <a:lnTo>
                    <a:pt x="337223" y="61582"/>
                  </a:lnTo>
                  <a:lnTo>
                    <a:pt x="298132" y="82727"/>
                  </a:lnTo>
                  <a:lnTo>
                    <a:pt x="260832" y="106616"/>
                  </a:lnTo>
                  <a:lnTo>
                    <a:pt x="225463" y="133108"/>
                  </a:lnTo>
                  <a:lnTo>
                    <a:pt x="192138" y="162077"/>
                  </a:lnTo>
                  <a:lnTo>
                    <a:pt x="161023" y="193395"/>
                  </a:lnTo>
                  <a:lnTo>
                    <a:pt x="132232" y="226923"/>
                  </a:lnTo>
                  <a:lnTo>
                    <a:pt x="105905" y="262521"/>
                  </a:lnTo>
                  <a:lnTo>
                    <a:pt x="82181" y="300062"/>
                  </a:lnTo>
                  <a:lnTo>
                    <a:pt x="61175" y="339407"/>
                  </a:lnTo>
                  <a:lnTo>
                    <a:pt x="43040" y="380415"/>
                  </a:lnTo>
                  <a:lnTo>
                    <a:pt x="27901" y="422960"/>
                  </a:lnTo>
                  <a:lnTo>
                    <a:pt x="15887" y="466915"/>
                  </a:lnTo>
                  <a:lnTo>
                    <a:pt x="7150" y="512114"/>
                  </a:lnTo>
                  <a:lnTo>
                    <a:pt x="1803" y="558457"/>
                  </a:lnTo>
                  <a:lnTo>
                    <a:pt x="0" y="605790"/>
                  </a:lnTo>
                  <a:lnTo>
                    <a:pt x="1803" y="653135"/>
                  </a:lnTo>
                  <a:lnTo>
                    <a:pt x="7150" y="699477"/>
                  </a:lnTo>
                  <a:lnTo>
                    <a:pt x="15887" y="744677"/>
                  </a:lnTo>
                  <a:lnTo>
                    <a:pt x="27901" y="788631"/>
                  </a:lnTo>
                  <a:lnTo>
                    <a:pt x="43040" y="831176"/>
                  </a:lnTo>
                  <a:lnTo>
                    <a:pt x="61175" y="872185"/>
                  </a:lnTo>
                  <a:lnTo>
                    <a:pt x="82181" y="911529"/>
                  </a:lnTo>
                  <a:lnTo>
                    <a:pt x="105905" y="949071"/>
                  </a:lnTo>
                  <a:lnTo>
                    <a:pt x="132232" y="984669"/>
                  </a:lnTo>
                  <a:lnTo>
                    <a:pt x="161023" y="1018197"/>
                  </a:lnTo>
                  <a:lnTo>
                    <a:pt x="192138" y="1049515"/>
                  </a:lnTo>
                  <a:lnTo>
                    <a:pt x="225463" y="1078484"/>
                  </a:lnTo>
                  <a:lnTo>
                    <a:pt x="260832" y="1104976"/>
                  </a:lnTo>
                  <a:lnTo>
                    <a:pt x="298132" y="1128864"/>
                  </a:lnTo>
                  <a:lnTo>
                    <a:pt x="337223" y="1150010"/>
                  </a:lnTo>
                  <a:lnTo>
                    <a:pt x="377990" y="1168260"/>
                  </a:lnTo>
                  <a:lnTo>
                    <a:pt x="420268" y="1183500"/>
                  </a:lnTo>
                  <a:lnTo>
                    <a:pt x="463943" y="1195578"/>
                  </a:lnTo>
                  <a:lnTo>
                    <a:pt x="508876" y="1204379"/>
                  </a:lnTo>
                  <a:lnTo>
                    <a:pt x="554926" y="1209763"/>
                  </a:lnTo>
                  <a:lnTo>
                    <a:pt x="601980" y="1211580"/>
                  </a:lnTo>
                  <a:lnTo>
                    <a:pt x="649020" y="1209763"/>
                  </a:lnTo>
                  <a:lnTo>
                    <a:pt x="695071" y="1204379"/>
                  </a:lnTo>
                  <a:lnTo>
                    <a:pt x="740003" y="1195578"/>
                  </a:lnTo>
                  <a:lnTo>
                    <a:pt x="783678" y="1183500"/>
                  </a:lnTo>
                  <a:lnTo>
                    <a:pt x="825957" y="1168260"/>
                  </a:lnTo>
                  <a:lnTo>
                    <a:pt x="866724" y="1150010"/>
                  </a:lnTo>
                  <a:lnTo>
                    <a:pt x="905814" y="1128864"/>
                  </a:lnTo>
                  <a:lnTo>
                    <a:pt x="943114" y="1104976"/>
                  </a:lnTo>
                  <a:lnTo>
                    <a:pt x="978484" y="1078484"/>
                  </a:lnTo>
                  <a:lnTo>
                    <a:pt x="1011809" y="1049515"/>
                  </a:lnTo>
                  <a:lnTo>
                    <a:pt x="1042924" y="1018197"/>
                  </a:lnTo>
                  <a:lnTo>
                    <a:pt x="1071714" y="984669"/>
                  </a:lnTo>
                  <a:lnTo>
                    <a:pt x="1098042" y="949071"/>
                  </a:lnTo>
                  <a:lnTo>
                    <a:pt x="1121765" y="911529"/>
                  </a:lnTo>
                  <a:lnTo>
                    <a:pt x="1142771" y="872185"/>
                  </a:lnTo>
                  <a:lnTo>
                    <a:pt x="1160907" y="831176"/>
                  </a:lnTo>
                  <a:lnTo>
                    <a:pt x="1176045" y="788631"/>
                  </a:lnTo>
                  <a:lnTo>
                    <a:pt x="1188059" y="744677"/>
                  </a:lnTo>
                  <a:lnTo>
                    <a:pt x="1196797" y="699477"/>
                  </a:lnTo>
                  <a:lnTo>
                    <a:pt x="1202143" y="653135"/>
                  </a:lnTo>
                  <a:lnTo>
                    <a:pt x="1203960" y="60579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006596" y="2458211"/>
            <a:ext cx="1477010" cy="322326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algn="ctr" marR="10795">
              <a:lnSpc>
                <a:spcPct val="100000"/>
              </a:lnSpc>
              <a:spcBef>
                <a:spcPts val="1210"/>
              </a:spcBef>
            </a:pPr>
            <a:r>
              <a:rPr dirty="0" sz="1600" spc="95" b="1">
                <a:latin typeface="Calibri"/>
                <a:cs typeface="Calibri"/>
              </a:rPr>
              <a:t>2024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alibri"/>
              <a:cs typeface="Calibri"/>
            </a:endParaRPr>
          </a:p>
          <a:p>
            <a:pPr algn="ctr" marR="26034">
              <a:lnSpc>
                <a:spcPct val="100000"/>
              </a:lnSpc>
            </a:pPr>
            <a:r>
              <a:rPr dirty="0" sz="2400" spc="120" b="1">
                <a:latin typeface="Calibri"/>
                <a:cs typeface="Calibri"/>
              </a:rPr>
              <a:t>40</a:t>
            </a:r>
            <a:r>
              <a:rPr dirty="0" sz="2100" spc="120" b="1">
                <a:latin typeface="Calibri"/>
                <a:cs typeface="Calibri"/>
              </a:rPr>
              <a:t>%+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55" b="1">
                <a:latin typeface="Calibri"/>
                <a:cs typeface="Calibri"/>
              </a:rPr>
              <a:t>12%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110228" y="2599944"/>
            <a:ext cx="1219200" cy="304800"/>
          </a:xfrm>
          <a:custGeom>
            <a:avLst/>
            <a:gdLst/>
            <a:ahLst/>
            <a:cxnLst/>
            <a:rect l="l" t="t" r="r" b="b"/>
            <a:pathLst>
              <a:path w="1219200" h="304800">
                <a:moveTo>
                  <a:pt x="160020" y="304800"/>
                </a:moveTo>
                <a:lnTo>
                  <a:pt x="97726" y="304800"/>
                </a:lnTo>
                <a:lnTo>
                  <a:pt x="46862" y="304800"/>
                </a:lnTo>
                <a:lnTo>
                  <a:pt x="12573" y="304800"/>
                </a:lnTo>
                <a:lnTo>
                  <a:pt x="0" y="304800"/>
                </a:lnTo>
                <a:lnTo>
                  <a:pt x="0" y="0"/>
                </a:lnTo>
                <a:lnTo>
                  <a:pt x="12573" y="0"/>
                </a:lnTo>
                <a:lnTo>
                  <a:pt x="46862" y="0"/>
                </a:lnTo>
                <a:lnTo>
                  <a:pt x="97726" y="0"/>
                </a:lnTo>
                <a:lnTo>
                  <a:pt x="160020" y="0"/>
                </a:lnTo>
              </a:path>
              <a:path w="1219200" h="304800">
                <a:moveTo>
                  <a:pt x="1086612" y="304800"/>
                </a:moveTo>
                <a:lnTo>
                  <a:pt x="1138243" y="304800"/>
                </a:lnTo>
                <a:lnTo>
                  <a:pt x="1180385" y="304800"/>
                </a:lnTo>
                <a:lnTo>
                  <a:pt x="1208787" y="304800"/>
                </a:lnTo>
                <a:lnTo>
                  <a:pt x="1219200" y="304800"/>
                </a:lnTo>
                <a:lnTo>
                  <a:pt x="1219200" y="0"/>
                </a:lnTo>
                <a:lnTo>
                  <a:pt x="1208787" y="0"/>
                </a:lnTo>
                <a:lnTo>
                  <a:pt x="1180385" y="0"/>
                </a:lnTo>
                <a:lnTo>
                  <a:pt x="1138243" y="0"/>
                </a:lnTo>
                <a:lnTo>
                  <a:pt x="1086612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6283" y="2234310"/>
            <a:ext cx="209867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Market</a:t>
            </a:r>
            <a:r>
              <a:rPr dirty="0" sz="185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90" b="1">
                <a:solidFill>
                  <a:srgbClr val="C00000"/>
                </a:solidFill>
                <a:latin typeface="Calibri"/>
                <a:cs typeface="Calibri"/>
              </a:rPr>
              <a:t>(2024-</a:t>
            </a:r>
            <a:r>
              <a:rPr dirty="0" sz="1850" spc="80" b="1">
                <a:solidFill>
                  <a:srgbClr val="C00000"/>
                </a:solidFill>
                <a:latin typeface="Calibri"/>
                <a:cs typeface="Calibri"/>
              </a:rPr>
              <a:t>2030)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97763" y="2540507"/>
            <a:ext cx="5575300" cy="1626235"/>
            <a:chOff x="397763" y="2540507"/>
            <a:chExt cx="5575300" cy="16262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" y="2540507"/>
              <a:ext cx="5562600" cy="16261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2959620"/>
              <a:ext cx="2932176" cy="84885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5863" y="2566415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76" y="1493139"/>
                  </a:lnTo>
                  <a:lnTo>
                    <a:pt x="14820" y="1509204"/>
                  </a:lnTo>
                  <a:lnTo>
                    <a:pt x="30903" y="1520031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31"/>
                  </a:lnTo>
                  <a:lnTo>
                    <a:pt x="5445696" y="1509204"/>
                  </a:lnTo>
                  <a:lnTo>
                    <a:pt x="5456523" y="1493139"/>
                  </a:lnTo>
                  <a:lnTo>
                    <a:pt x="5460492" y="1473454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33806" y="2939948"/>
            <a:ext cx="2611120" cy="66548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600" b="1">
                <a:latin typeface="Calibri"/>
                <a:cs typeface="Calibri"/>
              </a:rPr>
              <a:t>Market</a:t>
            </a:r>
            <a:r>
              <a:rPr dirty="0" sz="1600" spc="10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8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assumptions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65">
                <a:latin typeface="Calibri"/>
                <a:cs typeface="Calibri"/>
              </a:rPr>
              <a:t>TDI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shipment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growth:</a:t>
            </a:r>
            <a:r>
              <a:rPr dirty="0" sz="1600" spc="110">
                <a:latin typeface="Calibri"/>
                <a:cs typeface="Calibri"/>
              </a:rPr>
              <a:t> 4-</a:t>
            </a:r>
            <a:r>
              <a:rPr dirty="0" sz="1600" spc="-25">
                <a:latin typeface="Calibri"/>
                <a:cs typeface="Calibri"/>
              </a:rPr>
              <a:t>5%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286500" y="4651247"/>
            <a:ext cx="5564505" cy="1668780"/>
            <a:chOff x="6286500" y="4651247"/>
            <a:chExt cx="5564505" cy="166878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023" y="4651247"/>
              <a:ext cx="5562600" cy="16687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6500" y="4846332"/>
              <a:ext cx="5312663" cy="13365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313932" y="4677155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1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70"/>
                  </a:lnTo>
                  <a:lnTo>
                    <a:pt x="0" y="1514652"/>
                  </a:lnTo>
                  <a:lnTo>
                    <a:pt x="4081" y="1534900"/>
                  </a:lnTo>
                  <a:lnTo>
                    <a:pt x="15224" y="1551435"/>
                  </a:lnTo>
                  <a:lnTo>
                    <a:pt x="31771" y="1562583"/>
                  </a:lnTo>
                  <a:lnTo>
                    <a:pt x="52069" y="1566672"/>
                  </a:lnTo>
                  <a:lnTo>
                    <a:pt x="5408421" y="1566672"/>
                  </a:lnTo>
                  <a:lnTo>
                    <a:pt x="5428720" y="1562583"/>
                  </a:lnTo>
                  <a:lnTo>
                    <a:pt x="5445267" y="1551435"/>
                  </a:lnTo>
                  <a:lnTo>
                    <a:pt x="5456410" y="1534900"/>
                  </a:lnTo>
                  <a:lnTo>
                    <a:pt x="5460492" y="1514652"/>
                  </a:lnTo>
                  <a:lnTo>
                    <a:pt x="5460492" y="52070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413119" y="4904054"/>
            <a:ext cx="5007610" cy="1076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600" spc="105" b="1">
                <a:latin typeface="Calibri"/>
                <a:cs typeface="Calibri"/>
              </a:rPr>
              <a:t>EBIT</a:t>
            </a:r>
            <a:r>
              <a:rPr dirty="0" sz="1600" spc="40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ahead</a:t>
            </a:r>
            <a:r>
              <a:rPr dirty="0" sz="1600" spc="5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volume</a:t>
            </a:r>
            <a:r>
              <a:rPr dirty="0" sz="1600" spc="45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growth</a:t>
            </a:r>
            <a:r>
              <a:rPr dirty="0" sz="1600" spc="50">
                <a:latin typeface="Calibri"/>
                <a:cs typeface="Calibri"/>
              </a:rPr>
              <a:t>,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driven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 spc="25">
                <a:latin typeface="Calibri"/>
                <a:cs typeface="Calibri"/>
              </a:rPr>
              <a:t>by </a:t>
            </a:r>
            <a:r>
              <a:rPr dirty="0" sz="1600" spc="45">
                <a:latin typeface="Calibri"/>
                <a:cs typeface="Calibri"/>
              </a:rPr>
              <a:t>established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yield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management,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positive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capacity </a:t>
            </a:r>
            <a:r>
              <a:rPr dirty="0" sz="1600" spc="55">
                <a:latin typeface="Calibri"/>
                <a:cs typeface="Calibri"/>
              </a:rPr>
              <a:t>management</a:t>
            </a:r>
            <a:r>
              <a:rPr dirty="0" sz="1600" spc="2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continuous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efficiency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 spc="40">
                <a:latin typeface="Calibri"/>
                <a:cs typeface="Calibri"/>
              </a:rPr>
              <a:t>improvements</a:t>
            </a:r>
            <a:endParaRPr sz="16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85420" algn="l"/>
              </a:tabLst>
            </a:pPr>
            <a:r>
              <a:rPr dirty="0" sz="1600" spc="60" b="1">
                <a:latin typeface="Calibri"/>
                <a:cs typeface="Calibri"/>
              </a:rPr>
              <a:t>Return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105" b="1">
                <a:latin typeface="Calibri"/>
                <a:cs typeface="Calibri"/>
              </a:rPr>
              <a:t>EBIT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margin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to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mid-</a:t>
            </a:r>
            <a:r>
              <a:rPr dirty="0" sz="1600" spc="50" b="1">
                <a:latin typeface="Calibri"/>
                <a:cs typeface="Calibri"/>
              </a:rPr>
              <a:t>teens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06908" y="4652759"/>
            <a:ext cx="5565775" cy="1626235"/>
            <a:chOff x="406908" y="4652759"/>
            <a:chExt cx="5565775" cy="1626235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6" y="4652759"/>
              <a:ext cx="5562600" cy="16261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908" y="4828044"/>
              <a:ext cx="5535168" cy="133654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35864" y="4678680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03"/>
                  </a:lnTo>
                  <a:lnTo>
                    <a:pt x="3976" y="1493096"/>
                  </a:lnTo>
                  <a:lnTo>
                    <a:pt x="14820" y="1509179"/>
                  </a:lnTo>
                  <a:lnTo>
                    <a:pt x="30903" y="1520023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23"/>
                  </a:lnTo>
                  <a:lnTo>
                    <a:pt x="5445696" y="1509179"/>
                  </a:lnTo>
                  <a:lnTo>
                    <a:pt x="5456523" y="1493096"/>
                  </a:lnTo>
                  <a:lnTo>
                    <a:pt x="5460492" y="1473403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86283" y="4346270"/>
            <a:ext cx="5328285" cy="1616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Capex</a:t>
            </a: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  <a:p>
            <a:pPr marL="332105" indent="-172720">
              <a:lnSpc>
                <a:spcPct val="100000"/>
              </a:lnSpc>
              <a:spcBef>
                <a:spcPts val="1995"/>
              </a:spcBef>
              <a:buClr>
                <a:srgbClr val="C00000"/>
              </a:buClr>
              <a:buFont typeface="Wingdings"/>
              <a:buChar char=""/>
              <a:tabLst>
                <a:tab pos="332740" algn="l"/>
              </a:tabLst>
            </a:pPr>
            <a:r>
              <a:rPr dirty="0" sz="1600">
                <a:latin typeface="Calibri"/>
                <a:cs typeface="Calibri"/>
              </a:rPr>
              <a:t>Investments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95" b="1">
                <a:latin typeface="Calibri"/>
                <a:cs typeface="Calibri"/>
              </a:rPr>
              <a:t>~€1bn </a:t>
            </a:r>
            <a:r>
              <a:rPr dirty="0" sz="1600" b="1">
                <a:latin typeface="Calibri"/>
                <a:cs typeface="Calibri"/>
              </a:rPr>
              <a:t>p.a.</a:t>
            </a:r>
            <a:r>
              <a:rPr dirty="0" sz="1600" spc="80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mainly</a:t>
            </a:r>
            <a:r>
              <a:rPr dirty="0" sz="1600" spc="7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for replacements</a:t>
            </a:r>
            <a:r>
              <a:rPr dirty="0" sz="1600" spc="90" b="1">
                <a:latin typeface="Calibri"/>
                <a:cs typeface="Calibri"/>
              </a:rPr>
              <a:t> </a:t>
            </a:r>
            <a:r>
              <a:rPr dirty="0" sz="1600" spc="25" b="1"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332105">
              <a:lnSpc>
                <a:spcPct val="100000"/>
              </a:lnSpc>
            </a:pPr>
            <a:r>
              <a:rPr dirty="0" sz="1600" b="1">
                <a:latin typeface="Calibri"/>
                <a:cs typeface="Calibri"/>
              </a:rPr>
              <a:t>moderate</a:t>
            </a:r>
            <a:r>
              <a:rPr dirty="0" sz="1600" spc="114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increase</a:t>
            </a:r>
            <a:r>
              <a:rPr dirty="0" sz="1600" spc="110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in</a:t>
            </a:r>
            <a:r>
              <a:rPr dirty="0" sz="1600" spc="80" b="1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capacity</a:t>
            </a:r>
            <a:endParaRPr sz="1600">
              <a:latin typeface="Calibri"/>
              <a:cs typeface="Calibri"/>
            </a:endParaRPr>
          </a:p>
          <a:p>
            <a:pPr marL="332105" indent="-172720">
              <a:lnSpc>
                <a:spcPct val="100000"/>
              </a:lnSpc>
              <a:spcBef>
                <a:spcPts val="595"/>
              </a:spcBef>
              <a:buClr>
                <a:srgbClr val="C00000"/>
              </a:buClr>
              <a:buFont typeface="Wingdings"/>
              <a:buChar char=""/>
              <a:tabLst>
                <a:tab pos="332740" algn="l"/>
              </a:tabLst>
            </a:pPr>
            <a:r>
              <a:rPr dirty="0" sz="1600" spc="65" b="1">
                <a:latin typeface="Calibri"/>
                <a:cs typeface="Calibri"/>
              </a:rPr>
              <a:t>Further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expansion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subject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to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shipment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growth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using</a:t>
            </a:r>
            <a:endParaRPr sz="1600">
              <a:latin typeface="Calibri"/>
              <a:cs typeface="Calibri"/>
            </a:endParaRPr>
          </a:p>
          <a:p>
            <a:pPr marL="33210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proven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aviation</a:t>
            </a:r>
            <a:r>
              <a:rPr dirty="0" sz="1600" spc="20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Capex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flexibility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64909" y="4346270"/>
            <a:ext cx="134556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EBIT</a:t>
            </a:r>
            <a:r>
              <a:rPr dirty="0" sz="1850" spc="-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0" y="922019"/>
            <a:ext cx="9287510" cy="980440"/>
          </a:xfrm>
          <a:custGeom>
            <a:avLst/>
            <a:gdLst/>
            <a:ahLst/>
            <a:cxnLst/>
            <a:rect l="l" t="t" r="r" b="b"/>
            <a:pathLst>
              <a:path w="9287510" h="980439">
                <a:moveTo>
                  <a:pt x="9287256" y="0"/>
                </a:moveTo>
                <a:lnTo>
                  <a:pt x="0" y="0"/>
                </a:lnTo>
                <a:lnTo>
                  <a:pt x="0" y="979931"/>
                </a:lnTo>
                <a:lnTo>
                  <a:pt x="9287256" y="979931"/>
                </a:lnTo>
                <a:lnTo>
                  <a:pt x="92872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42976" y="1142491"/>
            <a:ext cx="4182745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50"/>
              <a:t>EXPRESS:</a:t>
            </a:r>
            <a:r>
              <a:rPr dirty="0" sz="2900" spc="114"/>
              <a:t> </a:t>
            </a:r>
            <a:r>
              <a:rPr dirty="0" sz="2650">
                <a:solidFill>
                  <a:srgbClr val="000000"/>
                </a:solidFill>
              </a:rPr>
              <a:t>Financial</a:t>
            </a:r>
            <a:r>
              <a:rPr dirty="0" sz="2650" spc="114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Outlook</a:t>
            </a:r>
            <a:endParaRPr sz="2650"/>
          </a:p>
        </p:txBody>
      </p:sp>
      <p:grpSp>
        <p:nvGrpSpPr>
          <p:cNvPr id="21" name="object 21" descr=""/>
          <p:cNvGrpSpPr/>
          <p:nvPr/>
        </p:nvGrpSpPr>
        <p:grpSpPr>
          <a:xfrm>
            <a:off x="6259067" y="499872"/>
            <a:ext cx="5573395" cy="3721735"/>
            <a:chOff x="6259067" y="499872"/>
            <a:chExt cx="5573395" cy="372173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4627" y="499872"/>
              <a:ext cx="1997964" cy="20208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0535" y="525780"/>
              <a:ext cx="1895855" cy="1918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5467" y="1014984"/>
              <a:ext cx="733044" cy="73304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2552700"/>
              <a:ext cx="5562600" cy="166878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9067" y="2711195"/>
              <a:ext cx="5116068" cy="1412747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295643" y="2578607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2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69"/>
                  </a:lnTo>
                  <a:lnTo>
                    <a:pt x="0" y="1514602"/>
                  </a:lnTo>
                  <a:lnTo>
                    <a:pt x="4081" y="1534900"/>
                  </a:lnTo>
                  <a:lnTo>
                    <a:pt x="15224" y="1551447"/>
                  </a:lnTo>
                  <a:lnTo>
                    <a:pt x="31771" y="1562590"/>
                  </a:lnTo>
                  <a:lnTo>
                    <a:pt x="52069" y="1566671"/>
                  </a:lnTo>
                  <a:lnTo>
                    <a:pt x="5408422" y="1566671"/>
                  </a:lnTo>
                  <a:lnTo>
                    <a:pt x="5428720" y="1562590"/>
                  </a:lnTo>
                  <a:lnTo>
                    <a:pt x="5445267" y="1551447"/>
                  </a:lnTo>
                  <a:lnTo>
                    <a:pt x="5456410" y="1534900"/>
                  </a:lnTo>
                  <a:lnTo>
                    <a:pt x="5460491" y="1514602"/>
                  </a:lnTo>
                  <a:lnTo>
                    <a:pt x="5460491" y="52069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395084" y="2691790"/>
            <a:ext cx="4751070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935" marR="2173605" indent="-356870">
              <a:lnSpc>
                <a:spcPct val="131300"/>
              </a:lnSpc>
              <a:spcBef>
                <a:spcPts val="100"/>
              </a:spcBef>
            </a:pPr>
            <a:r>
              <a:rPr dirty="0" sz="1600" spc="65" b="1">
                <a:latin typeface="Calibri"/>
                <a:cs typeface="Calibri"/>
              </a:rPr>
              <a:t>Expected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vs.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market </a:t>
            </a:r>
            <a:r>
              <a:rPr dirty="0" sz="1600" spc="45" b="1">
                <a:solidFill>
                  <a:srgbClr val="D30411"/>
                </a:solidFill>
                <a:latin typeface="Calibri"/>
                <a:cs typeface="Calibri"/>
              </a:rPr>
              <a:t>ABOVE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>
                <a:latin typeface="Calibri"/>
                <a:cs typeface="Calibri"/>
              </a:rPr>
              <a:t>Driven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by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best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quality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successful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business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strategy</a:t>
            </a:r>
            <a:r>
              <a:rPr dirty="0" sz="1600" spc="200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(pricing,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commercial,…)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53060" y="3126422"/>
            <a:ext cx="232028" cy="201167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61"/>
            <a:ext cx="12191999" cy="68412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41490"/>
          </a:xfrm>
          <a:custGeom>
            <a:avLst/>
            <a:gdLst/>
            <a:ahLst/>
            <a:cxnLst/>
            <a:rect l="l" t="t" r="r" b="b"/>
            <a:pathLst>
              <a:path w="12192000" h="6841490">
                <a:moveTo>
                  <a:pt x="0" y="6841234"/>
                </a:moveTo>
                <a:lnTo>
                  <a:pt x="12191997" y="6841234"/>
                </a:lnTo>
                <a:lnTo>
                  <a:pt x="12191997" y="0"/>
                </a:lnTo>
                <a:lnTo>
                  <a:pt x="0" y="0"/>
                </a:lnTo>
                <a:lnTo>
                  <a:pt x="0" y="6841234"/>
                </a:lnTo>
                <a:close/>
              </a:path>
            </a:pathLst>
          </a:custGeom>
          <a:solidFill>
            <a:srgbClr val="000000">
              <a:alpha val="6313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555741" y="529590"/>
            <a:ext cx="0" cy="5852160"/>
          </a:xfrm>
          <a:custGeom>
            <a:avLst/>
            <a:gdLst/>
            <a:ahLst/>
            <a:cxnLst/>
            <a:rect l="l" t="t" r="r" b="b"/>
            <a:pathLst>
              <a:path w="0" h="5852160">
                <a:moveTo>
                  <a:pt x="0" y="0"/>
                </a:moveTo>
                <a:lnTo>
                  <a:pt x="0" y="5852160"/>
                </a:lnTo>
              </a:path>
            </a:pathLst>
          </a:custGeom>
          <a:ln w="2857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724144" y="577595"/>
            <a:ext cx="2874645" cy="502920"/>
          </a:xfrm>
          <a:custGeom>
            <a:avLst/>
            <a:gdLst/>
            <a:ahLst/>
            <a:cxnLst/>
            <a:rect l="l" t="t" r="r" b="b"/>
            <a:pathLst>
              <a:path w="2874645" h="502919">
                <a:moveTo>
                  <a:pt x="2874263" y="0"/>
                </a:moveTo>
                <a:lnTo>
                  <a:pt x="0" y="0"/>
                </a:lnTo>
                <a:lnTo>
                  <a:pt x="0" y="502920"/>
                </a:lnTo>
                <a:lnTo>
                  <a:pt x="2874263" y="502920"/>
                </a:lnTo>
                <a:lnTo>
                  <a:pt x="2874263" y="0"/>
                </a:lnTo>
                <a:close/>
              </a:path>
            </a:pathLst>
          </a:custGeom>
          <a:solidFill>
            <a:srgbClr val="000000">
              <a:alpha val="6313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814059" y="3640835"/>
            <a:ext cx="2872740" cy="502920"/>
          </a:xfrm>
          <a:custGeom>
            <a:avLst/>
            <a:gdLst/>
            <a:ahLst/>
            <a:cxnLst/>
            <a:rect l="l" t="t" r="r" b="b"/>
            <a:pathLst>
              <a:path w="2872740" h="502920">
                <a:moveTo>
                  <a:pt x="2872740" y="0"/>
                </a:moveTo>
                <a:lnTo>
                  <a:pt x="0" y="0"/>
                </a:lnTo>
                <a:lnTo>
                  <a:pt x="0" y="502919"/>
                </a:lnTo>
                <a:lnTo>
                  <a:pt x="2872740" y="502919"/>
                </a:lnTo>
                <a:lnTo>
                  <a:pt x="2872740" y="0"/>
                </a:lnTo>
                <a:close/>
              </a:path>
            </a:pathLst>
          </a:custGeom>
          <a:solidFill>
            <a:srgbClr val="000000">
              <a:alpha val="6313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73622" y="3697604"/>
            <a:ext cx="26962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5" b="1">
                <a:solidFill>
                  <a:srgbClr val="D30411"/>
                </a:solidFill>
                <a:latin typeface="Calibri"/>
                <a:cs typeface="Calibri"/>
              </a:rPr>
              <a:t>Market</a:t>
            </a:r>
            <a:r>
              <a:rPr dirty="0" sz="2000" spc="-6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85" b="1">
                <a:solidFill>
                  <a:srgbClr val="D30411"/>
                </a:solidFill>
                <a:latin typeface="Calibri"/>
                <a:cs typeface="Calibri"/>
              </a:rPr>
              <a:t>Position</a:t>
            </a:r>
            <a:r>
              <a:rPr dirty="0" sz="20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45" b="1">
                <a:solidFill>
                  <a:srgbClr val="D30411"/>
                </a:solidFill>
                <a:latin typeface="Calibri"/>
                <a:cs typeface="Calibri"/>
              </a:rPr>
              <a:t>(2023)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73622" y="4309948"/>
            <a:ext cx="10699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17457" y="4309948"/>
            <a:ext cx="2940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4" b="1">
                <a:solidFill>
                  <a:srgbClr val="FFFFFF"/>
                </a:solidFill>
                <a:latin typeface="Calibri"/>
                <a:cs typeface="Calibri"/>
              </a:rPr>
              <a:t>#2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73622" y="4859273"/>
            <a:ext cx="1412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Ocean</a:t>
            </a:r>
            <a:r>
              <a:rPr dirty="0" sz="18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617457" y="4859273"/>
            <a:ext cx="294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4" b="1">
                <a:solidFill>
                  <a:srgbClr val="FFFFFF"/>
                </a:solidFill>
                <a:latin typeface="Calibri"/>
                <a:cs typeface="Calibri"/>
              </a:rPr>
              <a:t>#2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73622" y="5407558"/>
            <a:ext cx="17919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Calibri"/>
                <a:cs typeface="Calibri"/>
              </a:rPr>
              <a:t>(EU)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617457" y="5407558"/>
            <a:ext cx="28460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 b="1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5" b="1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75" b="1">
                <a:solidFill>
                  <a:srgbClr val="FFFFFF"/>
                </a:solidFill>
                <a:latin typeface="Calibri"/>
                <a:cs typeface="Calibri"/>
              </a:rPr>
              <a:t>fragmented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671559" y="1051369"/>
            <a:ext cx="2536190" cy="2103755"/>
            <a:chOff x="8671559" y="1051369"/>
            <a:chExt cx="2536190" cy="2103755"/>
          </a:xfrm>
        </p:grpSpPr>
        <p:sp>
          <p:nvSpPr>
            <p:cNvPr id="15" name="object 15" descr=""/>
            <p:cNvSpPr/>
            <p:nvPr/>
          </p:nvSpPr>
          <p:spPr>
            <a:xfrm>
              <a:off x="8743188" y="1185671"/>
              <a:ext cx="2464435" cy="1836420"/>
            </a:xfrm>
            <a:custGeom>
              <a:avLst/>
              <a:gdLst/>
              <a:ahLst/>
              <a:cxnLst/>
              <a:rect l="l" t="t" r="r" b="b"/>
              <a:pathLst>
                <a:path w="2464434" h="1836420">
                  <a:moveTo>
                    <a:pt x="923544" y="1569720"/>
                  </a:moveTo>
                  <a:lnTo>
                    <a:pt x="0" y="1569720"/>
                  </a:lnTo>
                  <a:lnTo>
                    <a:pt x="0" y="1836420"/>
                  </a:lnTo>
                  <a:lnTo>
                    <a:pt x="923544" y="1836420"/>
                  </a:lnTo>
                  <a:lnTo>
                    <a:pt x="923544" y="1569720"/>
                  </a:lnTo>
                  <a:close/>
                </a:path>
                <a:path w="2464434" h="1836420">
                  <a:moveTo>
                    <a:pt x="2002536" y="1045464"/>
                  </a:moveTo>
                  <a:lnTo>
                    <a:pt x="0" y="1045464"/>
                  </a:lnTo>
                  <a:lnTo>
                    <a:pt x="0" y="1313688"/>
                  </a:lnTo>
                  <a:lnTo>
                    <a:pt x="2002536" y="1313688"/>
                  </a:lnTo>
                  <a:lnTo>
                    <a:pt x="2002536" y="1045464"/>
                  </a:lnTo>
                  <a:close/>
                </a:path>
                <a:path w="2464434" h="1836420">
                  <a:moveTo>
                    <a:pt x="2310384" y="522732"/>
                  </a:moveTo>
                  <a:lnTo>
                    <a:pt x="0" y="522732"/>
                  </a:lnTo>
                  <a:lnTo>
                    <a:pt x="0" y="789432"/>
                  </a:lnTo>
                  <a:lnTo>
                    <a:pt x="2310384" y="789432"/>
                  </a:lnTo>
                  <a:lnTo>
                    <a:pt x="2310384" y="522732"/>
                  </a:lnTo>
                  <a:close/>
                </a:path>
                <a:path w="2464434" h="1836420">
                  <a:moveTo>
                    <a:pt x="2464308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2464308" y="266700"/>
                  </a:lnTo>
                  <a:lnTo>
                    <a:pt x="246430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671559" y="1056132"/>
              <a:ext cx="71755" cy="2094230"/>
            </a:xfrm>
            <a:custGeom>
              <a:avLst/>
              <a:gdLst/>
              <a:ahLst/>
              <a:cxnLst/>
              <a:rect l="l" t="t" r="r" b="b"/>
              <a:pathLst>
                <a:path w="71754" h="2094230">
                  <a:moveTo>
                    <a:pt x="71628" y="0"/>
                  </a:moveTo>
                  <a:lnTo>
                    <a:pt x="71628" y="2093976"/>
                  </a:lnTo>
                </a:path>
                <a:path w="71754" h="2094230">
                  <a:moveTo>
                    <a:pt x="0" y="0"/>
                  </a:moveTo>
                  <a:lnTo>
                    <a:pt x="71628" y="0"/>
                  </a:lnTo>
                </a:path>
                <a:path w="71754" h="2094230">
                  <a:moveTo>
                    <a:pt x="0" y="524255"/>
                  </a:moveTo>
                  <a:lnTo>
                    <a:pt x="71628" y="524255"/>
                  </a:lnTo>
                </a:path>
                <a:path w="71754" h="2094230">
                  <a:moveTo>
                    <a:pt x="0" y="1046988"/>
                  </a:moveTo>
                  <a:lnTo>
                    <a:pt x="71628" y="1046988"/>
                  </a:lnTo>
                </a:path>
                <a:path w="71754" h="2094230">
                  <a:moveTo>
                    <a:pt x="0" y="1571243"/>
                  </a:moveTo>
                  <a:lnTo>
                    <a:pt x="71628" y="1571243"/>
                  </a:lnTo>
                </a:path>
                <a:path w="71754" h="2094230">
                  <a:moveTo>
                    <a:pt x="0" y="2093976"/>
                  </a:moveTo>
                  <a:lnTo>
                    <a:pt x="71628" y="209397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1272773" y="1150365"/>
            <a:ext cx="455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32%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11118850" y="1673428"/>
            <a:ext cx="454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Calibri"/>
                <a:cs typeface="Calibri"/>
              </a:rPr>
              <a:t>30%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810747" y="2197353"/>
            <a:ext cx="454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Calibri"/>
                <a:cs typeface="Calibri"/>
              </a:rPr>
              <a:t>26%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732391" y="2720416"/>
            <a:ext cx="454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Calibri"/>
                <a:cs typeface="Calibri"/>
              </a:rPr>
              <a:t>12%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72553" y="1136650"/>
            <a:ext cx="1071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37046" y="1660016"/>
            <a:ext cx="2706370" cy="1346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Ocean</a:t>
            </a:r>
            <a:r>
              <a:rPr dirty="0" sz="18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endParaRPr sz="180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  <a:spcBef>
                <a:spcPts val="1960"/>
              </a:spcBef>
            </a:pPr>
            <a:r>
              <a:rPr dirty="0" sz="1800" spc="6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Calibri"/>
                <a:cs typeface="Calibri"/>
              </a:rPr>
              <a:t>(DHL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libri"/>
                <a:cs typeface="Calibri"/>
              </a:rPr>
              <a:t>Freight)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96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Others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42508" y="641731"/>
            <a:ext cx="269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 b="1">
                <a:solidFill>
                  <a:srgbClr val="D30411"/>
                </a:solidFill>
                <a:latin typeface="Calibri"/>
                <a:cs typeface="Calibri"/>
              </a:rPr>
              <a:t>Revenue</a:t>
            </a:r>
            <a:r>
              <a:rPr dirty="0" sz="200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D30411"/>
                </a:solidFill>
                <a:latin typeface="Calibri"/>
                <a:cs typeface="Calibri"/>
              </a:rPr>
              <a:t>Mix</a:t>
            </a:r>
            <a:r>
              <a:rPr dirty="0" sz="20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70" b="1">
                <a:solidFill>
                  <a:srgbClr val="D30411"/>
                </a:solidFill>
                <a:latin typeface="Calibri"/>
                <a:cs typeface="Calibri"/>
              </a:rPr>
              <a:t>(FY</a:t>
            </a:r>
            <a:r>
              <a:rPr dirty="0" sz="2000" spc="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40" b="1">
                <a:solidFill>
                  <a:srgbClr val="D30411"/>
                </a:solidFill>
                <a:latin typeface="Calibri"/>
                <a:cs typeface="Calibri"/>
              </a:rPr>
              <a:t>2024)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41451" y="609726"/>
            <a:ext cx="4653915" cy="29730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642620">
              <a:lnSpc>
                <a:spcPct val="100000"/>
              </a:lnSpc>
              <a:spcBef>
                <a:spcPts val="105"/>
              </a:spcBef>
            </a:pPr>
            <a:r>
              <a:rPr dirty="0" sz="5000" spc="50">
                <a:solidFill>
                  <a:srgbClr val="FFCC00"/>
                </a:solidFill>
              </a:rPr>
              <a:t>GLOBAL </a:t>
            </a:r>
            <a:r>
              <a:rPr dirty="0" sz="5000" spc="-10">
                <a:solidFill>
                  <a:srgbClr val="FFCC00"/>
                </a:solidFill>
              </a:rPr>
              <a:t>FORWARDING, </a:t>
            </a:r>
            <a:r>
              <a:rPr dirty="0" sz="5000" spc="114">
                <a:solidFill>
                  <a:srgbClr val="FFCC00"/>
                </a:solidFill>
              </a:rPr>
              <a:t>FREIGHT</a:t>
            </a:r>
            <a:endParaRPr sz="5000"/>
          </a:p>
          <a:p>
            <a:pPr algn="just" marL="12700" marR="5080">
              <a:lnSpc>
                <a:spcPct val="100000"/>
              </a:lnSpc>
              <a:spcBef>
                <a:spcPts val="155"/>
              </a:spcBef>
            </a:pP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dirty="0" sz="1400" spc="11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transportation</a:t>
            </a:r>
            <a:r>
              <a:rPr dirty="0" sz="14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6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1400" spc="16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Freight,</a:t>
            </a:r>
            <a:r>
              <a:rPr dirty="0" sz="1400" spc="114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Ocean</a:t>
            </a:r>
            <a:r>
              <a:rPr dirty="0" sz="1400" spc="1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r>
              <a:rPr dirty="0" sz="1400" spc="114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 b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r>
              <a:rPr dirty="0" sz="1400" spc="1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Freight</a:t>
            </a:r>
            <a:r>
              <a:rPr dirty="0" sz="1400" spc="16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1400" spc="15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0">
                <a:solidFill>
                  <a:srgbClr val="FFFFFF"/>
                </a:solidFill>
                <a:latin typeface="Calibri"/>
                <a:cs typeface="Calibri"/>
              </a:rPr>
              <a:t>Customs</a:t>
            </a:r>
            <a:r>
              <a:rPr dirty="0" sz="1400" spc="1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Clearance</a:t>
            </a:r>
            <a:r>
              <a:rPr dirty="0" sz="1400" spc="15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dirty="0" sz="1400" spc="14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Calibri"/>
                <a:cs typeface="Calibri"/>
              </a:rPr>
              <a:t>value-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dirty="0" sz="1400" spc="1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400" spc="16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400" spc="22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warehousing,</a:t>
            </a:r>
            <a:r>
              <a:rPr dirty="0" sz="1400" spc="1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cargo</a:t>
            </a:r>
            <a:r>
              <a:rPr dirty="0" sz="1400" spc="2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insurance,</a:t>
            </a:r>
            <a:r>
              <a:rPr dirty="0" sz="1400" spc="1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 b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41451" y="3769614"/>
            <a:ext cx="4866005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Asset-light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model: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&gt;115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~47,000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qualified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employees</a:t>
            </a:r>
            <a:endParaRPr sz="1400">
              <a:latin typeface="Calibri"/>
              <a:cs typeface="Calibri"/>
            </a:endParaRPr>
          </a:p>
          <a:p>
            <a:pPr marL="299085" marR="227329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state-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the-art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driving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dirty="0" sz="14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operational</a:t>
            </a:r>
            <a:r>
              <a:rPr dirty="0" sz="14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dirty="0" sz="14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  <a:p>
            <a:pPr marL="299085" marR="518159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basis,</a:t>
            </a:r>
            <a:r>
              <a:rPr dirty="0" sz="14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GP/EBIT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dirty="0" sz="14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EBIT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4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4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transportation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modes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1772" y="2587751"/>
              <a:ext cx="5713730" cy="3660775"/>
            </a:xfrm>
            <a:custGeom>
              <a:avLst/>
              <a:gdLst/>
              <a:ahLst/>
              <a:cxnLst/>
              <a:rect l="l" t="t" r="r" b="b"/>
              <a:pathLst>
                <a:path w="5713730" h="3660775">
                  <a:moveTo>
                    <a:pt x="5713476" y="0"/>
                  </a:moveTo>
                  <a:lnTo>
                    <a:pt x="0" y="0"/>
                  </a:lnTo>
                  <a:lnTo>
                    <a:pt x="0" y="3660648"/>
                  </a:lnTo>
                  <a:lnTo>
                    <a:pt x="5713476" y="3660648"/>
                  </a:lnTo>
                  <a:lnTo>
                    <a:pt x="5713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80105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/>
              <a:t>Global</a:t>
            </a:r>
            <a:r>
              <a:rPr dirty="0" sz="2400" spc="-15"/>
              <a:t> </a:t>
            </a:r>
            <a:r>
              <a:rPr dirty="0" sz="2400" spc="105"/>
              <a:t>Forwarding,</a:t>
            </a:r>
            <a:r>
              <a:rPr dirty="0" sz="2400" spc="-45"/>
              <a:t> </a:t>
            </a:r>
            <a:r>
              <a:rPr dirty="0" sz="2400" spc="100"/>
              <a:t>Freight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100"/>
              <a:t>Q4</a:t>
            </a:r>
            <a:r>
              <a:rPr dirty="0" sz="2400" spc="-50"/>
              <a:t> </a:t>
            </a:r>
            <a:r>
              <a:rPr dirty="0" sz="2400" spc="90"/>
              <a:t>peak</a:t>
            </a:r>
            <a:r>
              <a:rPr dirty="0" sz="2400" spc="-30"/>
              <a:t> </a:t>
            </a:r>
            <a:r>
              <a:rPr dirty="0" sz="2400" spc="114"/>
              <a:t>season</a:t>
            </a:r>
            <a:r>
              <a:rPr dirty="0" sz="2400" spc="-40"/>
              <a:t> </a:t>
            </a:r>
            <a:r>
              <a:rPr dirty="0" sz="2400" spc="90"/>
              <a:t>supported</a:t>
            </a:r>
            <a:r>
              <a:rPr dirty="0" sz="2400" spc="-5"/>
              <a:t> </a:t>
            </a:r>
            <a:r>
              <a:rPr dirty="0" sz="2400" spc="120"/>
              <a:t>by</a:t>
            </a:r>
            <a:r>
              <a:rPr dirty="0" sz="2400" spc="-35"/>
              <a:t> </a:t>
            </a:r>
            <a:r>
              <a:rPr dirty="0" sz="2400" spc="125"/>
              <a:t>strong</a:t>
            </a:r>
            <a:r>
              <a:rPr dirty="0" sz="2400" spc="-35"/>
              <a:t> </a:t>
            </a:r>
            <a:r>
              <a:rPr dirty="0" sz="2400" spc="70"/>
              <a:t>GP/unit</a:t>
            </a:r>
            <a:r>
              <a:rPr dirty="0" sz="2400" spc="-35"/>
              <a:t> </a:t>
            </a:r>
            <a:r>
              <a:rPr dirty="0" sz="2400" spc="85"/>
              <a:t>performance</a:t>
            </a:r>
            <a:endParaRPr sz="2400"/>
          </a:p>
        </p:txBody>
      </p:sp>
      <p:grpSp>
        <p:nvGrpSpPr>
          <p:cNvPr id="7" name="object 7" descr=""/>
          <p:cNvGrpSpPr/>
          <p:nvPr/>
        </p:nvGrpSpPr>
        <p:grpSpPr>
          <a:xfrm>
            <a:off x="545401" y="3840734"/>
            <a:ext cx="2647950" cy="1795780"/>
            <a:chOff x="545401" y="3840734"/>
            <a:chExt cx="2647950" cy="1795780"/>
          </a:xfrm>
        </p:grpSpPr>
        <p:sp>
          <p:nvSpPr>
            <p:cNvPr id="8" name="object 8" descr=""/>
            <p:cNvSpPr/>
            <p:nvPr/>
          </p:nvSpPr>
          <p:spPr>
            <a:xfrm>
              <a:off x="665988" y="4250436"/>
              <a:ext cx="2407920" cy="1381125"/>
            </a:xfrm>
            <a:custGeom>
              <a:avLst/>
              <a:gdLst/>
              <a:ahLst/>
              <a:cxnLst/>
              <a:rect l="l" t="t" r="r" b="b"/>
              <a:pathLst>
                <a:path w="2407920" h="1381125">
                  <a:moveTo>
                    <a:pt x="297180" y="103632"/>
                  </a:moveTo>
                  <a:lnTo>
                    <a:pt x="0" y="103632"/>
                  </a:lnTo>
                  <a:lnTo>
                    <a:pt x="0" y="1380744"/>
                  </a:lnTo>
                  <a:lnTo>
                    <a:pt x="297180" y="1380744"/>
                  </a:lnTo>
                  <a:lnTo>
                    <a:pt x="297180" y="103632"/>
                  </a:lnTo>
                  <a:close/>
                </a:path>
                <a:path w="2407920" h="1381125">
                  <a:moveTo>
                    <a:pt x="824484" y="97536"/>
                  </a:moveTo>
                  <a:lnTo>
                    <a:pt x="527304" y="97536"/>
                  </a:lnTo>
                  <a:lnTo>
                    <a:pt x="527304" y="1380744"/>
                  </a:lnTo>
                  <a:lnTo>
                    <a:pt x="824484" y="1380744"/>
                  </a:lnTo>
                  <a:lnTo>
                    <a:pt x="824484" y="97536"/>
                  </a:lnTo>
                  <a:close/>
                </a:path>
                <a:path w="2407920" h="1381125">
                  <a:moveTo>
                    <a:pt x="1351788" y="91440"/>
                  </a:moveTo>
                  <a:lnTo>
                    <a:pt x="1056132" y="91440"/>
                  </a:lnTo>
                  <a:lnTo>
                    <a:pt x="1056132" y="1380744"/>
                  </a:lnTo>
                  <a:lnTo>
                    <a:pt x="1351788" y="1380744"/>
                  </a:lnTo>
                  <a:lnTo>
                    <a:pt x="1351788" y="91440"/>
                  </a:lnTo>
                  <a:close/>
                </a:path>
                <a:path w="2407920" h="1381125">
                  <a:moveTo>
                    <a:pt x="1879092" y="67056"/>
                  </a:moveTo>
                  <a:lnTo>
                    <a:pt x="1583436" y="67056"/>
                  </a:lnTo>
                  <a:lnTo>
                    <a:pt x="1583436" y="1380744"/>
                  </a:lnTo>
                  <a:lnTo>
                    <a:pt x="1879092" y="1380744"/>
                  </a:lnTo>
                  <a:lnTo>
                    <a:pt x="1879092" y="67056"/>
                  </a:lnTo>
                  <a:close/>
                </a:path>
                <a:path w="2407920" h="1381125">
                  <a:moveTo>
                    <a:pt x="2407920" y="1283208"/>
                  </a:moveTo>
                  <a:lnTo>
                    <a:pt x="2110740" y="1283208"/>
                  </a:lnTo>
                  <a:lnTo>
                    <a:pt x="2110740" y="1380744"/>
                  </a:lnTo>
                  <a:lnTo>
                    <a:pt x="2407920" y="1380744"/>
                  </a:lnTo>
                  <a:lnTo>
                    <a:pt x="2407920" y="1283208"/>
                  </a:lnTo>
                  <a:close/>
                </a:path>
                <a:path w="2407920" h="1381125">
                  <a:moveTo>
                    <a:pt x="2407920" y="0"/>
                  </a:moveTo>
                  <a:lnTo>
                    <a:pt x="2110740" y="0"/>
                  </a:lnTo>
                  <a:lnTo>
                    <a:pt x="2110740" y="1037844"/>
                  </a:lnTo>
                  <a:lnTo>
                    <a:pt x="2407920" y="1037844"/>
                  </a:lnTo>
                  <a:lnTo>
                    <a:pt x="240792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0163" y="5631180"/>
              <a:ext cx="2638425" cy="0"/>
            </a:xfrm>
            <a:custGeom>
              <a:avLst/>
              <a:gdLst/>
              <a:ahLst/>
              <a:cxnLst/>
              <a:rect l="l" t="t" r="r" b="b"/>
              <a:pathLst>
                <a:path w="2638425" h="0">
                  <a:moveTo>
                    <a:pt x="0" y="0"/>
                  </a:moveTo>
                  <a:lnTo>
                    <a:pt x="263804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4577" y="3871722"/>
              <a:ext cx="2110740" cy="201295"/>
            </a:xfrm>
            <a:custGeom>
              <a:avLst/>
              <a:gdLst/>
              <a:ahLst/>
              <a:cxnLst/>
              <a:rect l="l" t="t" r="r" b="b"/>
              <a:pathLst>
                <a:path w="2110740" h="201295">
                  <a:moveTo>
                    <a:pt x="0" y="192023"/>
                  </a:moveTo>
                  <a:lnTo>
                    <a:pt x="527304" y="22859"/>
                  </a:lnTo>
                  <a:lnTo>
                    <a:pt x="1054608" y="105155"/>
                  </a:lnTo>
                  <a:lnTo>
                    <a:pt x="1583436" y="201167"/>
                  </a:lnTo>
                  <a:lnTo>
                    <a:pt x="2110740" y="0"/>
                  </a:lnTo>
                </a:path>
              </a:pathLst>
            </a:custGeom>
            <a:ln w="28575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18" y="4031234"/>
              <a:ext cx="64007" cy="640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258" y="3863594"/>
              <a:ext cx="64007" cy="640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7563" y="3945890"/>
              <a:ext cx="64007" cy="640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866" y="4040378"/>
              <a:ext cx="64007" cy="640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2171" y="3840734"/>
              <a:ext cx="64008" cy="6400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94639" y="4389882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433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22552" y="4383735"/>
            <a:ext cx="77851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27050" algn="l"/>
              </a:tabLst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435</a:t>
            </a:r>
            <a:r>
              <a:rPr dirty="0" sz="105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2645" sz="1575" spc="89" b="1">
                <a:solidFill>
                  <a:srgbClr val="404040"/>
                </a:solidFill>
                <a:latin typeface="Calibri"/>
                <a:cs typeface="Calibri"/>
              </a:rPr>
              <a:t>437</a:t>
            </a:r>
            <a:endParaRPr baseline="2645" sz="1575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77745" y="4354448"/>
            <a:ext cx="2514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445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805683" y="4286503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468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2259" y="3799078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531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29867" y="3629609"/>
            <a:ext cx="2381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5" b="1">
                <a:latin typeface="Calibri"/>
                <a:cs typeface="Calibri"/>
              </a:rPr>
              <a:t>589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57807" y="3712590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561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285364" y="3808222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528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813304" y="3607434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596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94664" y="5685535"/>
            <a:ext cx="25634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Calibri"/>
                <a:cs typeface="Calibri"/>
              </a:rPr>
              <a:t>Q4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2023</a:t>
            </a:r>
            <a:r>
              <a:rPr dirty="0" sz="900" spc="18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Q1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18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Q2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18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Q3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18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Q4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50" b="1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41755" y="2720086"/>
            <a:ext cx="13627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Air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Freight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(AFR)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920430" y="6071615"/>
            <a:ext cx="272415" cy="64135"/>
            <a:chOff x="1920430" y="6071615"/>
            <a:chExt cx="272415" cy="64135"/>
          </a:xfrm>
        </p:grpSpPr>
        <p:sp>
          <p:nvSpPr>
            <p:cNvPr id="28" name="object 28" descr=""/>
            <p:cNvSpPr/>
            <p:nvPr/>
          </p:nvSpPr>
          <p:spPr>
            <a:xfrm>
              <a:off x="1934717" y="6104381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 h="0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28575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023871" y="6071615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32003" y="0"/>
                  </a:moveTo>
                  <a:lnTo>
                    <a:pt x="19556" y="2514"/>
                  </a:lnTo>
                  <a:lnTo>
                    <a:pt x="9382" y="9372"/>
                  </a:lnTo>
                  <a:lnTo>
                    <a:pt x="2518" y="19545"/>
                  </a:lnTo>
                  <a:lnTo>
                    <a:pt x="0" y="32004"/>
                  </a:lnTo>
                  <a:lnTo>
                    <a:pt x="2518" y="44462"/>
                  </a:lnTo>
                  <a:lnTo>
                    <a:pt x="9382" y="54635"/>
                  </a:lnTo>
                  <a:lnTo>
                    <a:pt x="19556" y="61493"/>
                  </a:lnTo>
                  <a:lnTo>
                    <a:pt x="32003" y="64008"/>
                  </a:lnTo>
                  <a:lnTo>
                    <a:pt x="44451" y="61493"/>
                  </a:lnTo>
                  <a:lnTo>
                    <a:pt x="54625" y="54635"/>
                  </a:lnTo>
                  <a:lnTo>
                    <a:pt x="61489" y="44462"/>
                  </a:lnTo>
                  <a:lnTo>
                    <a:pt x="64007" y="32004"/>
                  </a:lnTo>
                  <a:lnTo>
                    <a:pt x="61489" y="19545"/>
                  </a:lnTo>
                  <a:lnTo>
                    <a:pt x="54625" y="9372"/>
                  </a:lnTo>
                  <a:lnTo>
                    <a:pt x="44451" y="2514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2204973" y="6001003"/>
            <a:ext cx="7232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GP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/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Unit</a:t>
            </a:r>
            <a:r>
              <a:rPr dirty="0" sz="1000" spc="55" b="1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(€)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3358705" y="4055236"/>
            <a:ext cx="2672080" cy="1593215"/>
            <a:chOff x="3358705" y="4055236"/>
            <a:chExt cx="2672080" cy="1593215"/>
          </a:xfrm>
        </p:grpSpPr>
        <p:sp>
          <p:nvSpPr>
            <p:cNvPr id="32" name="object 32" descr=""/>
            <p:cNvSpPr/>
            <p:nvPr/>
          </p:nvSpPr>
          <p:spPr>
            <a:xfrm>
              <a:off x="3479292" y="4460747"/>
              <a:ext cx="2430780" cy="1183005"/>
            </a:xfrm>
            <a:custGeom>
              <a:avLst/>
              <a:gdLst/>
              <a:ahLst/>
              <a:cxnLst/>
              <a:rect l="l" t="t" r="r" b="b"/>
              <a:pathLst>
                <a:path w="2430779" h="1183004">
                  <a:moveTo>
                    <a:pt x="300228" y="120396"/>
                  </a:moveTo>
                  <a:lnTo>
                    <a:pt x="0" y="120396"/>
                  </a:lnTo>
                  <a:lnTo>
                    <a:pt x="0" y="1182624"/>
                  </a:lnTo>
                  <a:lnTo>
                    <a:pt x="300228" y="1182624"/>
                  </a:lnTo>
                  <a:lnTo>
                    <a:pt x="300228" y="120396"/>
                  </a:lnTo>
                  <a:close/>
                </a:path>
                <a:path w="2430779" h="1183004">
                  <a:moveTo>
                    <a:pt x="832104" y="111252"/>
                  </a:moveTo>
                  <a:lnTo>
                    <a:pt x="533400" y="111252"/>
                  </a:lnTo>
                  <a:lnTo>
                    <a:pt x="533400" y="1182624"/>
                  </a:lnTo>
                  <a:lnTo>
                    <a:pt x="832104" y="1182624"/>
                  </a:lnTo>
                  <a:lnTo>
                    <a:pt x="832104" y="111252"/>
                  </a:lnTo>
                  <a:close/>
                </a:path>
                <a:path w="2430779" h="1183004">
                  <a:moveTo>
                    <a:pt x="1365504" y="15240"/>
                  </a:moveTo>
                  <a:lnTo>
                    <a:pt x="1065276" y="15240"/>
                  </a:lnTo>
                  <a:lnTo>
                    <a:pt x="1065276" y="1182624"/>
                  </a:lnTo>
                  <a:lnTo>
                    <a:pt x="1365504" y="1182624"/>
                  </a:lnTo>
                  <a:lnTo>
                    <a:pt x="1365504" y="15240"/>
                  </a:lnTo>
                  <a:close/>
                </a:path>
                <a:path w="2430779" h="1183004">
                  <a:moveTo>
                    <a:pt x="1897380" y="0"/>
                  </a:moveTo>
                  <a:lnTo>
                    <a:pt x="1598676" y="0"/>
                  </a:lnTo>
                  <a:lnTo>
                    <a:pt x="1598676" y="1182624"/>
                  </a:lnTo>
                  <a:lnTo>
                    <a:pt x="1897380" y="1182624"/>
                  </a:lnTo>
                  <a:lnTo>
                    <a:pt x="1897380" y="0"/>
                  </a:lnTo>
                  <a:close/>
                </a:path>
                <a:path w="2430779" h="1183004">
                  <a:moveTo>
                    <a:pt x="2430780" y="1072896"/>
                  </a:moveTo>
                  <a:lnTo>
                    <a:pt x="2130552" y="1072896"/>
                  </a:lnTo>
                  <a:lnTo>
                    <a:pt x="2130552" y="1182624"/>
                  </a:lnTo>
                  <a:lnTo>
                    <a:pt x="2430780" y="1182624"/>
                  </a:lnTo>
                  <a:lnTo>
                    <a:pt x="2430780" y="1072896"/>
                  </a:lnTo>
                  <a:close/>
                </a:path>
                <a:path w="2430779" h="1183004">
                  <a:moveTo>
                    <a:pt x="2430780" y="36576"/>
                  </a:moveTo>
                  <a:lnTo>
                    <a:pt x="2130552" y="36576"/>
                  </a:lnTo>
                  <a:lnTo>
                    <a:pt x="2130552" y="827532"/>
                  </a:lnTo>
                  <a:lnTo>
                    <a:pt x="2430780" y="827532"/>
                  </a:lnTo>
                  <a:lnTo>
                    <a:pt x="2430780" y="3657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363467" y="5643372"/>
              <a:ext cx="2662555" cy="0"/>
            </a:xfrm>
            <a:custGeom>
              <a:avLst/>
              <a:gdLst/>
              <a:ahLst/>
              <a:cxnLst/>
              <a:rect l="l" t="t" r="r" b="b"/>
              <a:pathLst>
                <a:path w="2662554" h="0">
                  <a:moveTo>
                    <a:pt x="0" y="0"/>
                  </a:moveTo>
                  <a:lnTo>
                    <a:pt x="266242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629405" y="4086605"/>
              <a:ext cx="2131060" cy="173990"/>
            </a:xfrm>
            <a:custGeom>
              <a:avLst/>
              <a:gdLst/>
              <a:ahLst/>
              <a:cxnLst/>
              <a:rect l="l" t="t" r="r" b="b"/>
              <a:pathLst>
                <a:path w="2131060" h="173989">
                  <a:moveTo>
                    <a:pt x="0" y="173736"/>
                  </a:moveTo>
                  <a:lnTo>
                    <a:pt x="531876" y="71628"/>
                  </a:lnTo>
                  <a:lnTo>
                    <a:pt x="1065276" y="82296"/>
                  </a:lnTo>
                  <a:lnTo>
                    <a:pt x="1597152" y="0"/>
                  </a:lnTo>
                  <a:lnTo>
                    <a:pt x="2130552" y="32004"/>
                  </a:lnTo>
                </a:path>
              </a:pathLst>
            </a:custGeom>
            <a:ln w="28575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131" y="4227448"/>
              <a:ext cx="64007" cy="6400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9531" y="4126864"/>
              <a:ext cx="64007" cy="640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1407" y="4137532"/>
              <a:ext cx="64007" cy="6400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4807" y="4055236"/>
              <a:ext cx="64007" cy="640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6683" y="4085716"/>
              <a:ext cx="64007" cy="64007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3510026" y="4617211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771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042536" y="4608957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777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575302" y="4512690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847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108194" y="4497451"/>
            <a:ext cx="250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858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640578" y="4533391"/>
            <a:ext cx="2514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65" b="1">
                <a:solidFill>
                  <a:srgbClr val="404040"/>
                </a:solidFill>
                <a:latin typeface="Calibri"/>
                <a:cs typeface="Calibri"/>
              </a:rPr>
              <a:t>832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517646" y="3995673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335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050157" y="3894582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359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82921" y="3904869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357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115814" y="3822953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376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648578" y="3853688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369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410077" y="5697118"/>
            <a:ext cx="2583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Calibri"/>
                <a:cs typeface="Calibri"/>
              </a:rPr>
              <a:t>Q4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2023</a:t>
            </a:r>
            <a:r>
              <a:rPr dirty="0" sz="900" spc="20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Q1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20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Q2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20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Q3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70" b="1">
                <a:latin typeface="Calibri"/>
                <a:cs typeface="Calibri"/>
              </a:rPr>
              <a:t>2024</a:t>
            </a:r>
            <a:r>
              <a:rPr dirty="0" sz="900" spc="200" b="1">
                <a:latin typeface="Calibri"/>
                <a:cs typeface="Calibri"/>
              </a:rPr>
              <a:t>  </a:t>
            </a:r>
            <a:r>
              <a:rPr dirty="0" sz="900" b="1">
                <a:latin typeface="Calibri"/>
                <a:cs typeface="Calibri"/>
              </a:rPr>
              <a:t>Q4</a:t>
            </a:r>
            <a:r>
              <a:rPr dirty="0" sz="900" spc="-10" b="1">
                <a:latin typeface="Calibri"/>
                <a:cs typeface="Calibri"/>
              </a:rPr>
              <a:t> </a:t>
            </a:r>
            <a:r>
              <a:rPr dirty="0" sz="900" spc="50" b="1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803650" y="2722245"/>
            <a:ext cx="1637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Ocean</a:t>
            </a:r>
            <a:r>
              <a:rPr dirty="0" sz="1400" spc="65" b="1">
                <a:latin typeface="Calibri"/>
                <a:cs typeface="Calibri"/>
              </a:rPr>
              <a:t> Freight</a:t>
            </a:r>
            <a:r>
              <a:rPr dirty="0" sz="1400" spc="7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(OFR)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3448811" y="605942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3550920" y="5990640"/>
            <a:ext cx="17354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Volumes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('000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tons;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'000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spc="45" b="1">
                <a:latin typeface="Calibri"/>
                <a:cs typeface="Calibri"/>
              </a:rPr>
              <a:t>TEU)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307835" y="4818888"/>
            <a:ext cx="5485130" cy="14300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9535" rIns="0" bIns="0" rtlCol="0" vert="horz">
            <a:spAutoFit/>
          </a:bodyPr>
          <a:lstStyle/>
          <a:p>
            <a:pPr algn="just" marL="250190" indent="-179070">
              <a:lnSpc>
                <a:spcPct val="100000"/>
              </a:lnSpc>
              <a:spcBef>
                <a:spcPts val="705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85" b="1">
                <a:latin typeface="Calibri"/>
                <a:cs typeface="Calibri"/>
              </a:rPr>
              <a:t>AFR</a:t>
            </a:r>
            <a:r>
              <a:rPr dirty="0" sz="1400" spc="3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and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OFR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volumes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continued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50">
                <a:latin typeface="Calibri"/>
                <a:cs typeface="Calibri"/>
              </a:rPr>
              <a:t> well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supported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Q4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2024</a:t>
            </a:r>
            <a:endParaRPr sz="1400">
              <a:latin typeface="Calibri"/>
              <a:cs typeface="Calibri"/>
            </a:endParaRPr>
          </a:p>
          <a:p>
            <a:pPr algn="just" marL="250190" marR="60325" indent="-178435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>
                <a:latin typeface="Calibri"/>
                <a:cs typeface="Calibri"/>
              </a:rPr>
              <a:t>Adjusted</a:t>
            </a:r>
            <a:r>
              <a:rPr dirty="0" sz="1400" spc="43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425">
                <a:latin typeface="Calibri"/>
                <a:cs typeface="Calibri"/>
              </a:rPr>
              <a:t> </a:t>
            </a:r>
            <a:r>
              <a:rPr dirty="0" sz="1400" spc="105">
                <a:latin typeface="Calibri"/>
                <a:cs typeface="Calibri"/>
              </a:rPr>
              <a:t>+€114m</a:t>
            </a:r>
            <a:r>
              <a:rPr dirty="0" sz="1400" spc="445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EBIT</a:t>
            </a:r>
            <a:r>
              <a:rPr dirty="0" sz="1400" spc="43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effect</a:t>
            </a:r>
            <a:r>
              <a:rPr dirty="0" sz="1400" spc="4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4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revaluation</a:t>
            </a:r>
            <a:r>
              <a:rPr dirty="0" sz="1400" spc="4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related</a:t>
            </a:r>
            <a:r>
              <a:rPr dirty="0" sz="1400" spc="4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44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DHL </a:t>
            </a:r>
            <a:r>
              <a:rPr dirty="0" sz="1400" spc="60">
                <a:latin typeface="Calibri"/>
                <a:cs typeface="Calibri"/>
              </a:rPr>
              <a:t>Logistics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acquisition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UAE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Q4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2023, </a:t>
            </a:r>
            <a:r>
              <a:rPr dirty="0" sz="1400" spc="80" b="1">
                <a:latin typeface="Calibri"/>
                <a:cs typeface="Calibri"/>
              </a:rPr>
              <a:t>DGFF</a:t>
            </a:r>
            <a:r>
              <a:rPr dirty="0" sz="1400" spc="7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Q4</a:t>
            </a:r>
            <a:r>
              <a:rPr dirty="0" sz="1400" spc="75" b="1">
                <a:latin typeface="Calibri"/>
                <a:cs typeface="Calibri"/>
              </a:rPr>
              <a:t> </a:t>
            </a:r>
            <a:r>
              <a:rPr dirty="0" sz="1400" spc="95" b="1">
                <a:latin typeface="Calibri"/>
                <a:cs typeface="Calibri"/>
              </a:rPr>
              <a:t>EBIT</a:t>
            </a:r>
            <a:r>
              <a:rPr dirty="0" sz="1400" spc="75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is </a:t>
            </a:r>
            <a:r>
              <a:rPr dirty="0" sz="1400" spc="50" b="1">
                <a:latin typeface="Calibri"/>
                <a:cs typeface="Calibri"/>
              </a:rPr>
              <a:t>up</a:t>
            </a:r>
            <a:r>
              <a:rPr dirty="0" sz="1400" spc="7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+13% </a:t>
            </a:r>
            <a:r>
              <a:rPr dirty="0" sz="1400" spc="45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  <a:p>
            <a:pPr algn="just" marL="250190" indent="-179070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70" b="1">
                <a:latin typeface="Calibri"/>
                <a:cs typeface="Calibri"/>
              </a:rPr>
              <a:t>DGF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GP/EBIT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conversion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rate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at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28%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for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FY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85" b="1">
                <a:latin typeface="Calibri"/>
                <a:cs typeface="Calibri"/>
              </a:rPr>
              <a:t>2024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5465064" y="5288279"/>
            <a:ext cx="585470" cy="245745"/>
          </a:xfrm>
          <a:custGeom>
            <a:avLst/>
            <a:gdLst/>
            <a:ahLst/>
            <a:cxnLst/>
            <a:rect l="l" t="t" r="r" b="b"/>
            <a:pathLst>
              <a:path w="585470" h="245745">
                <a:moveTo>
                  <a:pt x="585215" y="0"/>
                </a:moveTo>
                <a:lnTo>
                  <a:pt x="0" y="0"/>
                </a:lnTo>
                <a:lnTo>
                  <a:pt x="0" y="245364"/>
                </a:lnTo>
                <a:lnTo>
                  <a:pt x="585215" y="245364"/>
                </a:lnTo>
                <a:lnTo>
                  <a:pt x="585215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5551296" y="5312409"/>
            <a:ext cx="42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r>
              <a:rPr dirty="0" sz="10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2624327" y="5288279"/>
            <a:ext cx="585470" cy="245745"/>
          </a:xfrm>
          <a:custGeom>
            <a:avLst/>
            <a:gdLst/>
            <a:ahLst/>
            <a:cxnLst/>
            <a:rect l="l" t="t" r="r" b="b"/>
            <a:pathLst>
              <a:path w="585469" h="245745">
                <a:moveTo>
                  <a:pt x="585215" y="0"/>
                </a:moveTo>
                <a:lnTo>
                  <a:pt x="0" y="0"/>
                </a:lnTo>
                <a:lnTo>
                  <a:pt x="0" y="245364"/>
                </a:lnTo>
                <a:lnTo>
                  <a:pt x="585215" y="245364"/>
                </a:lnTo>
                <a:lnTo>
                  <a:pt x="585215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2709036" y="5312409"/>
            <a:ext cx="42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r>
              <a:rPr dirty="0" sz="10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Calibri"/>
                <a:cs typeface="Calibri"/>
              </a:rPr>
              <a:t>yoy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60" name="object 6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4030345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Global</a:t>
            </a:r>
            <a:r>
              <a:rPr dirty="0" spc="-35"/>
              <a:t> </a:t>
            </a:r>
            <a:r>
              <a:rPr dirty="0" spc="110"/>
              <a:t>Forwarding,</a:t>
            </a:r>
            <a:r>
              <a:rPr dirty="0" spc="-50"/>
              <a:t> </a:t>
            </a:r>
            <a:r>
              <a:rPr dirty="0" spc="120"/>
              <a:t>Freight </a:t>
            </a:r>
            <a:r>
              <a:rPr dirty="0" spc="85"/>
              <a:t>Global</a:t>
            </a:r>
            <a:r>
              <a:rPr dirty="0" spc="-35"/>
              <a:t> </a:t>
            </a:r>
            <a:r>
              <a:rPr dirty="0" spc="100"/>
              <a:t>presence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043" y="1536191"/>
            <a:ext cx="11409045" cy="3733165"/>
            <a:chOff x="352043" y="1536191"/>
            <a:chExt cx="11409045" cy="3733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3" y="1536191"/>
              <a:ext cx="4381245" cy="373268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1943" y="1536191"/>
              <a:ext cx="8398764" cy="368198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488806" y="1977593"/>
            <a:ext cx="164465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0" b="1">
                <a:solidFill>
                  <a:srgbClr val="D30411"/>
                </a:solidFill>
                <a:latin typeface="Calibri"/>
                <a:cs typeface="Calibri"/>
              </a:rPr>
              <a:t>AMERICAS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70" b="1">
                <a:latin typeface="Calibri"/>
                <a:cs typeface="Calibri"/>
              </a:rPr>
              <a:t>~25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75" b="1">
                <a:latin typeface="Calibri"/>
                <a:cs typeface="Calibri"/>
              </a:rPr>
              <a:t>Countries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10885" y="1986788"/>
            <a:ext cx="164274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5" b="1">
                <a:solidFill>
                  <a:srgbClr val="D30411"/>
                </a:solidFill>
                <a:latin typeface="Calibri"/>
                <a:cs typeface="Calibri"/>
              </a:rPr>
              <a:t>EUROPE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165" b="1">
                <a:latin typeface="Calibri"/>
                <a:cs typeface="Calibri"/>
              </a:rPr>
              <a:t>~35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75" b="1">
                <a:latin typeface="Calibri"/>
                <a:cs typeface="Calibri"/>
              </a:rPr>
              <a:t>Countries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10885" y="3816858"/>
            <a:ext cx="272351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0" b="1">
                <a:solidFill>
                  <a:srgbClr val="D30411"/>
                </a:solidFill>
                <a:latin typeface="Calibri"/>
                <a:cs typeface="Calibri"/>
              </a:rPr>
              <a:t>MIDDLE</a:t>
            </a:r>
            <a:r>
              <a:rPr dirty="0" sz="2000" spc="-9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45" b="1">
                <a:solidFill>
                  <a:srgbClr val="D30411"/>
                </a:solidFill>
                <a:latin typeface="Calibri"/>
                <a:cs typeface="Calibri"/>
              </a:rPr>
              <a:t>EAST</a:t>
            </a:r>
            <a:r>
              <a:rPr dirty="0" sz="20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-100" b="1">
                <a:solidFill>
                  <a:srgbClr val="D30411"/>
                </a:solidFill>
                <a:latin typeface="Calibri"/>
                <a:cs typeface="Calibri"/>
              </a:rPr>
              <a:t>&amp;</a:t>
            </a:r>
            <a:r>
              <a:rPr dirty="0" sz="20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00" b="1">
                <a:solidFill>
                  <a:srgbClr val="D30411"/>
                </a:solidFill>
                <a:latin typeface="Calibri"/>
                <a:cs typeface="Calibri"/>
              </a:rPr>
              <a:t>AFRICA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170" b="1">
                <a:latin typeface="Calibri"/>
                <a:cs typeface="Calibri"/>
              </a:rPr>
              <a:t>~35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75" b="1">
                <a:latin typeface="Calibri"/>
                <a:cs typeface="Calibri"/>
              </a:rPr>
              <a:t>Countries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490584" y="3810761"/>
            <a:ext cx="16427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5" b="1">
                <a:solidFill>
                  <a:srgbClr val="D30411"/>
                </a:solidFill>
                <a:latin typeface="Calibri"/>
                <a:cs typeface="Calibri"/>
              </a:rPr>
              <a:t>ASIA</a:t>
            </a:r>
            <a:r>
              <a:rPr dirty="0" sz="20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05" b="1">
                <a:solidFill>
                  <a:srgbClr val="D30411"/>
                </a:solidFill>
                <a:latin typeface="Calibri"/>
                <a:cs typeface="Calibri"/>
              </a:rPr>
              <a:t>PACIFIC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170" b="1">
                <a:latin typeface="Calibri"/>
                <a:cs typeface="Calibri"/>
              </a:rPr>
              <a:t>~20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75" b="1">
                <a:latin typeface="Calibri"/>
                <a:cs typeface="Calibri"/>
              </a:rPr>
              <a:t>Countries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394447" y="5533644"/>
            <a:ext cx="2286000" cy="542925"/>
          </a:xfrm>
          <a:custGeom>
            <a:avLst/>
            <a:gdLst/>
            <a:ahLst/>
            <a:cxnLst/>
            <a:rect l="l" t="t" r="r" b="b"/>
            <a:pathLst>
              <a:path w="2286000" h="542925">
                <a:moveTo>
                  <a:pt x="2286000" y="0"/>
                </a:moveTo>
                <a:lnTo>
                  <a:pt x="0" y="0"/>
                </a:lnTo>
                <a:lnTo>
                  <a:pt x="0" y="542543"/>
                </a:lnTo>
                <a:lnTo>
                  <a:pt x="2286000" y="542543"/>
                </a:lnTo>
                <a:lnTo>
                  <a:pt x="2286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406510" y="5563616"/>
            <a:ext cx="9944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~3.3m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TEUs</a:t>
            </a:r>
            <a:endParaRPr sz="1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transported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8268" y="5530596"/>
            <a:ext cx="585216" cy="58674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5053584" y="5533644"/>
            <a:ext cx="2286000" cy="542925"/>
          </a:xfrm>
          <a:custGeom>
            <a:avLst/>
            <a:gdLst/>
            <a:ahLst/>
            <a:cxnLst/>
            <a:rect l="l" t="t" r="r" b="b"/>
            <a:pathLst>
              <a:path w="2286000" h="542925">
                <a:moveTo>
                  <a:pt x="2286000" y="0"/>
                </a:moveTo>
                <a:lnTo>
                  <a:pt x="0" y="0"/>
                </a:lnTo>
                <a:lnTo>
                  <a:pt x="0" y="542543"/>
                </a:lnTo>
                <a:lnTo>
                  <a:pt x="2286000" y="542543"/>
                </a:lnTo>
                <a:lnTo>
                  <a:pt x="2286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053584" y="5563616"/>
            <a:ext cx="22860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3275" marR="97155" indent="-67310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~1.8m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AFR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export </a:t>
            </a:r>
            <a:r>
              <a:rPr dirty="0" sz="1400" spc="60" b="1">
                <a:latin typeface="Calibri"/>
                <a:cs typeface="Calibri"/>
              </a:rPr>
              <a:t>tons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transported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053584" y="5652515"/>
            <a:ext cx="650875" cy="236220"/>
          </a:xfrm>
          <a:custGeom>
            <a:avLst/>
            <a:gdLst/>
            <a:ahLst/>
            <a:cxnLst/>
            <a:rect l="l" t="t" r="r" b="b"/>
            <a:pathLst>
              <a:path w="650875" h="236220">
                <a:moveTo>
                  <a:pt x="316356" y="210819"/>
                </a:moveTo>
                <a:lnTo>
                  <a:pt x="298450" y="210819"/>
                </a:lnTo>
                <a:lnTo>
                  <a:pt x="294004" y="215899"/>
                </a:lnTo>
                <a:lnTo>
                  <a:pt x="294004" y="231139"/>
                </a:lnTo>
                <a:lnTo>
                  <a:pt x="298450" y="236219"/>
                </a:lnTo>
                <a:lnTo>
                  <a:pt x="316356" y="236219"/>
                </a:lnTo>
                <a:lnTo>
                  <a:pt x="320928" y="231139"/>
                </a:lnTo>
                <a:lnTo>
                  <a:pt x="320928" y="215899"/>
                </a:lnTo>
                <a:lnTo>
                  <a:pt x="316356" y="210819"/>
                </a:lnTo>
                <a:close/>
              </a:path>
              <a:path w="650875" h="236220">
                <a:moveTo>
                  <a:pt x="558800" y="186689"/>
                </a:moveTo>
                <a:lnTo>
                  <a:pt x="540765" y="186689"/>
                </a:lnTo>
                <a:lnTo>
                  <a:pt x="540765" y="198119"/>
                </a:lnTo>
                <a:lnTo>
                  <a:pt x="545338" y="198119"/>
                </a:lnTo>
                <a:lnTo>
                  <a:pt x="545338" y="213359"/>
                </a:lnTo>
                <a:lnTo>
                  <a:pt x="540765" y="219709"/>
                </a:lnTo>
                <a:lnTo>
                  <a:pt x="540765" y="228599"/>
                </a:lnTo>
                <a:lnTo>
                  <a:pt x="545338" y="231139"/>
                </a:lnTo>
                <a:lnTo>
                  <a:pt x="554227" y="231139"/>
                </a:lnTo>
                <a:lnTo>
                  <a:pt x="558800" y="228599"/>
                </a:lnTo>
                <a:lnTo>
                  <a:pt x="558800" y="215899"/>
                </a:lnTo>
                <a:lnTo>
                  <a:pt x="554227" y="213359"/>
                </a:lnTo>
                <a:lnTo>
                  <a:pt x="549782" y="213359"/>
                </a:lnTo>
                <a:lnTo>
                  <a:pt x="549782" y="198119"/>
                </a:lnTo>
                <a:lnTo>
                  <a:pt x="558800" y="189229"/>
                </a:lnTo>
                <a:lnTo>
                  <a:pt x="558800" y="186689"/>
                </a:lnTo>
                <a:close/>
              </a:path>
              <a:path w="650875" h="236220">
                <a:moveTo>
                  <a:pt x="464502" y="201929"/>
                </a:moveTo>
                <a:lnTo>
                  <a:pt x="318642" y="201929"/>
                </a:lnTo>
                <a:lnTo>
                  <a:pt x="318642" y="204469"/>
                </a:lnTo>
                <a:lnTo>
                  <a:pt x="341121" y="207009"/>
                </a:lnTo>
                <a:lnTo>
                  <a:pt x="343280" y="210819"/>
                </a:lnTo>
                <a:lnTo>
                  <a:pt x="343280" y="213359"/>
                </a:lnTo>
                <a:lnTo>
                  <a:pt x="341121" y="215899"/>
                </a:lnTo>
                <a:lnTo>
                  <a:pt x="341121" y="224789"/>
                </a:lnTo>
                <a:lnTo>
                  <a:pt x="345566" y="228599"/>
                </a:lnTo>
                <a:lnTo>
                  <a:pt x="359028" y="228599"/>
                </a:lnTo>
                <a:lnTo>
                  <a:pt x="363474" y="224789"/>
                </a:lnTo>
                <a:lnTo>
                  <a:pt x="363474" y="222249"/>
                </a:lnTo>
                <a:lnTo>
                  <a:pt x="407225" y="222249"/>
                </a:lnTo>
                <a:lnTo>
                  <a:pt x="410590" y="219709"/>
                </a:lnTo>
                <a:lnTo>
                  <a:pt x="412876" y="210819"/>
                </a:lnTo>
                <a:lnTo>
                  <a:pt x="466725" y="210819"/>
                </a:lnTo>
                <a:lnTo>
                  <a:pt x="464502" y="201929"/>
                </a:lnTo>
                <a:close/>
              </a:path>
              <a:path w="650875" h="236220">
                <a:moveTo>
                  <a:pt x="407225" y="222249"/>
                </a:moveTo>
                <a:lnTo>
                  <a:pt x="363474" y="222249"/>
                </a:lnTo>
                <a:lnTo>
                  <a:pt x="387905" y="224789"/>
                </a:lnTo>
                <a:lnTo>
                  <a:pt x="403860" y="224789"/>
                </a:lnTo>
                <a:lnTo>
                  <a:pt x="407225" y="222249"/>
                </a:lnTo>
                <a:close/>
              </a:path>
              <a:path w="650875" h="236220">
                <a:moveTo>
                  <a:pt x="466725" y="210819"/>
                </a:moveTo>
                <a:lnTo>
                  <a:pt x="418935" y="210819"/>
                </a:lnTo>
                <a:lnTo>
                  <a:pt x="432768" y="213359"/>
                </a:lnTo>
                <a:lnTo>
                  <a:pt x="447863" y="214629"/>
                </a:lnTo>
                <a:lnTo>
                  <a:pt x="457707" y="213359"/>
                </a:lnTo>
                <a:lnTo>
                  <a:pt x="466725" y="210819"/>
                </a:lnTo>
                <a:close/>
              </a:path>
              <a:path w="650875" h="236220">
                <a:moveTo>
                  <a:pt x="22478" y="126999"/>
                </a:moveTo>
                <a:lnTo>
                  <a:pt x="0" y="126999"/>
                </a:lnTo>
                <a:lnTo>
                  <a:pt x="2286" y="130809"/>
                </a:lnTo>
                <a:lnTo>
                  <a:pt x="53848" y="139699"/>
                </a:lnTo>
                <a:lnTo>
                  <a:pt x="56133" y="148589"/>
                </a:lnTo>
                <a:lnTo>
                  <a:pt x="57529" y="149859"/>
                </a:lnTo>
                <a:lnTo>
                  <a:pt x="63960" y="152399"/>
                </a:lnTo>
                <a:lnTo>
                  <a:pt x="78797" y="158749"/>
                </a:lnTo>
                <a:lnTo>
                  <a:pt x="105410" y="166369"/>
                </a:lnTo>
                <a:lnTo>
                  <a:pt x="180085" y="186689"/>
                </a:lnTo>
                <a:lnTo>
                  <a:pt x="212137" y="193039"/>
                </a:lnTo>
                <a:lnTo>
                  <a:pt x="231139" y="195579"/>
                </a:lnTo>
                <a:lnTo>
                  <a:pt x="305180" y="195579"/>
                </a:lnTo>
                <a:lnTo>
                  <a:pt x="305180" y="210819"/>
                </a:lnTo>
                <a:lnTo>
                  <a:pt x="311912" y="210819"/>
                </a:lnTo>
                <a:lnTo>
                  <a:pt x="311912" y="207009"/>
                </a:lnTo>
                <a:lnTo>
                  <a:pt x="314198" y="201929"/>
                </a:lnTo>
                <a:lnTo>
                  <a:pt x="464502" y="201929"/>
                </a:lnTo>
                <a:lnTo>
                  <a:pt x="462279" y="193039"/>
                </a:lnTo>
                <a:lnTo>
                  <a:pt x="487235" y="190499"/>
                </a:lnTo>
                <a:lnTo>
                  <a:pt x="512429" y="189229"/>
                </a:lnTo>
                <a:lnTo>
                  <a:pt x="540765" y="186689"/>
                </a:lnTo>
                <a:lnTo>
                  <a:pt x="570396" y="186689"/>
                </a:lnTo>
                <a:lnTo>
                  <a:pt x="581183" y="185419"/>
                </a:lnTo>
                <a:lnTo>
                  <a:pt x="590303" y="184149"/>
                </a:lnTo>
                <a:lnTo>
                  <a:pt x="596900" y="184149"/>
                </a:lnTo>
                <a:lnTo>
                  <a:pt x="614797" y="180339"/>
                </a:lnTo>
                <a:lnTo>
                  <a:pt x="632253" y="172719"/>
                </a:lnTo>
                <a:lnTo>
                  <a:pt x="645495" y="163829"/>
                </a:lnTo>
                <a:lnTo>
                  <a:pt x="650748" y="151129"/>
                </a:lnTo>
                <a:lnTo>
                  <a:pt x="647006" y="142239"/>
                </a:lnTo>
                <a:lnTo>
                  <a:pt x="231139" y="142239"/>
                </a:lnTo>
                <a:lnTo>
                  <a:pt x="228853" y="139699"/>
                </a:lnTo>
                <a:lnTo>
                  <a:pt x="228853" y="135889"/>
                </a:lnTo>
                <a:lnTo>
                  <a:pt x="249046" y="135889"/>
                </a:lnTo>
                <a:lnTo>
                  <a:pt x="249046" y="133349"/>
                </a:lnTo>
                <a:lnTo>
                  <a:pt x="58292" y="133349"/>
                </a:lnTo>
                <a:lnTo>
                  <a:pt x="55840" y="132079"/>
                </a:lnTo>
                <a:lnTo>
                  <a:pt x="48767" y="130809"/>
                </a:lnTo>
                <a:lnTo>
                  <a:pt x="37504" y="128269"/>
                </a:lnTo>
                <a:lnTo>
                  <a:pt x="22478" y="126999"/>
                </a:lnTo>
                <a:close/>
              </a:path>
              <a:path w="650875" h="236220">
                <a:moveTo>
                  <a:pt x="240156" y="135889"/>
                </a:moveTo>
                <a:lnTo>
                  <a:pt x="235585" y="135889"/>
                </a:lnTo>
                <a:lnTo>
                  <a:pt x="235585" y="142239"/>
                </a:lnTo>
                <a:lnTo>
                  <a:pt x="240156" y="142239"/>
                </a:lnTo>
                <a:lnTo>
                  <a:pt x="240156" y="135889"/>
                </a:lnTo>
                <a:close/>
              </a:path>
              <a:path w="650875" h="236220">
                <a:moveTo>
                  <a:pt x="249046" y="135889"/>
                </a:moveTo>
                <a:lnTo>
                  <a:pt x="244601" y="135889"/>
                </a:lnTo>
                <a:lnTo>
                  <a:pt x="244601" y="142239"/>
                </a:lnTo>
                <a:lnTo>
                  <a:pt x="249046" y="142239"/>
                </a:lnTo>
                <a:lnTo>
                  <a:pt x="249046" y="135889"/>
                </a:lnTo>
                <a:close/>
              </a:path>
              <a:path w="650875" h="236220">
                <a:moveTo>
                  <a:pt x="260350" y="133349"/>
                </a:moveTo>
                <a:lnTo>
                  <a:pt x="253618" y="133349"/>
                </a:lnTo>
                <a:lnTo>
                  <a:pt x="253618" y="142239"/>
                </a:lnTo>
                <a:lnTo>
                  <a:pt x="260350" y="142239"/>
                </a:lnTo>
                <a:lnTo>
                  <a:pt x="258063" y="139699"/>
                </a:lnTo>
                <a:lnTo>
                  <a:pt x="258063" y="135889"/>
                </a:lnTo>
                <a:lnTo>
                  <a:pt x="260350" y="133349"/>
                </a:lnTo>
                <a:close/>
              </a:path>
              <a:path w="650875" h="236220">
                <a:moveTo>
                  <a:pt x="269239" y="133349"/>
                </a:moveTo>
                <a:lnTo>
                  <a:pt x="264794" y="133349"/>
                </a:lnTo>
                <a:lnTo>
                  <a:pt x="264794" y="139699"/>
                </a:lnTo>
                <a:lnTo>
                  <a:pt x="262508" y="142239"/>
                </a:lnTo>
                <a:lnTo>
                  <a:pt x="269239" y="142239"/>
                </a:lnTo>
                <a:lnTo>
                  <a:pt x="269239" y="133349"/>
                </a:lnTo>
                <a:close/>
              </a:path>
              <a:path w="650875" h="236220">
                <a:moveTo>
                  <a:pt x="278256" y="133349"/>
                </a:moveTo>
                <a:lnTo>
                  <a:pt x="273812" y="133349"/>
                </a:lnTo>
                <a:lnTo>
                  <a:pt x="273812" y="142239"/>
                </a:lnTo>
                <a:lnTo>
                  <a:pt x="647006" y="142239"/>
                </a:lnTo>
                <a:lnTo>
                  <a:pt x="646471" y="140969"/>
                </a:lnTo>
                <a:lnTo>
                  <a:pt x="645254" y="139699"/>
                </a:lnTo>
                <a:lnTo>
                  <a:pt x="278256" y="139699"/>
                </a:lnTo>
                <a:lnTo>
                  <a:pt x="278256" y="133349"/>
                </a:lnTo>
                <a:close/>
              </a:path>
              <a:path w="650875" h="236220">
                <a:moveTo>
                  <a:pt x="287274" y="133349"/>
                </a:moveTo>
                <a:lnTo>
                  <a:pt x="282701" y="133349"/>
                </a:lnTo>
                <a:lnTo>
                  <a:pt x="282701" y="139699"/>
                </a:lnTo>
                <a:lnTo>
                  <a:pt x="287274" y="139699"/>
                </a:lnTo>
                <a:lnTo>
                  <a:pt x="287274" y="133349"/>
                </a:lnTo>
                <a:close/>
              </a:path>
              <a:path w="650875" h="236220">
                <a:moveTo>
                  <a:pt x="298450" y="130809"/>
                </a:moveTo>
                <a:lnTo>
                  <a:pt x="291718" y="130809"/>
                </a:lnTo>
                <a:lnTo>
                  <a:pt x="291718" y="133349"/>
                </a:lnTo>
                <a:lnTo>
                  <a:pt x="294004" y="135889"/>
                </a:lnTo>
                <a:lnTo>
                  <a:pt x="294004" y="139699"/>
                </a:lnTo>
                <a:lnTo>
                  <a:pt x="298450" y="139699"/>
                </a:lnTo>
                <a:lnTo>
                  <a:pt x="298450" y="130809"/>
                </a:lnTo>
                <a:close/>
              </a:path>
              <a:path w="650875" h="236220">
                <a:moveTo>
                  <a:pt x="307466" y="130809"/>
                </a:moveTo>
                <a:lnTo>
                  <a:pt x="300736" y="130809"/>
                </a:lnTo>
                <a:lnTo>
                  <a:pt x="302894" y="133349"/>
                </a:lnTo>
                <a:lnTo>
                  <a:pt x="302894" y="139699"/>
                </a:lnTo>
                <a:lnTo>
                  <a:pt x="307466" y="139699"/>
                </a:lnTo>
                <a:lnTo>
                  <a:pt x="307466" y="130809"/>
                </a:lnTo>
                <a:close/>
              </a:path>
              <a:path w="650875" h="236220">
                <a:moveTo>
                  <a:pt x="316356" y="130809"/>
                </a:moveTo>
                <a:lnTo>
                  <a:pt x="311912" y="130809"/>
                </a:lnTo>
                <a:lnTo>
                  <a:pt x="311912" y="139699"/>
                </a:lnTo>
                <a:lnTo>
                  <a:pt x="318642" y="139699"/>
                </a:lnTo>
                <a:lnTo>
                  <a:pt x="316356" y="135889"/>
                </a:lnTo>
                <a:lnTo>
                  <a:pt x="316356" y="130809"/>
                </a:lnTo>
                <a:close/>
              </a:path>
              <a:path w="650875" h="236220">
                <a:moveTo>
                  <a:pt x="325374" y="130809"/>
                </a:moveTo>
                <a:lnTo>
                  <a:pt x="320928" y="130809"/>
                </a:lnTo>
                <a:lnTo>
                  <a:pt x="320928" y="135889"/>
                </a:lnTo>
                <a:lnTo>
                  <a:pt x="318642" y="139699"/>
                </a:lnTo>
                <a:lnTo>
                  <a:pt x="645254" y="139699"/>
                </a:lnTo>
                <a:lnTo>
                  <a:pt x="641601" y="135889"/>
                </a:lnTo>
                <a:lnTo>
                  <a:pt x="327660" y="135889"/>
                </a:lnTo>
                <a:lnTo>
                  <a:pt x="325374" y="133349"/>
                </a:lnTo>
                <a:lnTo>
                  <a:pt x="325374" y="130809"/>
                </a:lnTo>
                <a:close/>
              </a:path>
              <a:path w="650875" h="236220">
                <a:moveTo>
                  <a:pt x="336550" y="130809"/>
                </a:moveTo>
                <a:lnTo>
                  <a:pt x="332104" y="130809"/>
                </a:lnTo>
                <a:lnTo>
                  <a:pt x="332104" y="135889"/>
                </a:lnTo>
                <a:lnTo>
                  <a:pt x="336550" y="135889"/>
                </a:lnTo>
                <a:lnTo>
                  <a:pt x="336550" y="130809"/>
                </a:lnTo>
                <a:close/>
              </a:path>
              <a:path w="650875" h="236220">
                <a:moveTo>
                  <a:pt x="345566" y="126999"/>
                </a:moveTo>
                <a:lnTo>
                  <a:pt x="341121" y="126999"/>
                </a:lnTo>
                <a:lnTo>
                  <a:pt x="341121" y="135889"/>
                </a:lnTo>
                <a:lnTo>
                  <a:pt x="345566" y="135889"/>
                </a:lnTo>
                <a:lnTo>
                  <a:pt x="345566" y="126999"/>
                </a:lnTo>
                <a:close/>
              </a:path>
              <a:path w="650875" h="236220">
                <a:moveTo>
                  <a:pt x="87502" y="0"/>
                </a:moveTo>
                <a:lnTo>
                  <a:pt x="74040" y="0"/>
                </a:lnTo>
                <a:lnTo>
                  <a:pt x="62864" y="3809"/>
                </a:lnTo>
                <a:lnTo>
                  <a:pt x="80771" y="124459"/>
                </a:lnTo>
                <a:lnTo>
                  <a:pt x="74040" y="126999"/>
                </a:lnTo>
                <a:lnTo>
                  <a:pt x="350012" y="126999"/>
                </a:lnTo>
                <a:lnTo>
                  <a:pt x="350012" y="135889"/>
                </a:lnTo>
                <a:lnTo>
                  <a:pt x="641601" y="135889"/>
                </a:lnTo>
                <a:lnTo>
                  <a:pt x="639165" y="133349"/>
                </a:lnTo>
                <a:lnTo>
                  <a:pt x="385952" y="133349"/>
                </a:lnTo>
                <a:lnTo>
                  <a:pt x="383666" y="130809"/>
                </a:lnTo>
                <a:lnTo>
                  <a:pt x="383666" y="124459"/>
                </a:lnTo>
                <a:lnTo>
                  <a:pt x="415163" y="124459"/>
                </a:lnTo>
                <a:lnTo>
                  <a:pt x="415163" y="121919"/>
                </a:lnTo>
                <a:lnTo>
                  <a:pt x="462279" y="121919"/>
                </a:lnTo>
                <a:lnTo>
                  <a:pt x="462279" y="118109"/>
                </a:lnTo>
                <a:lnTo>
                  <a:pt x="509396" y="118109"/>
                </a:lnTo>
                <a:lnTo>
                  <a:pt x="509396" y="115569"/>
                </a:lnTo>
                <a:lnTo>
                  <a:pt x="581151" y="115569"/>
                </a:lnTo>
                <a:lnTo>
                  <a:pt x="581151" y="113029"/>
                </a:lnTo>
                <a:lnTo>
                  <a:pt x="166115" y="113029"/>
                </a:lnTo>
                <a:lnTo>
                  <a:pt x="143637" y="101599"/>
                </a:lnTo>
                <a:lnTo>
                  <a:pt x="136203" y="88899"/>
                </a:lnTo>
                <a:lnTo>
                  <a:pt x="119507" y="59689"/>
                </a:lnTo>
                <a:lnTo>
                  <a:pt x="101953" y="30479"/>
                </a:lnTo>
                <a:lnTo>
                  <a:pt x="91948" y="12699"/>
                </a:lnTo>
                <a:lnTo>
                  <a:pt x="87502" y="6349"/>
                </a:lnTo>
                <a:lnTo>
                  <a:pt x="87502" y="0"/>
                </a:lnTo>
                <a:close/>
              </a:path>
              <a:path w="650875" h="236220">
                <a:moveTo>
                  <a:pt x="338836" y="126999"/>
                </a:moveTo>
                <a:lnTo>
                  <a:pt x="65024" y="126999"/>
                </a:lnTo>
                <a:lnTo>
                  <a:pt x="58292" y="133349"/>
                </a:lnTo>
                <a:lnTo>
                  <a:pt x="289432" y="133349"/>
                </a:lnTo>
                <a:lnTo>
                  <a:pt x="291718" y="130809"/>
                </a:lnTo>
                <a:lnTo>
                  <a:pt x="336550" y="130809"/>
                </a:lnTo>
                <a:lnTo>
                  <a:pt x="338836" y="126999"/>
                </a:lnTo>
                <a:close/>
              </a:path>
              <a:path w="650875" h="236220">
                <a:moveTo>
                  <a:pt x="392683" y="124459"/>
                </a:moveTo>
                <a:lnTo>
                  <a:pt x="388238" y="124459"/>
                </a:lnTo>
                <a:lnTo>
                  <a:pt x="388238" y="133349"/>
                </a:lnTo>
                <a:lnTo>
                  <a:pt x="394969" y="133349"/>
                </a:lnTo>
                <a:lnTo>
                  <a:pt x="394969" y="130809"/>
                </a:lnTo>
                <a:lnTo>
                  <a:pt x="392683" y="130809"/>
                </a:lnTo>
                <a:lnTo>
                  <a:pt x="392683" y="124459"/>
                </a:lnTo>
                <a:close/>
              </a:path>
              <a:path w="650875" h="236220">
                <a:moveTo>
                  <a:pt x="489203" y="118109"/>
                </a:moveTo>
                <a:lnTo>
                  <a:pt x="484631" y="118109"/>
                </a:lnTo>
                <a:lnTo>
                  <a:pt x="484631" y="126999"/>
                </a:lnTo>
                <a:lnTo>
                  <a:pt x="444245" y="126999"/>
                </a:lnTo>
                <a:lnTo>
                  <a:pt x="442087" y="130809"/>
                </a:lnTo>
                <a:lnTo>
                  <a:pt x="397128" y="130809"/>
                </a:lnTo>
                <a:lnTo>
                  <a:pt x="397128" y="133349"/>
                </a:lnTo>
                <a:lnTo>
                  <a:pt x="639165" y="133349"/>
                </a:lnTo>
                <a:lnTo>
                  <a:pt x="636730" y="130809"/>
                </a:lnTo>
                <a:lnTo>
                  <a:pt x="626155" y="124459"/>
                </a:lnTo>
                <a:lnTo>
                  <a:pt x="489203" y="124459"/>
                </a:lnTo>
                <a:lnTo>
                  <a:pt x="489203" y="118109"/>
                </a:lnTo>
                <a:close/>
              </a:path>
              <a:path w="650875" h="236220">
                <a:moveTo>
                  <a:pt x="403860" y="124459"/>
                </a:moveTo>
                <a:lnTo>
                  <a:pt x="399414" y="124459"/>
                </a:lnTo>
                <a:lnTo>
                  <a:pt x="399414" y="130809"/>
                </a:lnTo>
                <a:lnTo>
                  <a:pt x="403860" y="130809"/>
                </a:lnTo>
                <a:lnTo>
                  <a:pt x="403860" y="124459"/>
                </a:lnTo>
                <a:close/>
              </a:path>
              <a:path w="650875" h="236220">
                <a:moveTo>
                  <a:pt x="412876" y="124459"/>
                </a:moveTo>
                <a:lnTo>
                  <a:pt x="408431" y="124459"/>
                </a:lnTo>
                <a:lnTo>
                  <a:pt x="408431" y="130809"/>
                </a:lnTo>
                <a:lnTo>
                  <a:pt x="412876" y="130809"/>
                </a:lnTo>
                <a:lnTo>
                  <a:pt x="412876" y="124459"/>
                </a:lnTo>
                <a:close/>
              </a:path>
              <a:path w="650875" h="236220">
                <a:moveTo>
                  <a:pt x="424052" y="121919"/>
                </a:moveTo>
                <a:lnTo>
                  <a:pt x="417321" y="121919"/>
                </a:lnTo>
                <a:lnTo>
                  <a:pt x="417321" y="130809"/>
                </a:lnTo>
                <a:lnTo>
                  <a:pt x="421893" y="130809"/>
                </a:lnTo>
                <a:lnTo>
                  <a:pt x="421893" y="124459"/>
                </a:lnTo>
                <a:lnTo>
                  <a:pt x="424052" y="121919"/>
                </a:lnTo>
                <a:close/>
              </a:path>
              <a:path w="650875" h="236220">
                <a:moveTo>
                  <a:pt x="433069" y="121919"/>
                </a:moveTo>
                <a:lnTo>
                  <a:pt x="426338" y="121919"/>
                </a:lnTo>
                <a:lnTo>
                  <a:pt x="426338" y="124459"/>
                </a:lnTo>
                <a:lnTo>
                  <a:pt x="428625" y="124459"/>
                </a:lnTo>
                <a:lnTo>
                  <a:pt x="428625" y="126999"/>
                </a:lnTo>
                <a:lnTo>
                  <a:pt x="426338" y="130809"/>
                </a:lnTo>
                <a:lnTo>
                  <a:pt x="433069" y="130809"/>
                </a:lnTo>
                <a:lnTo>
                  <a:pt x="433069" y="121919"/>
                </a:lnTo>
                <a:close/>
              </a:path>
              <a:path w="650875" h="236220">
                <a:moveTo>
                  <a:pt x="442087" y="121919"/>
                </a:moveTo>
                <a:lnTo>
                  <a:pt x="437514" y="121919"/>
                </a:lnTo>
                <a:lnTo>
                  <a:pt x="437514" y="130809"/>
                </a:lnTo>
                <a:lnTo>
                  <a:pt x="442087" y="130809"/>
                </a:lnTo>
                <a:lnTo>
                  <a:pt x="442087" y="121919"/>
                </a:lnTo>
                <a:close/>
              </a:path>
              <a:path w="650875" h="236220">
                <a:moveTo>
                  <a:pt x="450976" y="121919"/>
                </a:moveTo>
                <a:lnTo>
                  <a:pt x="446531" y="121919"/>
                </a:lnTo>
                <a:lnTo>
                  <a:pt x="446531" y="126999"/>
                </a:lnTo>
                <a:lnTo>
                  <a:pt x="450976" y="126999"/>
                </a:lnTo>
                <a:lnTo>
                  <a:pt x="450976" y="121919"/>
                </a:lnTo>
                <a:close/>
              </a:path>
              <a:path w="650875" h="236220">
                <a:moveTo>
                  <a:pt x="462279" y="121919"/>
                </a:moveTo>
                <a:lnTo>
                  <a:pt x="455549" y="121919"/>
                </a:lnTo>
                <a:lnTo>
                  <a:pt x="455549" y="126999"/>
                </a:lnTo>
                <a:lnTo>
                  <a:pt x="462279" y="126999"/>
                </a:lnTo>
                <a:lnTo>
                  <a:pt x="462279" y="121919"/>
                </a:lnTo>
                <a:close/>
              </a:path>
              <a:path w="650875" h="236220">
                <a:moveTo>
                  <a:pt x="471169" y="118109"/>
                </a:moveTo>
                <a:lnTo>
                  <a:pt x="464438" y="118109"/>
                </a:lnTo>
                <a:lnTo>
                  <a:pt x="466725" y="121919"/>
                </a:lnTo>
                <a:lnTo>
                  <a:pt x="466725" y="126999"/>
                </a:lnTo>
                <a:lnTo>
                  <a:pt x="471169" y="126999"/>
                </a:lnTo>
                <a:lnTo>
                  <a:pt x="471169" y="118109"/>
                </a:lnTo>
                <a:close/>
              </a:path>
              <a:path w="650875" h="236220">
                <a:moveTo>
                  <a:pt x="480187" y="118109"/>
                </a:moveTo>
                <a:lnTo>
                  <a:pt x="475741" y="118109"/>
                </a:lnTo>
                <a:lnTo>
                  <a:pt x="475741" y="126999"/>
                </a:lnTo>
                <a:lnTo>
                  <a:pt x="482473" y="126999"/>
                </a:lnTo>
                <a:lnTo>
                  <a:pt x="480187" y="124459"/>
                </a:lnTo>
                <a:lnTo>
                  <a:pt x="480187" y="118109"/>
                </a:lnTo>
                <a:close/>
              </a:path>
              <a:path w="650875" h="236220">
                <a:moveTo>
                  <a:pt x="500379" y="118109"/>
                </a:moveTo>
                <a:lnTo>
                  <a:pt x="495935" y="118109"/>
                </a:lnTo>
                <a:lnTo>
                  <a:pt x="495935" y="124459"/>
                </a:lnTo>
                <a:lnTo>
                  <a:pt x="500379" y="124459"/>
                </a:lnTo>
                <a:lnTo>
                  <a:pt x="500379" y="118109"/>
                </a:lnTo>
                <a:close/>
              </a:path>
              <a:path w="650875" h="236220">
                <a:moveTo>
                  <a:pt x="509396" y="118109"/>
                </a:moveTo>
                <a:lnTo>
                  <a:pt x="504951" y="118109"/>
                </a:lnTo>
                <a:lnTo>
                  <a:pt x="504951" y="124459"/>
                </a:lnTo>
                <a:lnTo>
                  <a:pt x="509396" y="124459"/>
                </a:lnTo>
                <a:lnTo>
                  <a:pt x="509396" y="118109"/>
                </a:lnTo>
                <a:close/>
              </a:path>
              <a:path w="650875" h="236220">
                <a:moveTo>
                  <a:pt x="520573" y="115569"/>
                </a:moveTo>
                <a:lnTo>
                  <a:pt x="513841" y="115569"/>
                </a:lnTo>
                <a:lnTo>
                  <a:pt x="513841" y="124459"/>
                </a:lnTo>
                <a:lnTo>
                  <a:pt x="518413" y="124459"/>
                </a:lnTo>
                <a:lnTo>
                  <a:pt x="518413" y="118109"/>
                </a:lnTo>
                <a:lnTo>
                  <a:pt x="520573" y="115569"/>
                </a:lnTo>
                <a:close/>
              </a:path>
              <a:path w="650875" h="236220">
                <a:moveTo>
                  <a:pt x="581151" y="115569"/>
                </a:moveTo>
                <a:lnTo>
                  <a:pt x="522858" y="115569"/>
                </a:lnTo>
                <a:lnTo>
                  <a:pt x="522858" y="118109"/>
                </a:lnTo>
                <a:lnTo>
                  <a:pt x="525144" y="118109"/>
                </a:lnTo>
                <a:lnTo>
                  <a:pt x="525144" y="121919"/>
                </a:lnTo>
                <a:lnTo>
                  <a:pt x="522858" y="124459"/>
                </a:lnTo>
                <a:lnTo>
                  <a:pt x="626155" y="124459"/>
                </a:lnTo>
                <a:lnTo>
                  <a:pt x="619378" y="121919"/>
                </a:lnTo>
                <a:lnTo>
                  <a:pt x="581151" y="121919"/>
                </a:lnTo>
                <a:lnTo>
                  <a:pt x="581151" y="115569"/>
                </a:lnTo>
                <a:close/>
              </a:path>
              <a:path w="650875" h="236220">
                <a:moveTo>
                  <a:pt x="594613" y="110489"/>
                </a:moveTo>
                <a:lnTo>
                  <a:pt x="592454" y="110489"/>
                </a:lnTo>
                <a:lnTo>
                  <a:pt x="592454" y="121919"/>
                </a:lnTo>
                <a:lnTo>
                  <a:pt x="594613" y="121919"/>
                </a:lnTo>
                <a:lnTo>
                  <a:pt x="594613" y="110489"/>
                </a:lnTo>
                <a:close/>
              </a:path>
              <a:path w="650875" h="236220">
                <a:moveTo>
                  <a:pt x="603630" y="110489"/>
                </a:moveTo>
                <a:lnTo>
                  <a:pt x="601344" y="110489"/>
                </a:lnTo>
                <a:lnTo>
                  <a:pt x="608076" y="118109"/>
                </a:lnTo>
                <a:lnTo>
                  <a:pt x="594613" y="121919"/>
                </a:lnTo>
                <a:lnTo>
                  <a:pt x="619378" y="121919"/>
                </a:lnTo>
                <a:lnTo>
                  <a:pt x="610362" y="118109"/>
                </a:lnTo>
                <a:lnTo>
                  <a:pt x="603630" y="110489"/>
                </a:lnTo>
                <a:close/>
              </a:path>
              <a:path w="650875" h="236220">
                <a:moveTo>
                  <a:pt x="547496" y="88899"/>
                </a:moveTo>
                <a:lnTo>
                  <a:pt x="468993" y="92709"/>
                </a:lnTo>
                <a:lnTo>
                  <a:pt x="166115" y="113029"/>
                </a:lnTo>
                <a:lnTo>
                  <a:pt x="581151" y="113029"/>
                </a:lnTo>
                <a:lnTo>
                  <a:pt x="583438" y="110489"/>
                </a:lnTo>
                <a:lnTo>
                  <a:pt x="608076" y="110489"/>
                </a:lnTo>
                <a:lnTo>
                  <a:pt x="597681" y="102869"/>
                </a:lnTo>
                <a:lnTo>
                  <a:pt x="583691" y="96519"/>
                </a:lnTo>
                <a:lnTo>
                  <a:pt x="566749" y="91439"/>
                </a:lnTo>
                <a:lnTo>
                  <a:pt x="547496" y="88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20339" y="5533644"/>
            <a:ext cx="2286000" cy="542925"/>
          </a:xfrm>
          <a:custGeom>
            <a:avLst/>
            <a:gdLst/>
            <a:ahLst/>
            <a:cxnLst/>
            <a:rect l="l" t="t" r="r" b="b"/>
            <a:pathLst>
              <a:path w="2286000" h="542925">
                <a:moveTo>
                  <a:pt x="2286000" y="0"/>
                </a:moveTo>
                <a:lnTo>
                  <a:pt x="0" y="0"/>
                </a:lnTo>
                <a:lnTo>
                  <a:pt x="0" y="542543"/>
                </a:lnTo>
                <a:lnTo>
                  <a:pt x="2286000" y="542543"/>
                </a:lnTo>
                <a:lnTo>
                  <a:pt x="2286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305302" y="5563616"/>
            <a:ext cx="16541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dirty="0" sz="1400" spc="105" b="1">
                <a:latin typeface="Calibri"/>
                <a:cs typeface="Calibri"/>
              </a:rPr>
              <a:t>~47,000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highly </a:t>
            </a:r>
            <a:r>
              <a:rPr dirty="0" sz="1400" spc="50" b="1">
                <a:latin typeface="Calibri"/>
                <a:cs typeface="Calibri"/>
              </a:rPr>
              <a:t>qualified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employees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799397" y="5580697"/>
            <a:ext cx="337185" cy="422909"/>
            <a:chOff x="2799397" y="5580697"/>
            <a:chExt cx="337185" cy="422909"/>
          </a:xfrm>
        </p:grpSpPr>
        <p:sp>
          <p:nvSpPr>
            <p:cNvPr id="19" name="object 19" descr=""/>
            <p:cNvSpPr/>
            <p:nvPr/>
          </p:nvSpPr>
          <p:spPr>
            <a:xfrm>
              <a:off x="2804160" y="5654585"/>
              <a:ext cx="169545" cy="312420"/>
            </a:xfrm>
            <a:custGeom>
              <a:avLst/>
              <a:gdLst/>
              <a:ahLst/>
              <a:cxnLst/>
              <a:rect l="l" t="t" r="r" b="b"/>
              <a:pathLst>
                <a:path w="169544" h="312420">
                  <a:moveTo>
                    <a:pt x="32765" y="41795"/>
                  </a:moveTo>
                  <a:lnTo>
                    <a:pt x="41782" y="41795"/>
                  </a:lnTo>
                  <a:lnTo>
                    <a:pt x="41782" y="294195"/>
                  </a:lnTo>
                  <a:lnTo>
                    <a:pt x="43687" y="299008"/>
                  </a:lnTo>
                  <a:lnTo>
                    <a:pt x="47243" y="307047"/>
                  </a:lnTo>
                  <a:lnTo>
                    <a:pt x="52704" y="308660"/>
                  </a:lnTo>
                  <a:lnTo>
                    <a:pt x="60070" y="311873"/>
                  </a:lnTo>
                  <a:lnTo>
                    <a:pt x="69087" y="308660"/>
                  </a:lnTo>
                  <a:lnTo>
                    <a:pt x="74548" y="307047"/>
                  </a:lnTo>
                  <a:lnTo>
                    <a:pt x="76453" y="299008"/>
                  </a:lnTo>
                  <a:lnTo>
                    <a:pt x="80009" y="294195"/>
                  </a:lnTo>
                  <a:lnTo>
                    <a:pt x="80009" y="147904"/>
                  </a:lnTo>
                  <a:lnTo>
                    <a:pt x="92709" y="147904"/>
                  </a:lnTo>
                  <a:lnTo>
                    <a:pt x="92709" y="294195"/>
                  </a:lnTo>
                  <a:lnTo>
                    <a:pt x="92709" y="299008"/>
                  </a:lnTo>
                  <a:lnTo>
                    <a:pt x="98170" y="307047"/>
                  </a:lnTo>
                  <a:lnTo>
                    <a:pt x="103631" y="308660"/>
                  </a:lnTo>
                  <a:lnTo>
                    <a:pt x="112775" y="311873"/>
                  </a:lnTo>
                  <a:lnTo>
                    <a:pt x="118237" y="308660"/>
                  </a:lnTo>
                  <a:lnTo>
                    <a:pt x="123697" y="307047"/>
                  </a:lnTo>
                  <a:lnTo>
                    <a:pt x="129158" y="299008"/>
                  </a:lnTo>
                  <a:lnTo>
                    <a:pt x="129158" y="294195"/>
                  </a:lnTo>
                  <a:lnTo>
                    <a:pt x="129158" y="41795"/>
                  </a:lnTo>
                  <a:lnTo>
                    <a:pt x="140081" y="41795"/>
                  </a:lnTo>
                  <a:lnTo>
                    <a:pt x="140081" y="135039"/>
                  </a:lnTo>
                  <a:lnTo>
                    <a:pt x="140081" y="139865"/>
                  </a:lnTo>
                  <a:lnTo>
                    <a:pt x="145541" y="144678"/>
                  </a:lnTo>
                  <a:lnTo>
                    <a:pt x="147319" y="147904"/>
                  </a:lnTo>
                  <a:lnTo>
                    <a:pt x="156463" y="149504"/>
                  </a:lnTo>
                  <a:lnTo>
                    <a:pt x="161925" y="147904"/>
                  </a:lnTo>
                  <a:lnTo>
                    <a:pt x="167385" y="144678"/>
                  </a:lnTo>
                  <a:lnTo>
                    <a:pt x="169163" y="139865"/>
                  </a:lnTo>
                  <a:lnTo>
                    <a:pt x="169163" y="135039"/>
                  </a:lnTo>
                  <a:lnTo>
                    <a:pt x="169163" y="28943"/>
                  </a:lnTo>
                  <a:lnTo>
                    <a:pt x="169163" y="19291"/>
                  </a:lnTo>
                  <a:lnTo>
                    <a:pt x="163702" y="12865"/>
                  </a:lnTo>
                  <a:lnTo>
                    <a:pt x="156463" y="4826"/>
                  </a:lnTo>
                  <a:lnTo>
                    <a:pt x="145541" y="0"/>
                  </a:lnTo>
                  <a:lnTo>
                    <a:pt x="136397" y="0"/>
                  </a:lnTo>
                  <a:lnTo>
                    <a:pt x="36321" y="0"/>
                  </a:lnTo>
                  <a:lnTo>
                    <a:pt x="25526" y="0"/>
                  </a:lnTo>
                  <a:lnTo>
                    <a:pt x="16382" y="4826"/>
                  </a:lnTo>
                  <a:lnTo>
                    <a:pt x="9143" y="12865"/>
                  </a:lnTo>
                  <a:lnTo>
                    <a:pt x="3682" y="19291"/>
                  </a:lnTo>
                  <a:lnTo>
                    <a:pt x="0" y="28943"/>
                  </a:lnTo>
                  <a:lnTo>
                    <a:pt x="0" y="135039"/>
                  </a:lnTo>
                  <a:lnTo>
                    <a:pt x="3682" y="139865"/>
                  </a:lnTo>
                  <a:lnTo>
                    <a:pt x="5460" y="144678"/>
                  </a:lnTo>
                  <a:lnTo>
                    <a:pt x="10921" y="147904"/>
                  </a:lnTo>
                  <a:lnTo>
                    <a:pt x="16382" y="149504"/>
                  </a:lnTo>
                  <a:lnTo>
                    <a:pt x="21843" y="147904"/>
                  </a:lnTo>
                  <a:lnTo>
                    <a:pt x="27304" y="144678"/>
                  </a:lnTo>
                  <a:lnTo>
                    <a:pt x="30860" y="139865"/>
                  </a:lnTo>
                  <a:lnTo>
                    <a:pt x="32765" y="135039"/>
                  </a:lnTo>
                  <a:lnTo>
                    <a:pt x="32765" y="417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102" y="5580697"/>
              <a:ext cx="76835" cy="6901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962656" y="5654585"/>
              <a:ext cx="169545" cy="312420"/>
            </a:xfrm>
            <a:custGeom>
              <a:avLst/>
              <a:gdLst/>
              <a:ahLst/>
              <a:cxnLst/>
              <a:rect l="l" t="t" r="r" b="b"/>
              <a:pathLst>
                <a:path w="169544" h="312420">
                  <a:moveTo>
                    <a:pt x="32766" y="41795"/>
                  </a:moveTo>
                  <a:lnTo>
                    <a:pt x="41782" y="41795"/>
                  </a:lnTo>
                  <a:lnTo>
                    <a:pt x="41782" y="294195"/>
                  </a:lnTo>
                  <a:lnTo>
                    <a:pt x="43687" y="299008"/>
                  </a:lnTo>
                  <a:lnTo>
                    <a:pt x="47243" y="307047"/>
                  </a:lnTo>
                  <a:lnTo>
                    <a:pt x="52705" y="308660"/>
                  </a:lnTo>
                  <a:lnTo>
                    <a:pt x="60070" y="311873"/>
                  </a:lnTo>
                  <a:lnTo>
                    <a:pt x="69087" y="308660"/>
                  </a:lnTo>
                  <a:lnTo>
                    <a:pt x="74549" y="307047"/>
                  </a:lnTo>
                  <a:lnTo>
                    <a:pt x="76454" y="299008"/>
                  </a:lnTo>
                  <a:lnTo>
                    <a:pt x="80010" y="294195"/>
                  </a:lnTo>
                  <a:lnTo>
                    <a:pt x="80010" y="147904"/>
                  </a:lnTo>
                  <a:lnTo>
                    <a:pt x="92710" y="147904"/>
                  </a:lnTo>
                  <a:lnTo>
                    <a:pt x="92710" y="294195"/>
                  </a:lnTo>
                  <a:lnTo>
                    <a:pt x="92710" y="299008"/>
                  </a:lnTo>
                  <a:lnTo>
                    <a:pt x="98170" y="307047"/>
                  </a:lnTo>
                  <a:lnTo>
                    <a:pt x="103631" y="308660"/>
                  </a:lnTo>
                  <a:lnTo>
                    <a:pt x="112775" y="311873"/>
                  </a:lnTo>
                  <a:lnTo>
                    <a:pt x="118237" y="308660"/>
                  </a:lnTo>
                  <a:lnTo>
                    <a:pt x="123698" y="307047"/>
                  </a:lnTo>
                  <a:lnTo>
                    <a:pt x="129158" y="299008"/>
                  </a:lnTo>
                  <a:lnTo>
                    <a:pt x="129158" y="294195"/>
                  </a:lnTo>
                  <a:lnTo>
                    <a:pt x="129158" y="41795"/>
                  </a:lnTo>
                  <a:lnTo>
                    <a:pt x="140081" y="41795"/>
                  </a:lnTo>
                  <a:lnTo>
                    <a:pt x="140081" y="135039"/>
                  </a:lnTo>
                  <a:lnTo>
                    <a:pt x="140081" y="139865"/>
                  </a:lnTo>
                  <a:lnTo>
                    <a:pt x="145542" y="144678"/>
                  </a:lnTo>
                  <a:lnTo>
                    <a:pt x="147319" y="147904"/>
                  </a:lnTo>
                  <a:lnTo>
                    <a:pt x="156463" y="149504"/>
                  </a:lnTo>
                  <a:lnTo>
                    <a:pt x="161925" y="147904"/>
                  </a:lnTo>
                  <a:lnTo>
                    <a:pt x="167386" y="144678"/>
                  </a:lnTo>
                  <a:lnTo>
                    <a:pt x="169163" y="139865"/>
                  </a:lnTo>
                  <a:lnTo>
                    <a:pt x="169163" y="135039"/>
                  </a:lnTo>
                  <a:lnTo>
                    <a:pt x="169163" y="28943"/>
                  </a:lnTo>
                  <a:lnTo>
                    <a:pt x="169163" y="19291"/>
                  </a:lnTo>
                  <a:lnTo>
                    <a:pt x="163702" y="12865"/>
                  </a:lnTo>
                  <a:lnTo>
                    <a:pt x="156463" y="4826"/>
                  </a:lnTo>
                  <a:lnTo>
                    <a:pt x="145542" y="0"/>
                  </a:lnTo>
                  <a:lnTo>
                    <a:pt x="136398" y="0"/>
                  </a:lnTo>
                  <a:lnTo>
                    <a:pt x="36321" y="0"/>
                  </a:lnTo>
                  <a:lnTo>
                    <a:pt x="25526" y="0"/>
                  </a:lnTo>
                  <a:lnTo>
                    <a:pt x="16382" y="4826"/>
                  </a:lnTo>
                  <a:lnTo>
                    <a:pt x="9143" y="12865"/>
                  </a:lnTo>
                  <a:lnTo>
                    <a:pt x="3682" y="19291"/>
                  </a:lnTo>
                  <a:lnTo>
                    <a:pt x="0" y="28943"/>
                  </a:lnTo>
                  <a:lnTo>
                    <a:pt x="0" y="135039"/>
                  </a:lnTo>
                  <a:lnTo>
                    <a:pt x="3682" y="139865"/>
                  </a:lnTo>
                  <a:lnTo>
                    <a:pt x="5461" y="144678"/>
                  </a:lnTo>
                  <a:lnTo>
                    <a:pt x="10921" y="147904"/>
                  </a:lnTo>
                  <a:lnTo>
                    <a:pt x="16382" y="149504"/>
                  </a:lnTo>
                  <a:lnTo>
                    <a:pt x="21843" y="147904"/>
                  </a:lnTo>
                  <a:lnTo>
                    <a:pt x="27305" y="144678"/>
                  </a:lnTo>
                  <a:lnTo>
                    <a:pt x="30861" y="139865"/>
                  </a:lnTo>
                  <a:lnTo>
                    <a:pt x="32766" y="135039"/>
                  </a:lnTo>
                  <a:lnTo>
                    <a:pt x="32766" y="4179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598" y="5580697"/>
              <a:ext cx="76834" cy="6901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883408" y="5620511"/>
              <a:ext cx="169545" cy="381000"/>
            </a:xfrm>
            <a:custGeom>
              <a:avLst/>
              <a:gdLst/>
              <a:ahLst/>
              <a:cxnLst/>
              <a:rect l="l" t="t" r="r" b="b"/>
              <a:pathLst>
                <a:path w="169544" h="381000">
                  <a:moveTo>
                    <a:pt x="129159" y="110921"/>
                  </a:moveTo>
                  <a:lnTo>
                    <a:pt x="41783" y="110921"/>
                  </a:lnTo>
                  <a:lnTo>
                    <a:pt x="41783" y="363321"/>
                  </a:lnTo>
                  <a:lnTo>
                    <a:pt x="43687" y="368134"/>
                  </a:lnTo>
                  <a:lnTo>
                    <a:pt x="47243" y="376174"/>
                  </a:lnTo>
                  <a:lnTo>
                    <a:pt x="52705" y="377786"/>
                  </a:lnTo>
                  <a:lnTo>
                    <a:pt x="60071" y="381000"/>
                  </a:lnTo>
                  <a:lnTo>
                    <a:pt x="69087" y="377786"/>
                  </a:lnTo>
                  <a:lnTo>
                    <a:pt x="74549" y="376174"/>
                  </a:lnTo>
                  <a:lnTo>
                    <a:pt x="76454" y="368134"/>
                  </a:lnTo>
                  <a:lnTo>
                    <a:pt x="80010" y="363321"/>
                  </a:lnTo>
                  <a:lnTo>
                    <a:pt x="80010" y="217030"/>
                  </a:lnTo>
                  <a:lnTo>
                    <a:pt x="129159" y="217030"/>
                  </a:lnTo>
                  <a:lnTo>
                    <a:pt x="129159" y="110921"/>
                  </a:lnTo>
                  <a:close/>
                </a:path>
                <a:path w="169544" h="381000">
                  <a:moveTo>
                    <a:pt x="129159" y="217030"/>
                  </a:moveTo>
                  <a:lnTo>
                    <a:pt x="92710" y="217030"/>
                  </a:lnTo>
                  <a:lnTo>
                    <a:pt x="92710" y="368134"/>
                  </a:lnTo>
                  <a:lnTo>
                    <a:pt x="98171" y="376174"/>
                  </a:lnTo>
                  <a:lnTo>
                    <a:pt x="103631" y="377786"/>
                  </a:lnTo>
                  <a:lnTo>
                    <a:pt x="112775" y="381000"/>
                  </a:lnTo>
                  <a:lnTo>
                    <a:pt x="118237" y="377786"/>
                  </a:lnTo>
                  <a:lnTo>
                    <a:pt x="123698" y="376174"/>
                  </a:lnTo>
                  <a:lnTo>
                    <a:pt x="129159" y="368134"/>
                  </a:lnTo>
                  <a:lnTo>
                    <a:pt x="129159" y="217030"/>
                  </a:lnTo>
                  <a:close/>
                </a:path>
                <a:path w="169544" h="381000">
                  <a:moveTo>
                    <a:pt x="145542" y="69126"/>
                  </a:moveTo>
                  <a:lnTo>
                    <a:pt x="25527" y="69126"/>
                  </a:lnTo>
                  <a:lnTo>
                    <a:pt x="16383" y="73952"/>
                  </a:lnTo>
                  <a:lnTo>
                    <a:pt x="9143" y="81991"/>
                  </a:lnTo>
                  <a:lnTo>
                    <a:pt x="3683" y="88417"/>
                  </a:lnTo>
                  <a:lnTo>
                    <a:pt x="0" y="98056"/>
                  </a:lnTo>
                  <a:lnTo>
                    <a:pt x="0" y="204165"/>
                  </a:lnTo>
                  <a:lnTo>
                    <a:pt x="3683" y="208991"/>
                  </a:lnTo>
                  <a:lnTo>
                    <a:pt x="5461" y="213804"/>
                  </a:lnTo>
                  <a:lnTo>
                    <a:pt x="10922" y="217030"/>
                  </a:lnTo>
                  <a:lnTo>
                    <a:pt x="16383" y="218630"/>
                  </a:lnTo>
                  <a:lnTo>
                    <a:pt x="21843" y="217030"/>
                  </a:lnTo>
                  <a:lnTo>
                    <a:pt x="27305" y="213804"/>
                  </a:lnTo>
                  <a:lnTo>
                    <a:pt x="30861" y="208991"/>
                  </a:lnTo>
                  <a:lnTo>
                    <a:pt x="32766" y="204165"/>
                  </a:lnTo>
                  <a:lnTo>
                    <a:pt x="32766" y="110921"/>
                  </a:lnTo>
                  <a:lnTo>
                    <a:pt x="169164" y="110921"/>
                  </a:lnTo>
                  <a:lnTo>
                    <a:pt x="169164" y="88417"/>
                  </a:lnTo>
                  <a:lnTo>
                    <a:pt x="163703" y="81991"/>
                  </a:lnTo>
                  <a:lnTo>
                    <a:pt x="156464" y="73952"/>
                  </a:lnTo>
                  <a:lnTo>
                    <a:pt x="145542" y="69126"/>
                  </a:lnTo>
                  <a:close/>
                </a:path>
                <a:path w="169544" h="381000">
                  <a:moveTo>
                    <a:pt x="169164" y="110921"/>
                  </a:moveTo>
                  <a:lnTo>
                    <a:pt x="140081" y="110921"/>
                  </a:lnTo>
                  <a:lnTo>
                    <a:pt x="140081" y="208991"/>
                  </a:lnTo>
                  <a:lnTo>
                    <a:pt x="145542" y="213804"/>
                  </a:lnTo>
                  <a:lnTo>
                    <a:pt x="147319" y="217030"/>
                  </a:lnTo>
                  <a:lnTo>
                    <a:pt x="156464" y="218630"/>
                  </a:lnTo>
                  <a:lnTo>
                    <a:pt x="161925" y="217030"/>
                  </a:lnTo>
                  <a:lnTo>
                    <a:pt x="167386" y="213804"/>
                  </a:lnTo>
                  <a:lnTo>
                    <a:pt x="169164" y="208991"/>
                  </a:lnTo>
                  <a:lnTo>
                    <a:pt x="169164" y="110921"/>
                  </a:lnTo>
                  <a:close/>
                </a:path>
                <a:path w="169544" h="381000">
                  <a:moveTo>
                    <a:pt x="96393" y="0"/>
                  </a:moveTo>
                  <a:lnTo>
                    <a:pt x="74549" y="0"/>
                  </a:lnTo>
                  <a:lnTo>
                    <a:pt x="65531" y="4825"/>
                  </a:lnTo>
                  <a:lnTo>
                    <a:pt x="58166" y="11252"/>
                  </a:lnTo>
                  <a:lnTo>
                    <a:pt x="52705" y="20904"/>
                  </a:lnTo>
                  <a:lnTo>
                    <a:pt x="52705" y="40195"/>
                  </a:lnTo>
                  <a:lnTo>
                    <a:pt x="58166" y="48221"/>
                  </a:lnTo>
                  <a:lnTo>
                    <a:pt x="65531" y="54660"/>
                  </a:lnTo>
                  <a:lnTo>
                    <a:pt x="74549" y="59474"/>
                  </a:lnTo>
                  <a:lnTo>
                    <a:pt x="96393" y="59474"/>
                  </a:lnTo>
                  <a:lnTo>
                    <a:pt x="107315" y="54660"/>
                  </a:lnTo>
                  <a:lnTo>
                    <a:pt x="114554" y="48221"/>
                  </a:lnTo>
                  <a:lnTo>
                    <a:pt x="118237" y="40195"/>
                  </a:lnTo>
                  <a:lnTo>
                    <a:pt x="120015" y="28930"/>
                  </a:lnTo>
                  <a:lnTo>
                    <a:pt x="118237" y="20904"/>
                  </a:lnTo>
                  <a:lnTo>
                    <a:pt x="114554" y="11252"/>
                  </a:lnTo>
                  <a:lnTo>
                    <a:pt x="107315" y="4825"/>
                  </a:lnTo>
                  <a:lnTo>
                    <a:pt x="963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83408" y="5620511"/>
              <a:ext cx="169545" cy="381000"/>
            </a:xfrm>
            <a:custGeom>
              <a:avLst/>
              <a:gdLst/>
              <a:ahLst/>
              <a:cxnLst/>
              <a:rect l="l" t="t" r="r" b="b"/>
              <a:pathLst>
                <a:path w="169544" h="381000">
                  <a:moveTo>
                    <a:pt x="32766" y="110921"/>
                  </a:moveTo>
                  <a:lnTo>
                    <a:pt x="41783" y="110921"/>
                  </a:lnTo>
                  <a:lnTo>
                    <a:pt x="41783" y="363321"/>
                  </a:lnTo>
                  <a:lnTo>
                    <a:pt x="43687" y="368134"/>
                  </a:lnTo>
                  <a:lnTo>
                    <a:pt x="47243" y="376174"/>
                  </a:lnTo>
                  <a:lnTo>
                    <a:pt x="52705" y="377786"/>
                  </a:lnTo>
                  <a:lnTo>
                    <a:pt x="60071" y="381000"/>
                  </a:lnTo>
                  <a:lnTo>
                    <a:pt x="69087" y="377786"/>
                  </a:lnTo>
                  <a:lnTo>
                    <a:pt x="74549" y="376174"/>
                  </a:lnTo>
                  <a:lnTo>
                    <a:pt x="76454" y="368134"/>
                  </a:lnTo>
                  <a:lnTo>
                    <a:pt x="80010" y="363321"/>
                  </a:lnTo>
                  <a:lnTo>
                    <a:pt x="80010" y="217030"/>
                  </a:lnTo>
                  <a:lnTo>
                    <a:pt x="92710" y="217030"/>
                  </a:lnTo>
                  <a:lnTo>
                    <a:pt x="92710" y="363321"/>
                  </a:lnTo>
                  <a:lnTo>
                    <a:pt x="92710" y="368134"/>
                  </a:lnTo>
                  <a:lnTo>
                    <a:pt x="98171" y="376174"/>
                  </a:lnTo>
                  <a:lnTo>
                    <a:pt x="103631" y="377786"/>
                  </a:lnTo>
                  <a:lnTo>
                    <a:pt x="112775" y="381000"/>
                  </a:lnTo>
                  <a:lnTo>
                    <a:pt x="118237" y="377786"/>
                  </a:lnTo>
                  <a:lnTo>
                    <a:pt x="123698" y="376174"/>
                  </a:lnTo>
                  <a:lnTo>
                    <a:pt x="129159" y="368134"/>
                  </a:lnTo>
                  <a:lnTo>
                    <a:pt x="129159" y="363321"/>
                  </a:lnTo>
                  <a:lnTo>
                    <a:pt x="129159" y="110921"/>
                  </a:lnTo>
                  <a:lnTo>
                    <a:pt x="140081" y="110921"/>
                  </a:lnTo>
                  <a:lnTo>
                    <a:pt x="140081" y="204165"/>
                  </a:lnTo>
                  <a:lnTo>
                    <a:pt x="140081" y="208991"/>
                  </a:lnTo>
                  <a:lnTo>
                    <a:pt x="145542" y="213804"/>
                  </a:lnTo>
                  <a:lnTo>
                    <a:pt x="147319" y="217030"/>
                  </a:lnTo>
                  <a:lnTo>
                    <a:pt x="156464" y="218630"/>
                  </a:lnTo>
                  <a:lnTo>
                    <a:pt x="161925" y="217030"/>
                  </a:lnTo>
                  <a:lnTo>
                    <a:pt x="167386" y="213804"/>
                  </a:lnTo>
                  <a:lnTo>
                    <a:pt x="169164" y="208991"/>
                  </a:lnTo>
                  <a:lnTo>
                    <a:pt x="169164" y="204165"/>
                  </a:lnTo>
                  <a:lnTo>
                    <a:pt x="169164" y="98056"/>
                  </a:lnTo>
                  <a:lnTo>
                    <a:pt x="169164" y="88417"/>
                  </a:lnTo>
                  <a:lnTo>
                    <a:pt x="163703" y="81991"/>
                  </a:lnTo>
                  <a:lnTo>
                    <a:pt x="156464" y="73952"/>
                  </a:lnTo>
                  <a:lnTo>
                    <a:pt x="145542" y="69126"/>
                  </a:lnTo>
                  <a:lnTo>
                    <a:pt x="136398" y="69126"/>
                  </a:lnTo>
                  <a:lnTo>
                    <a:pt x="36322" y="69126"/>
                  </a:lnTo>
                  <a:lnTo>
                    <a:pt x="25527" y="69126"/>
                  </a:lnTo>
                  <a:lnTo>
                    <a:pt x="16383" y="73952"/>
                  </a:lnTo>
                  <a:lnTo>
                    <a:pt x="9143" y="81991"/>
                  </a:lnTo>
                  <a:lnTo>
                    <a:pt x="3683" y="88417"/>
                  </a:lnTo>
                  <a:lnTo>
                    <a:pt x="0" y="98056"/>
                  </a:lnTo>
                  <a:lnTo>
                    <a:pt x="0" y="204165"/>
                  </a:lnTo>
                  <a:lnTo>
                    <a:pt x="3683" y="208991"/>
                  </a:lnTo>
                  <a:lnTo>
                    <a:pt x="5461" y="213804"/>
                  </a:lnTo>
                  <a:lnTo>
                    <a:pt x="10922" y="217030"/>
                  </a:lnTo>
                  <a:lnTo>
                    <a:pt x="16383" y="218630"/>
                  </a:lnTo>
                  <a:lnTo>
                    <a:pt x="21843" y="217030"/>
                  </a:lnTo>
                  <a:lnTo>
                    <a:pt x="27305" y="213804"/>
                  </a:lnTo>
                  <a:lnTo>
                    <a:pt x="30861" y="208991"/>
                  </a:lnTo>
                  <a:lnTo>
                    <a:pt x="32766" y="204165"/>
                  </a:lnTo>
                  <a:lnTo>
                    <a:pt x="32766" y="110921"/>
                  </a:lnTo>
                  <a:close/>
                </a:path>
                <a:path w="169544" h="381000">
                  <a:moveTo>
                    <a:pt x="85471" y="0"/>
                  </a:moveTo>
                  <a:lnTo>
                    <a:pt x="74549" y="0"/>
                  </a:lnTo>
                  <a:lnTo>
                    <a:pt x="65531" y="4825"/>
                  </a:lnTo>
                  <a:lnTo>
                    <a:pt x="58166" y="11252"/>
                  </a:lnTo>
                  <a:lnTo>
                    <a:pt x="52705" y="20904"/>
                  </a:lnTo>
                  <a:lnTo>
                    <a:pt x="52705" y="28930"/>
                  </a:lnTo>
                  <a:lnTo>
                    <a:pt x="52705" y="40195"/>
                  </a:lnTo>
                  <a:lnTo>
                    <a:pt x="58166" y="48221"/>
                  </a:lnTo>
                  <a:lnTo>
                    <a:pt x="65531" y="54660"/>
                  </a:lnTo>
                  <a:lnTo>
                    <a:pt x="74549" y="59474"/>
                  </a:lnTo>
                  <a:lnTo>
                    <a:pt x="85471" y="59474"/>
                  </a:lnTo>
                  <a:lnTo>
                    <a:pt x="96393" y="59474"/>
                  </a:lnTo>
                  <a:lnTo>
                    <a:pt x="107315" y="54660"/>
                  </a:lnTo>
                  <a:lnTo>
                    <a:pt x="114554" y="48221"/>
                  </a:lnTo>
                  <a:lnTo>
                    <a:pt x="118237" y="40195"/>
                  </a:lnTo>
                  <a:lnTo>
                    <a:pt x="120015" y="28930"/>
                  </a:lnTo>
                  <a:lnTo>
                    <a:pt x="118237" y="20904"/>
                  </a:lnTo>
                  <a:lnTo>
                    <a:pt x="114554" y="11252"/>
                  </a:lnTo>
                  <a:lnTo>
                    <a:pt x="107315" y="4825"/>
                  </a:lnTo>
                  <a:lnTo>
                    <a:pt x="96393" y="0"/>
                  </a:lnTo>
                  <a:lnTo>
                    <a:pt x="85471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352043" y="5533644"/>
            <a:ext cx="2286000" cy="542925"/>
          </a:xfrm>
          <a:custGeom>
            <a:avLst/>
            <a:gdLst/>
            <a:ahLst/>
            <a:cxnLst/>
            <a:rect l="l" t="t" r="r" b="b"/>
            <a:pathLst>
              <a:path w="2286000" h="542925">
                <a:moveTo>
                  <a:pt x="2286000" y="0"/>
                </a:moveTo>
                <a:lnTo>
                  <a:pt x="0" y="0"/>
                </a:lnTo>
                <a:lnTo>
                  <a:pt x="0" y="542543"/>
                </a:lnTo>
                <a:lnTo>
                  <a:pt x="2286000" y="542543"/>
                </a:lnTo>
                <a:lnTo>
                  <a:pt x="2286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142491" y="5563616"/>
            <a:ext cx="12414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6034">
              <a:lnSpc>
                <a:spcPct val="100000"/>
              </a:lnSpc>
              <a:spcBef>
                <a:spcPts val="100"/>
              </a:spcBef>
            </a:pPr>
            <a:r>
              <a:rPr dirty="0" sz="1400" spc="45">
                <a:latin typeface="Calibri"/>
                <a:cs typeface="Calibri"/>
              </a:rPr>
              <a:t>Present</a:t>
            </a:r>
            <a:r>
              <a:rPr dirty="0" sz="1400" spc="-25">
                <a:latin typeface="Calibri"/>
                <a:cs typeface="Calibri"/>
              </a:rPr>
              <a:t> in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120" b="1">
                <a:latin typeface="Calibri"/>
                <a:cs typeface="Calibri"/>
              </a:rPr>
              <a:t>~115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countries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61772" y="5615940"/>
            <a:ext cx="443865" cy="390525"/>
          </a:xfrm>
          <a:custGeom>
            <a:avLst/>
            <a:gdLst/>
            <a:ahLst/>
            <a:cxnLst/>
            <a:rect l="l" t="t" r="r" b="b"/>
            <a:pathLst>
              <a:path w="443865" h="390525">
                <a:moveTo>
                  <a:pt x="443484" y="371055"/>
                </a:moveTo>
                <a:lnTo>
                  <a:pt x="0" y="371055"/>
                </a:lnTo>
                <a:lnTo>
                  <a:pt x="0" y="390144"/>
                </a:lnTo>
                <a:lnTo>
                  <a:pt x="443484" y="390144"/>
                </a:lnTo>
                <a:lnTo>
                  <a:pt x="443484" y="371055"/>
                </a:lnTo>
                <a:close/>
              </a:path>
              <a:path w="443865" h="390525">
                <a:moveTo>
                  <a:pt x="352247" y="171742"/>
                </a:moveTo>
                <a:lnTo>
                  <a:pt x="91236" y="171742"/>
                </a:lnTo>
                <a:lnTo>
                  <a:pt x="91236" y="371055"/>
                </a:lnTo>
                <a:lnTo>
                  <a:pt x="185000" y="371055"/>
                </a:lnTo>
                <a:lnTo>
                  <a:pt x="185000" y="248081"/>
                </a:lnTo>
                <a:lnTo>
                  <a:pt x="352247" y="248081"/>
                </a:lnTo>
                <a:lnTo>
                  <a:pt x="352247" y="171742"/>
                </a:lnTo>
                <a:close/>
              </a:path>
              <a:path w="443865" h="390525">
                <a:moveTo>
                  <a:pt x="352247" y="248081"/>
                </a:moveTo>
                <a:lnTo>
                  <a:pt x="258483" y="248081"/>
                </a:lnTo>
                <a:lnTo>
                  <a:pt x="258483" y="371055"/>
                </a:lnTo>
                <a:lnTo>
                  <a:pt x="352247" y="371055"/>
                </a:lnTo>
                <a:lnTo>
                  <a:pt x="352247" y="248081"/>
                </a:lnTo>
                <a:close/>
              </a:path>
              <a:path w="443865" h="390525">
                <a:moveTo>
                  <a:pt x="223012" y="0"/>
                </a:moveTo>
                <a:lnTo>
                  <a:pt x="129247" y="84810"/>
                </a:lnTo>
                <a:lnTo>
                  <a:pt x="38011" y="171742"/>
                </a:lnTo>
                <a:lnTo>
                  <a:pt x="410540" y="171742"/>
                </a:lnTo>
                <a:lnTo>
                  <a:pt x="314236" y="84810"/>
                </a:lnTo>
                <a:lnTo>
                  <a:pt x="223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753600" y="5539740"/>
            <a:ext cx="2286000" cy="542925"/>
          </a:xfrm>
          <a:custGeom>
            <a:avLst/>
            <a:gdLst/>
            <a:ahLst/>
            <a:cxnLst/>
            <a:rect l="l" t="t" r="r" b="b"/>
            <a:pathLst>
              <a:path w="2286000" h="542925">
                <a:moveTo>
                  <a:pt x="2286000" y="0"/>
                </a:moveTo>
                <a:lnTo>
                  <a:pt x="0" y="0"/>
                </a:lnTo>
                <a:lnTo>
                  <a:pt x="0" y="542544"/>
                </a:lnTo>
                <a:lnTo>
                  <a:pt x="2286000" y="542544"/>
                </a:lnTo>
                <a:lnTo>
                  <a:pt x="2286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0573257" y="5570016"/>
            <a:ext cx="137985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latin typeface="Calibri"/>
                <a:cs typeface="Calibri"/>
              </a:rPr>
              <a:t>~58m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shipments</a:t>
            </a:r>
            <a:endParaRPr sz="14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alibri"/>
                <a:cs typeface="Calibri"/>
              </a:rPr>
              <a:t>transported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9880092" y="5690615"/>
            <a:ext cx="626745" cy="276225"/>
            <a:chOff x="9880092" y="5690615"/>
            <a:chExt cx="626745" cy="276225"/>
          </a:xfrm>
        </p:grpSpPr>
        <p:sp>
          <p:nvSpPr>
            <p:cNvPr id="31" name="object 31" descr=""/>
            <p:cNvSpPr/>
            <p:nvPr/>
          </p:nvSpPr>
          <p:spPr>
            <a:xfrm>
              <a:off x="9880092" y="5690615"/>
              <a:ext cx="472440" cy="236220"/>
            </a:xfrm>
            <a:custGeom>
              <a:avLst/>
              <a:gdLst/>
              <a:ahLst/>
              <a:cxnLst/>
              <a:rect l="l" t="t" r="r" b="b"/>
              <a:pathLst>
                <a:path w="472440" h="236220">
                  <a:moveTo>
                    <a:pt x="469010" y="0"/>
                  </a:moveTo>
                  <a:lnTo>
                    <a:pt x="3428" y="0"/>
                  </a:lnTo>
                  <a:lnTo>
                    <a:pt x="0" y="3873"/>
                  </a:lnTo>
                  <a:lnTo>
                    <a:pt x="0" y="232346"/>
                  </a:lnTo>
                  <a:lnTo>
                    <a:pt x="3428" y="236220"/>
                  </a:lnTo>
                  <a:lnTo>
                    <a:pt x="20192" y="236220"/>
                  </a:lnTo>
                  <a:lnTo>
                    <a:pt x="20192" y="232346"/>
                  </a:lnTo>
                  <a:lnTo>
                    <a:pt x="24306" y="209597"/>
                  </a:lnTo>
                  <a:lnTo>
                    <a:pt x="35385" y="189749"/>
                  </a:lnTo>
                  <a:lnTo>
                    <a:pt x="51536" y="175709"/>
                  </a:lnTo>
                  <a:lnTo>
                    <a:pt x="70865" y="170383"/>
                  </a:lnTo>
                  <a:lnTo>
                    <a:pt x="472439" y="170383"/>
                  </a:lnTo>
                  <a:lnTo>
                    <a:pt x="472439" y="3873"/>
                  </a:lnTo>
                  <a:lnTo>
                    <a:pt x="469010" y="0"/>
                  </a:lnTo>
                  <a:close/>
                </a:path>
                <a:path w="472440" h="236220">
                  <a:moveTo>
                    <a:pt x="408304" y="170383"/>
                  </a:moveTo>
                  <a:lnTo>
                    <a:pt x="178815" y="170383"/>
                  </a:lnTo>
                  <a:lnTo>
                    <a:pt x="198145" y="175709"/>
                  </a:lnTo>
                  <a:lnTo>
                    <a:pt x="214296" y="189749"/>
                  </a:lnTo>
                  <a:lnTo>
                    <a:pt x="225375" y="209597"/>
                  </a:lnTo>
                  <a:lnTo>
                    <a:pt x="229488" y="232346"/>
                  </a:lnTo>
                  <a:lnTo>
                    <a:pt x="229488" y="236220"/>
                  </a:lnTo>
                  <a:lnTo>
                    <a:pt x="354329" y="236220"/>
                  </a:lnTo>
                  <a:lnTo>
                    <a:pt x="354329" y="232346"/>
                  </a:lnTo>
                  <a:lnTo>
                    <a:pt x="358495" y="209597"/>
                  </a:lnTo>
                  <a:lnTo>
                    <a:pt x="369935" y="189749"/>
                  </a:lnTo>
                  <a:lnTo>
                    <a:pt x="387066" y="175709"/>
                  </a:lnTo>
                  <a:lnTo>
                    <a:pt x="408304" y="170383"/>
                  </a:lnTo>
                  <a:close/>
                </a:path>
                <a:path w="472440" h="236220">
                  <a:moveTo>
                    <a:pt x="472439" y="170383"/>
                  </a:moveTo>
                  <a:lnTo>
                    <a:pt x="408304" y="170383"/>
                  </a:lnTo>
                  <a:lnTo>
                    <a:pt x="429543" y="175709"/>
                  </a:lnTo>
                  <a:lnTo>
                    <a:pt x="446674" y="189749"/>
                  </a:lnTo>
                  <a:lnTo>
                    <a:pt x="458114" y="209597"/>
                  </a:lnTo>
                  <a:lnTo>
                    <a:pt x="462279" y="232346"/>
                  </a:lnTo>
                  <a:lnTo>
                    <a:pt x="462279" y="236220"/>
                  </a:lnTo>
                  <a:lnTo>
                    <a:pt x="469010" y="236220"/>
                  </a:lnTo>
                  <a:lnTo>
                    <a:pt x="472439" y="232346"/>
                  </a:lnTo>
                  <a:lnTo>
                    <a:pt x="472439" y="170383"/>
                  </a:lnTo>
                  <a:close/>
                </a:path>
                <a:path w="472440" h="236220">
                  <a:moveTo>
                    <a:pt x="178815" y="170383"/>
                  </a:moveTo>
                  <a:lnTo>
                    <a:pt x="70865" y="170383"/>
                  </a:lnTo>
                  <a:lnTo>
                    <a:pt x="90247" y="175103"/>
                  </a:lnTo>
                  <a:lnTo>
                    <a:pt x="106759" y="187812"/>
                  </a:lnTo>
                  <a:lnTo>
                    <a:pt x="118818" y="206328"/>
                  </a:lnTo>
                  <a:lnTo>
                    <a:pt x="124840" y="228473"/>
                  </a:lnTo>
                  <a:lnTo>
                    <a:pt x="130452" y="206328"/>
                  </a:lnTo>
                  <a:lnTo>
                    <a:pt x="141731" y="187812"/>
                  </a:lnTo>
                  <a:lnTo>
                    <a:pt x="158059" y="175103"/>
                  </a:lnTo>
                  <a:lnTo>
                    <a:pt x="178815" y="170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6668" y="5885687"/>
              <a:ext cx="70103" cy="8077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1824" y="5885687"/>
              <a:ext cx="70103" cy="8077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1948" y="5885687"/>
              <a:ext cx="71627" cy="8077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3868" y="5733287"/>
              <a:ext cx="132587" cy="233172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22019"/>
            <a:ext cx="9287510" cy="980440"/>
          </a:xfrm>
          <a:custGeom>
            <a:avLst/>
            <a:gdLst/>
            <a:ahLst/>
            <a:cxnLst/>
            <a:rect l="l" t="t" r="r" b="b"/>
            <a:pathLst>
              <a:path w="9287510" h="980439">
                <a:moveTo>
                  <a:pt x="9287256" y="0"/>
                </a:moveTo>
                <a:lnTo>
                  <a:pt x="0" y="0"/>
                </a:lnTo>
                <a:lnTo>
                  <a:pt x="0" y="979931"/>
                </a:lnTo>
                <a:lnTo>
                  <a:pt x="9287256" y="979931"/>
                </a:lnTo>
                <a:lnTo>
                  <a:pt x="92872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939165"/>
            <a:ext cx="5271135" cy="89344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50"/>
              <a:t>GLOBAL</a:t>
            </a:r>
            <a:r>
              <a:rPr dirty="0" sz="2900" spc="40"/>
              <a:t> </a:t>
            </a:r>
            <a:r>
              <a:rPr dirty="0" sz="2900"/>
              <a:t>FORWARDING,</a:t>
            </a:r>
            <a:r>
              <a:rPr dirty="0" sz="2900" spc="50"/>
              <a:t> </a:t>
            </a:r>
            <a:r>
              <a:rPr dirty="0" sz="2900" spc="75"/>
              <a:t>FREIGHT:</a:t>
            </a:r>
            <a:endParaRPr sz="2900"/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2650">
                <a:solidFill>
                  <a:srgbClr val="000000"/>
                </a:solidFill>
              </a:rPr>
              <a:t>Financial</a:t>
            </a:r>
            <a:r>
              <a:rPr dirty="0" sz="2650" spc="280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Outlook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397763" y="467868"/>
            <a:ext cx="11435080" cy="3754120"/>
            <a:chOff x="397763" y="467868"/>
            <a:chExt cx="11435080" cy="3754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3104" y="467868"/>
              <a:ext cx="2008631" cy="20223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011" y="493776"/>
              <a:ext cx="1906524" cy="192023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879080" y="1071372"/>
              <a:ext cx="832485" cy="664845"/>
            </a:xfrm>
            <a:custGeom>
              <a:avLst/>
              <a:gdLst/>
              <a:ahLst/>
              <a:cxnLst/>
              <a:rect l="l" t="t" r="r" b="b"/>
              <a:pathLst>
                <a:path w="832484" h="664844">
                  <a:moveTo>
                    <a:pt x="186944" y="103504"/>
                  </a:moveTo>
                  <a:lnTo>
                    <a:pt x="124460" y="103504"/>
                  </a:lnTo>
                  <a:lnTo>
                    <a:pt x="166243" y="269620"/>
                  </a:lnTo>
                  <a:lnTo>
                    <a:pt x="290702" y="269620"/>
                  </a:lnTo>
                  <a:lnTo>
                    <a:pt x="186944" y="103504"/>
                  </a:lnTo>
                  <a:close/>
                </a:path>
                <a:path w="832484" h="664844">
                  <a:moveTo>
                    <a:pt x="41401" y="186562"/>
                  </a:moveTo>
                  <a:lnTo>
                    <a:pt x="0" y="186562"/>
                  </a:lnTo>
                  <a:lnTo>
                    <a:pt x="0" y="269620"/>
                  </a:lnTo>
                  <a:lnTo>
                    <a:pt x="83058" y="269620"/>
                  </a:lnTo>
                  <a:lnTo>
                    <a:pt x="41401" y="186562"/>
                  </a:lnTo>
                  <a:close/>
                </a:path>
                <a:path w="832484" h="664844">
                  <a:moveTo>
                    <a:pt x="582168" y="207263"/>
                  </a:moveTo>
                  <a:lnTo>
                    <a:pt x="498728" y="207263"/>
                  </a:lnTo>
                  <a:lnTo>
                    <a:pt x="501969" y="223470"/>
                  </a:lnTo>
                  <a:lnTo>
                    <a:pt x="510841" y="236712"/>
                  </a:lnTo>
                  <a:lnTo>
                    <a:pt x="524071" y="245643"/>
                  </a:lnTo>
                  <a:lnTo>
                    <a:pt x="540385" y="248919"/>
                  </a:lnTo>
                  <a:lnTo>
                    <a:pt x="556718" y="245679"/>
                  </a:lnTo>
                  <a:lnTo>
                    <a:pt x="569991" y="236807"/>
                  </a:lnTo>
                  <a:lnTo>
                    <a:pt x="578907" y="223577"/>
                  </a:lnTo>
                  <a:lnTo>
                    <a:pt x="582168" y="207263"/>
                  </a:lnTo>
                  <a:close/>
                </a:path>
                <a:path w="832484" h="664844">
                  <a:moveTo>
                    <a:pt x="790448" y="207263"/>
                  </a:moveTo>
                  <a:lnTo>
                    <a:pt x="707009" y="207263"/>
                  </a:lnTo>
                  <a:lnTo>
                    <a:pt x="710249" y="223470"/>
                  </a:lnTo>
                  <a:lnTo>
                    <a:pt x="719121" y="236712"/>
                  </a:lnTo>
                  <a:lnTo>
                    <a:pt x="732351" y="245643"/>
                  </a:lnTo>
                  <a:lnTo>
                    <a:pt x="748665" y="248919"/>
                  </a:lnTo>
                  <a:lnTo>
                    <a:pt x="764998" y="245679"/>
                  </a:lnTo>
                  <a:lnTo>
                    <a:pt x="778271" y="236807"/>
                  </a:lnTo>
                  <a:lnTo>
                    <a:pt x="787187" y="223577"/>
                  </a:lnTo>
                  <a:lnTo>
                    <a:pt x="790448" y="207263"/>
                  </a:lnTo>
                  <a:close/>
                </a:path>
                <a:path w="832484" h="664844">
                  <a:moveTo>
                    <a:pt x="776731" y="61722"/>
                  </a:moveTo>
                  <a:lnTo>
                    <a:pt x="727328" y="61722"/>
                  </a:lnTo>
                  <a:lnTo>
                    <a:pt x="727328" y="145161"/>
                  </a:lnTo>
                  <a:lnTo>
                    <a:pt x="436245" y="145161"/>
                  </a:lnTo>
                  <a:lnTo>
                    <a:pt x="436245" y="207263"/>
                  </a:lnTo>
                  <a:lnTo>
                    <a:pt x="832103" y="207263"/>
                  </a:lnTo>
                  <a:lnTo>
                    <a:pt x="832103" y="128904"/>
                  </a:lnTo>
                  <a:lnTo>
                    <a:pt x="831215" y="128904"/>
                  </a:lnTo>
                  <a:lnTo>
                    <a:pt x="831215" y="125729"/>
                  </a:lnTo>
                  <a:lnTo>
                    <a:pt x="830452" y="122300"/>
                  </a:lnTo>
                  <a:lnTo>
                    <a:pt x="789431" y="73913"/>
                  </a:lnTo>
                  <a:lnTo>
                    <a:pt x="783717" y="67437"/>
                  </a:lnTo>
                  <a:lnTo>
                    <a:pt x="776731" y="61722"/>
                  </a:lnTo>
                  <a:close/>
                </a:path>
                <a:path w="832484" h="664844">
                  <a:moveTo>
                    <a:pt x="706627" y="0"/>
                  </a:moveTo>
                  <a:lnTo>
                    <a:pt x="436625" y="0"/>
                  </a:lnTo>
                  <a:lnTo>
                    <a:pt x="436625" y="124460"/>
                  </a:lnTo>
                  <a:lnTo>
                    <a:pt x="706627" y="124460"/>
                  </a:lnTo>
                  <a:lnTo>
                    <a:pt x="706627" y="0"/>
                  </a:lnTo>
                  <a:close/>
                </a:path>
                <a:path w="832484" h="664844">
                  <a:moveTo>
                    <a:pt x="457326" y="435863"/>
                  </a:moveTo>
                  <a:lnTo>
                    <a:pt x="353441" y="435863"/>
                  </a:lnTo>
                  <a:lnTo>
                    <a:pt x="353441" y="498220"/>
                  </a:lnTo>
                  <a:lnTo>
                    <a:pt x="457326" y="498220"/>
                  </a:lnTo>
                  <a:lnTo>
                    <a:pt x="457326" y="435863"/>
                  </a:lnTo>
                  <a:close/>
                </a:path>
                <a:path w="832484" h="664844">
                  <a:moveTo>
                    <a:pt x="457326" y="518922"/>
                  </a:moveTo>
                  <a:lnTo>
                    <a:pt x="353441" y="518922"/>
                  </a:lnTo>
                  <a:lnTo>
                    <a:pt x="353441" y="581405"/>
                  </a:lnTo>
                  <a:lnTo>
                    <a:pt x="457326" y="581405"/>
                  </a:lnTo>
                  <a:lnTo>
                    <a:pt x="457326" y="518922"/>
                  </a:lnTo>
                  <a:close/>
                </a:path>
                <a:path w="832484" h="664844">
                  <a:moveTo>
                    <a:pt x="290702" y="415163"/>
                  </a:moveTo>
                  <a:lnTo>
                    <a:pt x="249300" y="415163"/>
                  </a:lnTo>
                  <a:lnTo>
                    <a:pt x="249300" y="518922"/>
                  </a:lnTo>
                  <a:lnTo>
                    <a:pt x="207899" y="518922"/>
                  </a:lnTo>
                  <a:lnTo>
                    <a:pt x="207899" y="581405"/>
                  </a:lnTo>
                  <a:lnTo>
                    <a:pt x="332486" y="581405"/>
                  </a:lnTo>
                  <a:lnTo>
                    <a:pt x="332486" y="477519"/>
                  </a:lnTo>
                  <a:lnTo>
                    <a:pt x="290702" y="477519"/>
                  </a:lnTo>
                  <a:lnTo>
                    <a:pt x="290702" y="415163"/>
                  </a:lnTo>
                  <a:close/>
                </a:path>
                <a:path w="832484" h="664844">
                  <a:moveTo>
                    <a:pt x="581787" y="435863"/>
                  </a:moveTo>
                  <a:lnTo>
                    <a:pt x="478027" y="435863"/>
                  </a:lnTo>
                  <a:lnTo>
                    <a:pt x="478027" y="498220"/>
                  </a:lnTo>
                  <a:lnTo>
                    <a:pt x="581787" y="498220"/>
                  </a:lnTo>
                  <a:lnTo>
                    <a:pt x="581787" y="435863"/>
                  </a:lnTo>
                  <a:close/>
                </a:path>
                <a:path w="832484" h="664844">
                  <a:moveTo>
                    <a:pt x="623570" y="602106"/>
                  </a:moveTo>
                  <a:lnTo>
                    <a:pt x="207899" y="602106"/>
                  </a:lnTo>
                  <a:lnTo>
                    <a:pt x="207899" y="623062"/>
                  </a:lnTo>
                  <a:lnTo>
                    <a:pt x="210921" y="640032"/>
                  </a:lnTo>
                  <a:lnTo>
                    <a:pt x="219408" y="653097"/>
                  </a:lnTo>
                  <a:lnTo>
                    <a:pt x="232491" y="661495"/>
                  </a:lnTo>
                  <a:lnTo>
                    <a:pt x="249300" y="664463"/>
                  </a:lnTo>
                  <a:lnTo>
                    <a:pt x="581787" y="664463"/>
                  </a:lnTo>
                  <a:lnTo>
                    <a:pt x="623570" y="602106"/>
                  </a:lnTo>
                  <a:close/>
                </a:path>
                <a:path w="832484" h="664844">
                  <a:moveTo>
                    <a:pt x="363727" y="290322"/>
                  </a:moveTo>
                  <a:lnTo>
                    <a:pt x="0" y="290322"/>
                  </a:lnTo>
                  <a:lnTo>
                    <a:pt x="54175" y="333678"/>
                  </a:lnTo>
                  <a:lnTo>
                    <a:pt x="66266" y="341876"/>
                  </a:lnTo>
                  <a:lnTo>
                    <a:pt x="79501" y="347884"/>
                  </a:lnTo>
                  <a:lnTo>
                    <a:pt x="93499" y="351559"/>
                  </a:lnTo>
                  <a:lnTo>
                    <a:pt x="107950" y="352805"/>
                  </a:lnTo>
                  <a:lnTo>
                    <a:pt x="363727" y="352805"/>
                  </a:lnTo>
                  <a:lnTo>
                    <a:pt x="375822" y="350335"/>
                  </a:lnTo>
                  <a:lnTo>
                    <a:pt x="385714" y="343614"/>
                  </a:lnTo>
                  <a:lnTo>
                    <a:pt x="392392" y="333678"/>
                  </a:lnTo>
                  <a:lnTo>
                    <a:pt x="394843" y="321563"/>
                  </a:lnTo>
                  <a:lnTo>
                    <a:pt x="392392" y="309449"/>
                  </a:lnTo>
                  <a:lnTo>
                    <a:pt x="385714" y="299513"/>
                  </a:lnTo>
                  <a:lnTo>
                    <a:pt x="375822" y="292792"/>
                  </a:lnTo>
                  <a:lnTo>
                    <a:pt x="363727" y="290322"/>
                  </a:lnTo>
                  <a:close/>
                </a:path>
                <a:path w="832484" h="664844">
                  <a:moveTo>
                    <a:pt x="581787" y="518922"/>
                  </a:moveTo>
                  <a:lnTo>
                    <a:pt x="478027" y="518922"/>
                  </a:lnTo>
                  <a:lnTo>
                    <a:pt x="478027" y="581405"/>
                  </a:lnTo>
                  <a:lnTo>
                    <a:pt x="581787" y="581405"/>
                  </a:lnTo>
                  <a:lnTo>
                    <a:pt x="581787" y="518922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2552700"/>
              <a:ext cx="5562600" cy="16687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9067" y="2711195"/>
              <a:ext cx="5492495" cy="141274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295643" y="2578607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2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69"/>
                  </a:lnTo>
                  <a:lnTo>
                    <a:pt x="0" y="1514602"/>
                  </a:lnTo>
                  <a:lnTo>
                    <a:pt x="4081" y="1534900"/>
                  </a:lnTo>
                  <a:lnTo>
                    <a:pt x="15224" y="1551447"/>
                  </a:lnTo>
                  <a:lnTo>
                    <a:pt x="31771" y="1562590"/>
                  </a:lnTo>
                  <a:lnTo>
                    <a:pt x="52069" y="1566671"/>
                  </a:lnTo>
                  <a:lnTo>
                    <a:pt x="5408422" y="1566671"/>
                  </a:lnTo>
                  <a:lnTo>
                    <a:pt x="5428720" y="1562590"/>
                  </a:lnTo>
                  <a:lnTo>
                    <a:pt x="5445267" y="1551447"/>
                  </a:lnTo>
                  <a:lnTo>
                    <a:pt x="5456410" y="1534900"/>
                  </a:lnTo>
                  <a:lnTo>
                    <a:pt x="5460491" y="1514602"/>
                  </a:lnTo>
                  <a:lnTo>
                    <a:pt x="5460491" y="52069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8427" y="3125406"/>
              <a:ext cx="232156" cy="20104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955" y="2540507"/>
              <a:ext cx="5562600" cy="16261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763" y="2959620"/>
              <a:ext cx="4506468" cy="84885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35863" y="2566416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76" y="1493139"/>
                  </a:lnTo>
                  <a:lnTo>
                    <a:pt x="14820" y="1509204"/>
                  </a:lnTo>
                  <a:lnTo>
                    <a:pt x="30903" y="1520031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31"/>
                  </a:lnTo>
                  <a:lnTo>
                    <a:pt x="5445696" y="1509204"/>
                  </a:lnTo>
                  <a:lnTo>
                    <a:pt x="5456523" y="1493139"/>
                  </a:lnTo>
                  <a:lnTo>
                    <a:pt x="5460492" y="1473454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86283" y="2234310"/>
            <a:ext cx="4335145" cy="1371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Market</a:t>
            </a:r>
            <a:r>
              <a:rPr dirty="0" sz="185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90" b="1">
                <a:solidFill>
                  <a:srgbClr val="C00000"/>
                </a:solidFill>
                <a:latin typeface="Calibri"/>
                <a:cs typeface="Calibri"/>
              </a:rPr>
              <a:t>(2024-</a:t>
            </a:r>
            <a:r>
              <a:rPr dirty="0" sz="1850" spc="80" b="1">
                <a:solidFill>
                  <a:srgbClr val="C00000"/>
                </a:solidFill>
                <a:latin typeface="Calibri"/>
                <a:cs typeface="Calibri"/>
              </a:rPr>
              <a:t>2030)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Calibri"/>
              <a:cs typeface="Calibri"/>
            </a:endParaRPr>
          </a:p>
          <a:p>
            <a:pPr marL="160020">
              <a:lnSpc>
                <a:spcPct val="100000"/>
              </a:lnSpc>
            </a:pPr>
            <a:r>
              <a:rPr dirty="0" sz="1600" b="1">
                <a:latin typeface="Calibri"/>
                <a:cs typeface="Calibri"/>
              </a:rPr>
              <a:t>Market</a:t>
            </a:r>
            <a:r>
              <a:rPr dirty="0" sz="1600" spc="10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8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assumptions</a:t>
            </a:r>
            <a:endParaRPr sz="1600">
              <a:latin typeface="Calibri"/>
              <a:cs typeface="Calibri"/>
            </a:endParaRPr>
          </a:p>
          <a:p>
            <a:pPr marL="160020">
              <a:lnSpc>
                <a:spcPct val="100000"/>
              </a:lnSpc>
              <a:spcBef>
                <a:spcPts val="600"/>
              </a:spcBef>
            </a:pPr>
            <a:r>
              <a:rPr dirty="0" sz="1600">
                <a:latin typeface="Calibri"/>
                <a:cs typeface="Calibri"/>
              </a:rPr>
              <a:t>Growth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core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products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line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global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GDP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06908" y="4652759"/>
            <a:ext cx="11425555" cy="1640205"/>
            <a:chOff x="406908" y="4652759"/>
            <a:chExt cx="11425555" cy="1640205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6" y="4664964"/>
              <a:ext cx="5562600" cy="16139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6687" y="4712195"/>
              <a:ext cx="5401056" cy="158038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295643" y="4690872"/>
              <a:ext cx="5461000" cy="1511935"/>
            </a:xfrm>
            <a:custGeom>
              <a:avLst/>
              <a:gdLst/>
              <a:ahLst/>
              <a:cxnLst/>
              <a:rect l="l" t="t" r="r" b="b"/>
              <a:pathLst>
                <a:path w="5461000" h="1511935">
                  <a:moveTo>
                    <a:pt x="5410327" y="0"/>
                  </a:moveTo>
                  <a:lnTo>
                    <a:pt x="50164" y="0"/>
                  </a:lnTo>
                  <a:lnTo>
                    <a:pt x="30646" y="3944"/>
                  </a:lnTo>
                  <a:lnTo>
                    <a:pt x="14700" y="14700"/>
                  </a:lnTo>
                  <a:lnTo>
                    <a:pt x="3944" y="30646"/>
                  </a:lnTo>
                  <a:lnTo>
                    <a:pt x="0" y="50164"/>
                  </a:lnTo>
                  <a:lnTo>
                    <a:pt x="0" y="1461617"/>
                  </a:lnTo>
                  <a:lnTo>
                    <a:pt x="3944" y="1481155"/>
                  </a:lnTo>
                  <a:lnTo>
                    <a:pt x="14700" y="1497109"/>
                  </a:lnTo>
                  <a:lnTo>
                    <a:pt x="30646" y="1507864"/>
                  </a:lnTo>
                  <a:lnTo>
                    <a:pt x="50164" y="1511808"/>
                  </a:lnTo>
                  <a:lnTo>
                    <a:pt x="5410327" y="1511808"/>
                  </a:lnTo>
                  <a:lnTo>
                    <a:pt x="5429845" y="1507864"/>
                  </a:lnTo>
                  <a:lnTo>
                    <a:pt x="5445791" y="1497109"/>
                  </a:lnTo>
                  <a:lnTo>
                    <a:pt x="5456547" y="1481155"/>
                  </a:lnTo>
                  <a:lnTo>
                    <a:pt x="5460491" y="1461617"/>
                  </a:lnTo>
                  <a:lnTo>
                    <a:pt x="5460491" y="50164"/>
                  </a:lnTo>
                  <a:lnTo>
                    <a:pt x="5456547" y="30646"/>
                  </a:lnTo>
                  <a:lnTo>
                    <a:pt x="5445791" y="14700"/>
                  </a:lnTo>
                  <a:lnTo>
                    <a:pt x="5429845" y="3944"/>
                  </a:lnTo>
                  <a:lnTo>
                    <a:pt x="5410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956" y="4652759"/>
              <a:ext cx="5562600" cy="16261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908" y="4936236"/>
              <a:ext cx="5500116" cy="111861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35864" y="4678680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03"/>
                  </a:lnTo>
                  <a:lnTo>
                    <a:pt x="3976" y="1493096"/>
                  </a:lnTo>
                  <a:lnTo>
                    <a:pt x="14820" y="1509179"/>
                  </a:lnTo>
                  <a:lnTo>
                    <a:pt x="30903" y="1520023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23"/>
                  </a:lnTo>
                  <a:lnTo>
                    <a:pt x="5445696" y="1509179"/>
                  </a:lnTo>
                  <a:lnTo>
                    <a:pt x="5456523" y="1493096"/>
                  </a:lnTo>
                  <a:lnTo>
                    <a:pt x="5460492" y="1473403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86283" y="4346270"/>
            <a:ext cx="5335905" cy="15068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Capex</a:t>
            </a: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388620" indent="-229235">
              <a:lnSpc>
                <a:spcPct val="100000"/>
              </a:lnSpc>
              <a:buClr>
                <a:srgbClr val="C00000"/>
              </a:buClr>
              <a:buFont typeface="Wingdings"/>
              <a:buChar char=""/>
              <a:tabLst>
                <a:tab pos="388620" algn="l"/>
                <a:tab pos="389255" algn="l"/>
              </a:tabLst>
            </a:pPr>
            <a:r>
              <a:rPr dirty="0" sz="1600" spc="75" b="1">
                <a:latin typeface="Calibri"/>
                <a:cs typeface="Calibri"/>
              </a:rPr>
              <a:t>Asset-light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business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model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continued</a:t>
            </a:r>
            <a:endParaRPr sz="1600">
              <a:latin typeface="Calibri"/>
              <a:cs typeface="Calibri"/>
            </a:endParaRPr>
          </a:p>
          <a:p>
            <a:pPr marL="388620" marR="5080" indent="-228600">
              <a:lnSpc>
                <a:spcPct val="100000"/>
              </a:lnSpc>
              <a:spcBef>
                <a:spcPts val="805"/>
              </a:spcBef>
              <a:buClr>
                <a:srgbClr val="C00000"/>
              </a:buClr>
              <a:buFont typeface="Wingdings"/>
              <a:buChar char=""/>
              <a:tabLst>
                <a:tab pos="388620" algn="l"/>
                <a:tab pos="389255" algn="l"/>
              </a:tabLst>
            </a:pPr>
            <a:r>
              <a:rPr dirty="0" sz="1600" spc="75" b="1">
                <a:latin typeface="Calibri"/>
                <a:cs typeface="Calibri"/>
              </a:rPr>
              <a:t>Ongoing</a:t>
            </a:r>
            <a:r>
              <a:rPr dirty="0" sz="1600" spc="2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investment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into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digitalization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spc="25" b="1">
                <a:latin typeface="Calibri"/>
                <a:cs typeface="Calibri"/>
              </a:rPr>
              <a:t>and </a:t>
            </a:r>
            <a:r>
              <a:rPr dirty="0" sz="1600" spc="50" b="1">
                <a:latin typeface="Calibri"/>
                <a:cs typeface="Calibri"/>
              </a:rPr>
              <a:t>optimization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along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80">
                <a:latin typeface="Calibri"/>
                <a:cs typeface="Calibri"/>
              </a:rPr>
              <a:t>IRR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2.0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75">
                <a:latin typeface="Calibri"/>
                <a:cs typeface="Calibri"/>
              </a:rPr>
              <a:t>(IRR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140">
                <a:latin typeface="Calibri"/>
                <a:cs typeface="Calibri"/>
              </a:rPr>
              <a:t>=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IT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Renewal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Roadmap)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  <p:sp>
        <p:nvSpPr>
          <p:cNvPr id="24" name="object 24" descr=""/>
          <p:cNvSpPr txBox="1"/>
          <p:nvPr/>
        </p:nvSpPr>
        <p:spPr>
          <a:xfrm>
            <a:off x="6264909" y="2691790"/>
            <a:ext cx="5488305" cy="3726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9109" marR="2780030" indent="-356870">
              <a:lnSpc>
                <a:spcPct val="131300"/>
              </a:lnSpc>
              <a:spcBef>
                <a:spcPts val="100"/>
              </a:spcBef>
            </a:pPr>
            <a:r>
              <a:rPr dirty="0" sz="1600" spc="65" b="1">
                <a:latin typeface="Calibri"/>
                <a:cs typeface="Calibri"/>
              </a:rPr>
              <a:t>Expected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vs.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market </a:t>
            </a:r>
            <a:r>
              <a:rPr dirty="0" sz="1600" spc="45" b="1">
                <a:solidFill>
                  <a:srgbClr val="D30411"/>
                </a:solidFill>
                <a:latin typeface="Calibri"/>
                <a:cs typeface="Calibri"/>
              </a:rPr>
              <a:t>ABOVE</a:t>
            </a:r>
            <a:endParaRPr sz="1600">
              <a:latin typeface="Calibri"/>
              <a:cs typeface="Calibri"/>
            </a:endParaRPr>
          </a:p>
          <a:p>
            <a:pPr marL="142875" marR="236854">
              <a:lnSpc>
                <a:spcPct val="100000"/>
              </a:lnSpc>
              <a:spcBef>
                <a:spcPts val="600"/>
              </a:spcBef>
            </a:pPr>
            <a:r>
              <a:rPr dirty="0" sz="1600" spc="80">
                <a:latin typeface="Calibri"/>
                <a:cs typeface="Calibri"/>
              </a:rPr>
              <a:t>GFF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growth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above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market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driven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by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quality,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sector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sales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channel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strategy,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further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digitalization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EBIT</a:t>
            </a:r>
            <a:r>
              <a:rPr dirty="0" sz="1850" spc="-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  <a:p>
            <a:pPr marL="370205" marR="273050" indent="-228600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Font typeface="Wingdings"/>
              <a:buChar char=""/>
              <a:tabLst>
                <a:tab pos="370205" algn="l"/>
                <a:tab pos="370840" algn="l"/>
              </a:tabLst>
            </a:pPr>
            <a:r>
              <a:rPr dirty="0" sz="1600">
                <a:latin typeface="Calibri"/>
                <a:cs typeface="Calibri"/>
              </a:rPr>
              <a:t>Return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70">
                <a:latin typeface="Calibri"/>
                <a:cs typeface="Calibri"/>
              </a:rPr>
              <a:t>DGF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conversion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rate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spc="90" b="1">
                <a:latin typeface="Calibri"/>
                <a:cs typeface="Calibri"/>
              </a:rPr>
              <a:t>(EBIT/GP)</a:t>
            </a:r>
            <a:r>
              <a:rPr dirty="0" sz="1600" spc="3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35%</a:t>
            </a:r>
            <a:r>
              <a:rPr dirty="0" sz="1600" spc="60" b="1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over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cycle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supported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by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ongoing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structural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productivity </a:t>
            </a:r>
            <a:r>
              <a:rPr dirty="0" sz="1600" spc="65">
                <a:latin typeface="Calibri"/>
                <a:cs typeface="Calibri"/>
              </a:rPr>
              <a:t>gains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through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GTOM*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central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operational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35">
                <a:latin typeface="Calibri"/>
                <a:cs typeface="Calibri"/>
              </a:rPr>
              <a:t>governance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further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automation</a:t>
            </a:r>
            <a:endParaRPr sz="1600">
              <a:latin typeface="Calibri"/>
              <a:cs typeface="Calibri"/>
            </a:endParaRPr>
          </a:p>
          <a:p>
            <a:pPr marL="370840" indent="-229235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370205" algn="l"/>
                <a:tab pos="370840" algn="l"/>
              </a:tabLst>
            </a:pPr>
            <a:r>
              <a:rPr dirty="0" sz="1600" spc="55">
                <a:latin typeface="Calibri"/>
                <a:cs typeface="Calibri"/>
              </a:rPr>
              <a:t>Cycle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average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90">
                <a:latin typeface="Calibri"/>
                <a:cs typeface="Calibri"/>
              </a:rPr>
              <a:t>EBIT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margin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114">
                <a:latin typeface="Calibri"/>
                <a:cs typeface="Calibri"/>
              </a:rPr>
              <a:t>6-</a:t>
            </a:r>
            <a:r>
              <a:rPr dirty="0" sz="1600" spc="-25">
                <a:latin typeface="Calibri"/>
                <a:cs typeface="Calibri"/>
              </a:rPr>
              <a:t>7%</a:t>
            </a:r>
            <a:endParaRPr sz="1600">
              <a:latin typeface="Calibri"/>
              <a:cs typeface="Calibri"/>
            </a:endParaRPr>
          </a:p>
          <a:p>
            <a:pPr marL="3369945">
              <a:lnSpc>
                <a:spcPct val="100000"/>
              </a:lnSpc>
              <a:spcBef>
                <a:spcPts val="1145"/>
              </a:spcBef>
            </a:pPr>
            <a:r>
              <a:rPr dirty="0" sz="1200">
                <a:latin typeface="Calibri"/>
                <a:cs typeface="Calibri"/>
              </a:rPr>
              <a:t>*Global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Target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Operating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8"/>
                </a:moveTo>
                <a:lnTo>
                  <a:pt x="12191997" y="6857998"/>
                </a:lnTo>
                <a:lnTo>
                  <a:pt x="12191997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000000">
              <a:alpha val="76861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24144" y="464819"/>
            <a:ext cx="3596640" cy="652780"/>
            <a:chOff x="5724144" y="464819"/>
            <a:chExt cx="3596640" cy="652780"/>
          </a:xfrm>
        </p:grpSpPr>
        <p:sp>
          <p:nvSpPr>
            <p:cNvPr id="5" name="object 5" descr=""/>
            <p:cNvSpPr/>
            <p:nvPr/>
          </p:nvSpPr>
          <p:spPr>
            <a:xfrm>
              <a:off x="5724144" y="464819"/>
              <a:ext cx="1717675" cy="502920"/>
            </a:xfrm>
            <a:custGeom>
              <a:avLst/>
              <a:gdLst/>
              <a:ahLst/>
              <a:cxnLst/>
              <a:rect l="l" t="t" r="r" b="b"/>
              <a:pathLst>
                <a:path w="1717675" h="502919">
                  <a:moveTo>
                    <a:pt x="1717548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502920"/>
                  </a:lnTo>
                  <a:lnTo>
                    <a:pt x="1717548" y="502920"/>
                  </a:lnTo>
                  <a:lnTo>
                    <a:pt x="1717548" y="1524"/>
                  </a:lnTo>
                  <a:lnTo>
                    <a:pt x="1717548" y="0"/>
                  </a:lnTo>
                  <a:close/>
                </a:path>
              </a:pathLst>
            </a:custGeom>
            <a:solidFill>
              <a:srgbClr val="000000">
                <a:alpha val="6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96000" y="707135"/>
              <a:ext cx="3225165" cy="410209"/>
            </a:xfrm>
            <a:custGeom>
              <a:avLst/>
              <a:gdLst/>
              <a:ahLst/>
              <a:cxnLst/>
              <a:rect l="l" t="t" r="r" b="b"/>
              <a:pathLst>
                <a:path w="3225165" h="410209">
                  <a:moveTo>
                    <a:pt x="322478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3224783" y="409956"/>
                  </a:lnTo>
                  <a:lnTo>
                    <a:pt x="3224783" y="0"/>
                  </a:lnTo>
                  <a:close/>
                </a:path>
              </a:pathLst>
            </a:custGeom>
            <a:solidFill>
              <a:srgbClr val="000000">
                <a:alpha val="1686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5541454" y="529589"/>
            <a:ext cx="28575" cy="5853430"/>
          </a:xfrm>
          <a:custGeom>
            <a:avLst/>
            <a:gdLst/>
            <a:ahLst/>
            <a:cxnLst/>
            <a:rect l="l" t="t" r="r" b="b"/>
            <a:pathLst>
              <a:path w="28575" h="5853430">
                <a:moveTo>
                  <a:pt x="28575" y="0"/>
                </a:moveTo>
                <a:lnTo>
                  <a:pt x="0" y="0"/>
                </a:lnTo>
                <a:lnTo>
                  <a:pt x="0" y="5852160"/>
                </a:lnTo>
                <a:lnTo>
                  <a:pt x="0" y="5853112"/>
                </a:lnTo>
                <a:lnTo>
                  <a:pt x="28575" y="5853112"/>
                </a:lnTo>
                <a:lnTo>
                  <a:pt x="28575" y="5852160"/>
                </a:lnTo>
                <a:lnTo>
                  <a:pt x="28575" y="0"/>
                </a:lnTo>
                <a:close/>
              </a:path>
            </a:pathLst>
          </a:custGeom>
          <a:solidFill>
            <a:srgbClr val="FFCC00">
              <a:alpha val="6313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306182" y="1286383"/>
            <a:ext cx="720090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Retail</a:t>
            </a:r>
            <a:endParaRPr sz="1200">
              <a:latin typeface="Calibri"/>
              <a:cs typeface="Calibri"/>
            </a:endParaRPr>
          </a:p>
          <a:p>
            <a:pPr algn="r" marR="14604">
              <a:lnSpc>
                <a:spcPct val="100000"/>
              </a:lnSpc>
              <a:spcBef>
                <a:spcPts val="127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5816" y="707263"/>
            <a:ext cx="255905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/>
              <a:t>Revenue</a:t>
            </a:r>
            <a:r>
              <a:rPr dirty="0" sz="2000" spc="-45"/>
              <a:t> </a:t>
            </a:r>
            <a:r>
              <a:rPr dirty="0" sz="2000"/>
              <a:t>Mix,</a:t>
            </a:r>
            <a:r>
              <a:rPr dirty="0" sz="2000" spc="30"/>
              <a:t> </a:t>
            </a:r>
            <a:r>
              <a:rPr dirty="0" sz="2000" spc="185"/>
              <a:t>FY</a:t>
            </a:r>
            <a:r>
              <a:rPr dirty="0" sz="2000" spc="10"/>
              <a:t> </a:t>
            </a:r>
            <a:r>
              <a:rPr dirty="0" sz="2000" spc="140"/>
              <a:t>2024</a:t>
            </a:r>
            <a:endParaRPr sz="2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8156257" y="1299972"/>
            <a:ext cx="2688590" cy="2346960"/>
            <a:chOff x="8156257" y="1299972"/>
            <a:chExt cx="2688590" cy="2346960"/>
          </a:xfrm>
        </p:grpSpPr>
        <p:sp>
          <p:nvSpPr>
            <p:cNvPr id="11" name="object 11" descr=""/>
            <p:cNvSpPr/>
            <p:nvPr/>
          </p:nvSpPr>
          <p:spPr>
            <a:xfrm>
              <a:off x="8161020" y="1374647"/>
              <a:ext cx="2684145" cy="2197735"/>
            </a:xfrm>
            <a:custGeom>
              <a:avLst/>
              <a:gdLst/>
              <a:ahLst/>
              <a:cxnLst/>
              <a:rect l="l" t="t" r="r" b="b"/>
              <a:pathLst>
                <a:path w="2684145" h="2197735">
                  <a:moveTo>
                    <a:pt x="480060" y="2011680"/>
                  </a:moveTo>
                  <a:lnTo>
                    <a:pt x="0" y="2011680"/>
                  </a:lnTo>
                  <a:lnTo>
                    <a:pt x="0" y="2197608"/>
                  </a:lnTo>
                  <a:lnTo>
                    <a:pt x="480060" y="2197608"/>
                  </a:lnTo>
                  <a:lnTo>
                    <a:pt x="480060" y="2011680"/>
                  </a:lnTo>
                  <a:close/>
                </a:path>
                <a:path w="2684145" h="2197735">
                  <a:moveTo>
                    <a:pt x="670560" y="1676400"/>
                  </a:moveTo>
                  <a:lnTo>
                    <a:pt x="0" y="1676400"/>
                  </a:lnTo>
                  <a:lnTo>
                    <a:pt x="0" y="1862328"/>
                  </a:lnTo>
                  <a:lnTo>
                    <a:pt x="670560" y="1862328"/>
                  </a:lnTo>
                  <a:lnTo>
                    <a:pt x="670560" y="1676400"/>
                  </a:lnTo>
                  <a:close/>
                </a:path>
                <a:path w="2684145" h="2197735">
                  <a:moveTo>
                    <a:pt x="1054608" y="1005840"/>
                  </a:moveTo>
                  <a:lnTo>
                    <a:pt x="0" y="1005840"/>
                  </a:lnTo>
                  <a:lnTo>
                    <a:pt x="0" y="1191768"/>
                  </a:lnTo>
                  <a:lnTo>
                    <a:pt x="1054608" y="1191768"/>
                  </a:lnTo>
                  <a:lnTo>
                    <a:pt x="1054608" y="1005840"/>
                  </a:lnTo>
                  <a:close/>
                </a:path>
                <a:path w="2684145" h="2197735">
                  <a:moveTo>
                    <a:pt x="1150620" y="1341120"/>
                  </a:moveTo>
                  <a:lnTo>
                    <a:pt x="0" y="1341120"/>
                  </a:lnTo>
                  <a:lnTo>
                    <a:pt x="0" y="1527048"/>
                  </a:lnTo>
                  <a:lnTo>
                    <a:pt x="1150620" y="1527048"/>
                  </a:lnTo>
                  <a:lnTo>
                    <a:pt x="1150620" y="1341120"/>
                  </a:lnTo>
                  <a:close/>
                </a:path>
                <a:path w="2684145" h="2197735">
                  <a:moveTo>
                    <a:pt x="1341120" y="670560"/>
                  </a:moveTo>
                  <a:lnTo>
                    <a:pt x="0" y="670560"/>
                  </a:lnTo>
                  <a:lnTo>
                    <a:pt x="0" y="856488"/>
                  </a:lnTo>
                  <a:lnTo>
                    <a:pt x="1341120" y="856488"/>
                  </a:lnTo>
                  <a:lnTo>
                    <a:pt x="1341120" y="670560"/>
                  </a:lnTo>
                  <a:close/>
                </a:path>
                <a:path w="2684145" h="2197735">
                  <a:moveTo>
                    <a:pt x="2203704" y="335280"/>
                  </a:moveTo>
                  <a:lnTo>
                    <a:pt x="0" y="335280"/>
                  </a:lnTo>
                  <a:lnTo>
                    <a:pt x="0" y="521208"/>
                  </a:lnTo>
                  <a:lnTo>
                    <a:pt x="2203704" y="521208"/>
                  </a:lnTo>
                  <a:lnTo>
                    <a:pt x="2203704" y="335280"/>
                  </a:lnTo>
                  <a:close/>
                </a:path>
                <a:path w="2684145" h="2197735">
                  <a:moveTo>
                    <a:pt x="2683764" y="0"/>
                  </a:moveTo>
                  <a:lnTo>
                    <a:pt x="0" y="0"/>
                  </a:lnTo>
                  <a:lnTo>
                    <a:pt x="0" y="185928"/>
                  </a:lnTo>
                  <a:lnTo>
                    <a:pt x="2683764" y="185928"/>
                  </a:lnTo>
                  <a:lnTo>
                    <a:pt x="268376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61019" y="1299972"/>
              <a:ext cx="0" cy="2346960"/>
            </a:xfrm>
            <a:custGeom>
              <a:avLst/>
              <a:gdLst/>
              <a:ahLst/>
              <a:cxnLst/>
              <a:rect l="l" t="t" r="r" b="b"/>
              <a:pathLst>
                <a:path w="0" h="2346960">
                  <a:moveTo>
                    <a:pt x="0" y="0"/>
                  </a:moveTo>
                  <a:lnTo>
                    <a:pt x="0" y="23469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0877550" y="1368297"/>
            <a:ext cx="2787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5">
                <a:solidFill>
                  <a:srgbClr val="FFFFFF"/>
                </a:solidFill>
                <a:latin typeface="Calibri"/>
                <a:cs typeface="Calibri"/>
              </a:rPr>
              <a:t>28%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397997" y="1703578"/>
            <a:ext cx="2787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5">
                <a:solidFill>
                  <a:srgbClr val="FFFFFF"/>
                </a:solidFill>
                <a:latin typeface="Calibri"/>
                <a:cs typeface="Calibri"/>
              </a:rPr>
              <a:t>23%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535794" y="2038603"/>
            <a:ext cx="2787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5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48393" y="2375153"/>
            <a:ext cx="2787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5">
                <a:solidFill>
                  <a:srgbClr val="FFFFFF"/>
                </a:solidFill>
                <a:latin typeface="Calibri"/>
                <a:cs typeface="Calibri"/>
              </a:rPr>
              <a:t>11%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343770" y="2709748"/>
            <a:ext cx="27876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FFFFFF"/>
                </a:solidFill>
                <a:latin typeface="Calibri"/>
                <a:cs typeface="Calibri"/>
              </a:rPr>
              <a:t>12%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865869" y="3045333"/>
            <a:ext cx="1993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673845" y="3380359"/>
            <a:ext cx="1993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096000" y="3948684"/>
            <a:ext cx="4680585" cy="576580"/>
          </a:xfrm>
          <a:custGeom>
            <a:avLst/>
            <a:gdLst/>
            <a:ahLst/>
            <a:cxnLst/>
            <a:rect l="l" t="t" r="r" b="b"/>
            <a:pathLst>
              <a:path w="4680584" h="576579">
                <a:moveTo>
                  <a:pt x="4680204" y="0"/>
                </a:moveTo>
                <a:lnTo>
                  <a:pt x="0" y="0"/>
                </a:lnTo>
                <a:lnTo>
                  <a:pt x="0" y="576071"/>
                </a:lnTo>
                <a:lnTo>
                  <a:pt x="4680204" y="576071"/>
                </a:lnTo>
                <a:lnTo>
                  <a:pt x="4680204" y="0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6155816" y="3950970"/>
            <a:ext cx="29972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 b="1">
                <a:solidFill>
                  <a:srgbClr val="D30411"/>
                </a:solidFill>
                <a:latin typeface="Calibri"/>
                <a:cs typeface="Calibri"/>
              </a:rPr>
              <a:t>Core</a:t>
            </a:r>
            <a:r>
              <a:rPr dirty="0" sz="2000" spc="-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00" b="1">
                <a:solidFill>
                  <a:srgbClr val="D30411"/>
                </a:solidFill>
                <a:latin typeface="Calibri"/>
                <a:cs typeface="Calibri"/>
              </a:rPr>
              <a:t>Service</a:t>
            </a:r>
            <a:r>
              <a:rPr dirty="0" sz="20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D30411"/>
                </a:solidFill>
                <a:latin typeface="Calibri"/>
                <a:cs typeface="Calibri"/>
              </a:rPr>
              <a:t>Mix,</a:t>
            </a:r>
            <a:r>
              <a:rPr dirty="0" sz="20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85" b="1">
                <a:solidFill>
                  <a:srgbClr val="D30411"/>
                </a:solidFill>
                <a:latin typeface="Calibri"/>
                <a:cs typeface="Calibri"/>
              </a:rPr>
              <a:t>FY</a:t>
            </a:r>
            <a:r>
              <a:rPr dirty="0" sz="200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40" b="1">
                <a:solidFill>
                  <a:srgbClr val="D30411"/>
                </a:solidFill>
                <a:latin typeface="Calibri"/>
                <a:cs typeface="Calibri"/>
              </a:rPr>
              <a:t>2024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12814" y="5180838"/>
            <a:ext cx="904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Warehousing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816210" y="4851907"/>
            <a:ext cx="680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643969" y="4379976"/>
            <a:ext cx="1984375" cy="1984375"/>
            <a:chOff x="7643969" y="4379976"/>
            <a:chExt cx="1984375" cy="1984375"/>
          </a:xfrm>
        </p:grpSpPr>
        <p:sp>
          <p:nvSpPr>
            <p:cNvPr id="25" name="object 25" descr=""/>
            <p:cNvSpPr/>
            <p:nvPr/>
          </p:nvSpPr>
          <p:spPr>
            <a:xfrm>
              <a:off x="8636000" y="4379976"/>
              <a:ext cx="992505" cy="1299210"/>
            </a:xfrm>
            <a:custGeom>
              <a:avLst/>
              <a:gdLst/>
              <a:ahLst/>
              <a:cxnLst/>
              <a:rect l="l" t="t" r="r" b="b"/>
              <a:pathLst>
                <a:path w="992504" h="1299210">
                  <a:moveTo>
                    <a:pt x="0" y="0"/>
                  </a:moveTo>
                  <a:lnTo>
                    <a:pt x="0" y="992124"/>
                  </a:lnTo>
                  <a:lnTo>
                    <a:pt x="943609" y="1298727"/>
                  </a:lnTo>
                  <a:lnTo>
                    <a:pt x="958360" y="1248887"/>
                  </a:lnTo>
                  <a:lnTo>
                    <a:pt x="970468" y="1198398"/>
                  </a:lnTo>
                  <a:lnTo>
                    <a:pt x="979916" y="1147368"/>
                  </a:lnTo>
                  <a:lnTo>
                    <a:pt x="986686" y="1095907"/>
                  </a:lnTo>
                  <a:lnTo>
                    <a:pt x="990761" y="1044122"/>
                  </a:lnTo>
                  <a:lnTo>
                    <a:pt x="992124" y="992124"/>
                  </a:lnTo>
                  <a:lnTo>
                    <a:pt x="990980" y="944048"/>
                  </a:lnTo>
                  <a:lnTo>
                    <a:pt x="987583" y="896564"/>
                  </a:lnTo>
                  <a:lnTo>
                    <a:pt x="981984" y="849723"/>
                  </a:lnTo>
                  <a:lnTo>
                    <a:pt x="974237" y="803578"/>
                  </a:lnTo>
                  <a:lnTo>
                    <a:pt x="964392" y="758179"/>
                  </a:lnTo>
                  <a:lnTo>
                    <a:pt x="952501" y="713579"/>
                  </a:lnTo>
                  <a:lnTo>
                    <a:pt x="938617" y="669829"/>
                  </a:lnTo>
                  <a:lnTo>
                    <a:pt x="922792" y="626983"/>
                  </a:lnTo>
                  <a:lnTo>
                    <a:pt x="905077" y="585091"/>
                  </a:lnTo>
                  <a:lnTo>
                    <a:pt x="885524" y="544206"/>
                  </a:lnTo>
                  <a:lnTo>
                    <a:pt x="864186" y="504380"/>
                  </a:lnTo>
                  <a:lnTo>
                    <a:pt x="841113" y="465664"/>
                  </a:lnTo>
                  <a:lnTo>
                    <a:pt x="816359" y="428110"/>
                  </a:lnTo>
                  <a:lnTo>
                    <a:pt x="789975" y="391771"/>
                  </a:lnTo>
                  <a:lnTo>
                    <a:pt x="762013" y="356698"/>
                  </a:lnTo>
                  <a:lnTo>
                    <a:pt x="732525" y="322944"/>
                  </a:lnTo>
                  <a:lnTo>
                    <a:pt x="701563" y="290560"/>
                  </a:lnTo>
                  <a:lnTo>
                    <a:pt x="669179" y="259598"/>
                  </a:lnTo>
                  <a:lnTo>
                    <a:pt x="635425" y="230110"/>
                  </a:lnTo>
                  <a:lnTo>
                    <a:pt x="600352" y="202148"/>
                  </a:lnTo>
                  <a:lnTo>
                    <a:pt x="564013" y="175764"/>
                  </a:lnTo>
                  <a:lnTo>
                    <a:pt x="526459" y="151010"/>
                  </a:lnTo>
                  <a:lnTo>
                    <a:pt x="487743" y="127937"/>
                  </a:lnTo>
                  <a:lnTo>
                    <a:pt x="447917" y="106599"/>
                  </a:lnTo>
                  <a:lnTo>
                    <a:pt x="407032" y="87046"/>
                  </a:lnTo>
                  <a:lnTo>
                    <a:pt x="365140" y="69331"/>
                  </a:lnTo>
                  <a:lnTo>
                    <a:pt x="322294" y="53506"/>
                  </a:lnTo>
                  <a:lnTo>
                    <a:pt x="278544" y="39622"/>
                  </a:lnTo>
                  <a:lnTo>
                    <a:pt x="233944" y="27731"/>
                  </a:lnTo>
                  <a:lnTo>
                    <a:pt x="188545" y="17886"/>
                  </a:lnTo>
                  <a:lnTo>
                    <a:pt x="142400" y="10139"/>
                  </a:lnTo>
                  <a:lnTo>
                    <a:pt x="95559" y="4540"/>
                  </a:lnTo>
                  <a:lnTo>
                    <a:pt x="48075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636000" y="5372100"/>
              <a:ext cx="943610" cy="803275"/>
            </a:xfrm>
            <a:custGeom>
              <a:avLst/>
              <a:gdLst/>
              <a:ahLst/>
              <a:cxnLst/>
              <a:rect l="l" t="t" r="r" b="b"/>
              <a:pathLst>
                <a:path w="943609" h="803275">
                  <a:moveTo>
                    <a:pt x="0" y="0"/>
                  </a:moveTo>
                  <a:lnTo>
                    <a:pt x="583183" y="802690"/>
                  </a:lnTo>
                  <a:lnTo>
                    <a:pt x="624655" y="770864"/>
                  </a:lnTo>
                  <a:lnTo>
                    <a:pt x="664254" y="737021"/>
                  </a:lnTo>
                  <a:lnTo>
                    <a:pt x="701919" y="701245"/>
                  </a:lnTo>
                  <a:lnTo>
                    <a:pt x="737587" y="663624"/>
                  </a:lnTo>
                  <a:lnTo>
                    <a:pt x="771198" y="624245"/>
                  </a:lnTo>
                  <a:lnTo>
                    <a:pt x="802687" y="583193"/>
                  </a:lnTo>
                  <a:lnTo>
                    <a:pt x="831994" y="540555"/>
                  </a:lnTo>
                  <a:lnTo>
                    <a:pt x="859056" y="496418"/>
                  </a:lnTo>
                  <a:lnTo>
                    <a:pt x="883810" y="450868"/>
                  </a:lnTo>
                  <a:lnTo>
                    <a:pt x="906196" y="403991"/>
                  </a:lnTo>
                  <a:lnTo>
                    <a:pt x="926149" y="355874"/>
                  </a:lnTo>
                  <a:lnTo>
                    <a:pt x="943609" y="30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643969" y="4379976"/>
              <a:ext cx="1575435" cy="1984375"/>
            </a:xfrm>
            <a:custGeom>
              <a:avLst/>
              <a:gdLst/>
              <a:ahLst/>
              <a:cxnLst/>
              <a:rect l="l" t="t" r="r" b="b"/>
              <a:pathLst>
                <a:path w="1575434" h="1984375">
                  <a:moveTo>
                    <a:pt x="992031" y="0"/>
                  </a:moveTo>
                  <a:lnTo>
                    <a:pt x="939774" y="1375"/>
                  </a:lnTo>
                  <a:lnTo>
                    <a:pt x="887845" y="5480"/>
                  </a:lnTo>
                  <a:lnTo>
                    <a:pt x="836347" y="12283"/>
                  </a:lnTo>
                  <a:lnTo>
                    <a:pt x="785378" y="21749"/>
                  </a:lnTo>
                  <a:lnTo>
                    <a:pt x="735041" y="33848"/>
                  </a:lnTo>
                  <a:lnTo>
                    <a:pt x="685437" y="48545"/>
                  </a:lnTo>
                  <a:lnTo>
                    <a:pt x="636666" y="65809"/>
                  </a:lnTo>
                  <a:lnTo>
                    <a:pt x="588829" y="85607"/>
                  </a:lnTo>
                  <a:lnTo>
                    <a:pt x="542028" y="107906"/>
                  </a:lnTo>
                  <a:lnTo>
                    <a:pt x="496363" y="132673"/>
                  </a:lnTo>
                  <a:lnTo>
                    <a:pt x="451936" y="159877"/>
                  </a:lnTo>
                  <a:lnTo>
                    <a:pt x="408847" y="189484"/>
                  </a:lnTo>
                  <a:lnTo>
                    <a:pt x="370624" y="218664"/>
                  </a:lnTo>
                  <a:lnTo>
                    <a:pt x="334205" y="249320"/>
                  </a:lnTo>
                  <a:lnTo>
                    <a:pt x="299599" y="281379"/>
                  </a:lnTo>
                  <a:lnTo>
                    <a:pt x="266818" y="314769"/>
                  </a:lnTo>
                  <a:lnTo>
                    <a:pt x="235875" y="349417"/>
                  </a:lnTo>
                  <a:lnTo>
                    <a:pt x="206780" y="385251"/>
                  </a:lnTo>
                  <a:lnTo>
                    <a:pt x="179545" y="422198"/>
                  </a:lnTo>
                  <a:lnTo>
                    <a:pt x="154182" y="460185"/>
                  </a:lnTo>
                  <a:lnTo>
                    <a:pt x="130702" y="499140"/>
                  </a:lnTo>
                  <a:lnTo>
                    <a:pt x="109117" y="538990"/>
                  </a:lnTo>
                  <a:lnTo>
                    <a:pt x="89438" y="579663"/>
                  </a:lnTo>
                  <a:lnTo>
                    <a:pt x="71676" y="621086"/>
                  </a:lnTo>
                  <a:lnTo>
                    <a:pt x="55843" y="663187"/>
                  </a:lnTo>
                  <a:lnTo>
                    <a:pt x="41952" y="705893"/>
                  </a:lnTo>
                  <a:lnTo>
                    <a:pt x="30012" y="749131"/>
                  </a:lnTo>
                  <a:lnTo>
                    <a:pt x="20036" y="792830"/>
                  </a:lnTo>
                  <a:lnTo>
                    <a:pt x="12035" y="836915"/>
                  </a:lnTo>
                  <a:lnTo>
                    <a:pt x="6021" y="881316"/>
                  </a:lnTo>
                  <a:lnTo>
                    <a:pt x="2005" y="925958"/>
                  </a:lnTo>
                  <a:lnTo>
                    <a:pt x="0" y="970771"/>
                  </a:lnTo>
                  <a:lnTo>
                    <a:pt x="15" y="1015680"/>
                  </a:lnTo>
                  <a:lnTo>
                    <a:pt x="2063" y="1060614"/>
                  </a:lnTo>
                  <a:lnTo>
                    <a:pt x="6155" y="1105500"/>
                  </a:lnTo>
                  <a:lnTo>
                    <a:pt x="12304" y="1150265"/>
                  </a:lnTo>
                  <a:lnTo>
                    <a:pt x="20519" y="1194837"/>
                  </a:lnTo>
                  <a:lnTo>
                    <a:pt x="30814" y="1239143"/>
                  </a:lnTo>
                  <a:lnTo>
                    <a:pt x="43199" y="1283111"/>
                  </a:lnTo>
                  <a:lnTo>
                    <a:pt x="57685" y="1326669"/>
                  </a:lnTo>
                  <a:lnTo>
                    <a:pt x="74286" y="1369742"/>
                  </a:lnTo>
                  <a:lnTo>
                    <a:pt x="93011" y="1412260"/>
                  </a:lnTo>
                  <a:lnTo>
                    <a:pt x="113872" y="1454150"/>
                  </a:lnTo>
                  <a:lnTo>
                    <a:pt x="136882" y="1495338"/>
                  </a:lnTo>
                  <a:lnTo>
                    <a:pt x="162051" y="1535752"/>
                  </a:lnTo>
                  <a:lnTo>
                    <a:pt x="189391" y="1575320"/>
                  </a:lnTo>
                  <a:lnTo>
                    <a:pt x="218571" y="1613539"/>
                  </a:lnTo>
                  <a:lnTo>
                    <a:pt x="249227" y="1649956"/>
                  </a:lnTo>
                  <a:lnTo>
                    <a:pt x="281286" y="1684559"/>
                  </a:lnTo>
                  <a:lnTo>
                    <a:pt x="314676" y="1717336"/>
                  </a:lnTo>
                  <a:lnTo>
                    <a:pt x="349324" y="1748276"/>
                  </a:lnTo>
                  <a:lnTo>
                    <a:pt x="385158" y="1777368"/>
                  </a:lnTo>
                  <a:lnTo>
                    <a:pt x="422105" y="1804600"/>
                  </a:lnTo>
                  <a:lnTo>
                    <a:pt x="460092" y="1829961"/>
                  </a:lnTo>
                  <a:lnTo>
                    <a:pt x="499047" y="1853439"/>
                  </a:lnTo>
                  <a:lnTo>
                    <a:pt x="538897" y="1875023"/>
                  </a:lnTo>
                  <a:lnTo>
                    <a:pt x="579570" y="1894700"/>
                  </a:lnTo>
                  <a:lnTo>
                    <a:pt x="620993" y="1912460"/>
                  </a:lnTo>
                  <a:lnTo>
                    <a:pt x="663094" y="1928292"/>
                  </a:lnTo>
                  <a:lnTo>
                    <a:pt x="705799" y="1942183"/>
                  </a:lnTo>
                  <a:lnTo>
                    <a:pt x="749037" y="1954122"/>
                  </a:lnTo>
                  <a:lnTo>
                    <a:pt x="792735" y="1964098"/>
                  </a:lnTo>
                  <a:lnTo>
                    <a:pt x="836821" y="1972098"/>
                  </a:lnTo>
                  <a:lnTo>
                    <a:pt x="881221" y="1978113"/>
                  </a:lnTo>
                  <a:lnTo>
                    <a:pt x="925863" y="1982129"/>
                  </a:lnTo>
                  <a:lnTo>
                    <a:pt x="970675" y="1984137"/>
                  </a:lnTo>
                  <a:lnTo>
                    <a:pt x="1015584" y="1984123"/>
                  </a:lnTo>
                  <a:lnTo>
                    <a:pt x="1060518" y="1982077"/>
                  </a:lnTo>
                  <a:lnTo>
                    <a:pt x="1105403" y="1977987"/>
                  </a:lnTo>
                  <a:lnTo>
                    <a:pt x="1150168" y="1971842"/>
                  </a:lnTo>
                  <a:lnTo>
                    <a:pt x="1194739" y="1963630"/>
                  </a:lnTo>
                  <a:lnTo>
                    <a:pt x="1239045" y="1953339"/>
                  </a:lnTo>
                  <a:lnTo>
                    <a:pt x="1283012" y="1940959"/>
                  </a:lnTo>
                  <a:lnTo>
                    <a:pt x="1326569" y="1926477"/>
                  </a:lnTo>
                  <a:lnTo>
                    <a:pt x="1369642" y="1909883"/>
                  </a:lnTo>
                  <a:lnTo>
                    <a:pt x="1412159" y="1891164"/>
                  </a:lnTo>
                  <a:lnTo>
                    <a:pt x="1454047" y="1870309"/>
                  </a:lnTo>
                  <a:lnTo>
                    <a:pt x="1495234" y="1847307"/>
                  </a:lnTo>
                  <a:lnTo>
                    <a:pt x="1535648" y="1822146"/>
                  </a:lnTo>
                  <a:lnTo>
                    <a:pt x="1575215" y="1794814"/>
                  </a:lnTo>
                  <a:lnTo>
                    <a:pt x="992031" y="992124"/>
                  </a:lnTo>
                  <a:lnTo>
                    <a:pt x="99203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083802" y="4789170"/>
            <a:ext cx="361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30%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083802" y="5699556"/>
            <a:ext cx="361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713726" y="5484977"/>
            <a:ext cx="361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latin typeface="Calibri"/>
                <a:cs typeface="Calibri"/>
              </a:rPr>
              <a:t>60%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02469" y="5886094"/>
            <a:ext cx="1607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Value-added</a:t>
            </a:r>
            <a:r>
              <a:rPr dirty="0" sz="12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Services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(e.g.,</a:t>
            </a:r>
            <a:r>
              <a:rPr dirty="0" sz="12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packaging,</a:t>
            </a:r>
            <a:r>
              <a:rPr dirty="0" sz="12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kitting)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9849" y="4366717"/>
            <a:ext cx="21659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800" spc="85" b="1">
                <a:solidFill>
                  <a:srgbClr val="FFFFFF"/>
                </a:solidFill>
                <a:latin typeface="Calibri"/>
                <a:cs typeface="Calibri"/>
              </a:rPr>
              <a:t> Share</a:t>
            </a:r>
            <a:r>
              <a:rPr dirty="0" sz="180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Calibri"/>
                <a:cs typeface="Calibri"/>
              </a:rPr>
              <a:t>(2023)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624393" y="4725923"/>
            <a:ext cx="2271395" cy="1443355"/>
            <a:chOff x="1624393" y="4725923"/>
            <a:chExt cx="2271395" cy="1443355"/>
          </a:xfrm>
        </p:grpSpPr>
        <p:sp>
          <p:nvSpPr>
            <p:cNvPr id="34" name="object 34" descr=""/>
            <p:cNvSpPr/>
            <p:nvPr/>
          </p:nvSpPr>
          <p:spPr>
            <a:xfrm>
              <a:off x="1629155" y="4789931"/>
              <a:ext cx="2266315" cy="160020"/>
            </a:xfrm>
            <a:custGeom>
              <a:avLst/>
              <a:gdLst/>
              <a:ahLst/>
              <a:cxnLst/>
              <a:rect l="l" t="t" r="r" b="b"/>
              <a:pathLst>
                <a:path w="2266315" h="160020">
                  <a:moveTo>
                    <a:pt x="226618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266188" y="160020"/>
                  </a:lnTo>
                  <a:lnTo>
                    <a:pt x="226618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629155" y="5079491"/>
              <a:ext cx="1188720" cy="160020"/>
            </a:xfrm>
            <a:custGeom>
              <a:avLst/>
              <a:gdLst/>
              <a:ahLst/>
              <a:cxnLst/>
              <a:rect l="l" t="t" r="r" b="b"/>
              <a:pathLst>
                <a:path w="1188720" h="160020">
                  <a:moveTo>
                    <a:pt x="1188720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1188720" y="160019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29156" y="5367527"/>
              <a:ext cx="742315" cy="737870"/>
            </a:xfrm>
            <a:custGeom>
              <a:avLst/>
              <a:gdLst/>
              <a:ahLst/>
              <a:cxnLst/>
              <a:rect l="l" t="t" r="r" b="b"/>
              <a:pathLst>
                <a:path w="742314" h="737870">
                  <a:moveTo>
                    <a:pt x="669036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669036" y="160020"/>
                  </a:lnTo>
                  <a:lnTo>
                    <a:pt x="669036" y="0"/>
                  </a:lnTo>
                  <a:close/>
                </a:path>
                <a:path w="742314" h="737870">
                  <a:moveTo>
                    <a:pt x="742188" y="577596"/>
                  </a:moveTo>
                  <a:lnTo>
                    <a:pt x="0" y="577596"/>
                  </a:lnTo>
                  <a:lnTo>
                    <a:pt x="0" y="737616"/>
                  </a:lnTo>
                  <a:lnTo>
                    <a:pt x="742188" y="737616"/>
                  </a:lnTo>
                  <a:lnTo>
                    <a:pt x="742188" y="577596"/>
                  </a:lnTo>
                  <a:close/>
                </a:path>
                <a:path w="742314" h="737870">
                  <a:moveTo>
                    <a:pt x="742188" y="288036"/>
                  </a:moveTo>
                  <a:lnTo>
                    <a:pt x="0" y="288036"/>
                  </a:lnTo>
                  <a:lnTo>
                    <a:pt x="0" y="448056"/>
                  </a:lnTo>
                  <a:lnTo>
                    <a:pt x="742188" y="448056"/>
                  </a:lnTo>
                  <a:lnTo>
                    <a:pt x="742188" y="288036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629155" y="4725923"/>
              <a:ext cx="0" cy="1443355"/>
            </a:xfrm>
            <a:custGeom>
              <a:avLst/>
              <a:gdLst/>
              <a:ahLst/>
              <a:cxnLst/>
              <a:rect l="l" t="t" r="r" b="b"/>
              <a:pathLst>
                <a:path w="0" h="1443354">
                  <a:moveTo>
                    <a:pt x="0" y="0"/>
                  </a:moveTo>
                  <a:lnTo>
                    <a:pt x="0" y="144322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328675" y="4654550"/>
            <a:ext cx="1211580" cy="1469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47320" marR="5080" indent="-135255">
              <a:lnSpc>
                <a:spcPct val="157600"/>
              </a:lnSpc>
              <a:spcBef>
                <a:spcPts val="105"/>
              </a:spcBef>
            </a:pPr>
            <a:r>
              <a:rPr dirty="0" sz="1200" spc="90">
                <a:solidFill>
                  <a:srgbClr val="FFFFFF"/>
                </a:solidFill>
                <a:latin typeface="Calibri"/>
                <a:cs typeface="Calibri"/>
              </a:rPr>
              <a:t>DHL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Chain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GXO</a:t>
            </a:r>
            <a:r>
              <a:rPr dirty="0" sz="12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Calibri"/>
                <a:cs typeface="Calibri"/>
              </a:rPr>
              <a:t>Logistics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Kuehne</a:t>
            </a:r>
            <a:r>
              <a:rPr dirty="0" sz="1200" spc="105">
                <a:solidFill>
                  <a:srgbClr val="FFFFFF"/>
                </a:solidFill>
                <a:latin typeface="Calibri"/>
                <a:cs typeface="Calibri"/>
              </a:rPr>
              <a:t> +</a:t>
            </a:r>
            <a:r>
              <a:rPr dirty="0" sz="12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Nagel</a:t>
            </a:r>
            <a:endParaRPr sz="1200">
              <a:latin typeface="Calibri"/>
              <a:cs typeface="Calibri"/>
            </a:endParaRPr>
          </a:p>
          <a:p>
            <a:pPr algn="r" marL="918844" marR="5080" indent="-82550">
              <a:lnSpc>
                <a:spcPct val="158000"/>
              </a:lnSpc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CEVA </a:t>
            </a:r>
            <a:r>
              <a:rPr dirty="0" sz="1200" spc="55">
                <a:solidFill>
                  <a:srgbClr val="FFFFFF"/>
                </a:solidFill>
                <a:latin typeface="Calibri"/>
                <a:cs typeface="Calibri"/>
              </a:rPr>
              <a:t>UPS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931158" y="4760721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6.1%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853054" y="5049773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3.2%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332482" y="5337175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1.8%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07157" y="5626100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2.0%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407157" y="5915050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2.0%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35102" y="743384"/>
            <a:ext cx="4070985" cy="118681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5000" spc="229" b="1">
                <a:solidFill>
                  <a:srgbClr val="FFCC00"/>
                </a:solidFill>
                <a:latin typeface="Calibri"/>
                <a:cs typeface="Calibri"/>
              </a:rPr>
              <a:t>SUPPLY</a:t>
            </a:r>
            <a:r>
              <a:rPr dirty="0" sz="5000" spc="-21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5000" spc="40" b="1">
                <a:solidFill>
                  <a:srgbClr val="FFCC00"/>
                </a:solidFill>
                <a:latin typeface="Calibri"/>
                <a:cs typeface="Calibri"/>
              </a:rPr>
              <a:t>CHAIN</a:t>
            </a: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dirty="0" sz="1800" spc="65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35102" y="1910537"/>
            <a:ext cx="5034915" cy="2235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dirty="0" sz="13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r>
              <a:rPr dirty="0" sz="13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industry-leading</a:t>
            </a:r>
            <a:r>
              <a:rPr dirty="0" sz="13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profitability</a:t>
            </a:r>
            <a:r>
              <a:rPr dirty="0" sz="13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Calibri"/>
                <a:cs typeface="Calibri"/>
              </a:rPr>
              <a:t>EBIT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  <a:r>
              <a:rPr dirty="0" sz="13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0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6%</a:t>
            </a:r>
            <a:r>
              <a:rPr dirty="0" sz="13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supported</a:t>
            </a:r>
            <a:r>
              <a:rPr dirty="0" sz="13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sector</a:t>
            </a:r>
            <a:r>
              <a:rPr dirty="0" sz="13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focus,</a:t>
            </a:r>
            <a:r>
              <a:rPr dirty="0" sz="13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digitalization</a:t>
            </a:r>
            <a:r>
              <a:rPr dirty="0" sz="13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process optimization</a:t>
            </a:r>
            <a:endParaRPr sz="1300">
              <a:latin typeface="Calibri"/>
              <a:cs typeface="Calibri"/>
            </a:endParaRPr>
          </a:p>
          <a:p>
            <a:pPr marL="299085" marR="189230" indent="-287020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300" spc="5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dirty="0" sz="1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dirty="0" sz="13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robotics</a:t>
            </a:r>
            <a:r>
              <a:rPr dirty="0" sz="13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dirty="0" sz="1300" spc="2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scale,</a:t>
            </a:r>
            <a:r>
              <a:rPr dirty="0" sz="130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orchestration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dirty="0" sz="130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industry-leading</a:t>
            </a:r>
            <a:r>
              <a:rPr dirty="0" sz="1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dirty="0" sz="1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Agreements</a:t>
            </a:r>
            <a:endParaRPr sz="13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300" spc="65">
                <a:solidFill>
                  <a:srgbClr val="FFFFFF"/>
                </a:solidFill>
                <a:latin typeface="Calibri"/>
                <a:cs typeface="Calibri"/>
              </a:rPr>
              <a:t>97%</a:t>
            </a:r>
            <a:r>
              <a:rPr dirty="0" sz="13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employees</a:t>
            </a:r>
            <a:r>
              <a:rPr dirty="0" sz="13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"Great</a:t>
            </a:r>
            <a:r>
              <a:rPr dirty="0" sz="13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Place</a:t>
            </a:r>
            <a:r>
              <a:rPr dirty="0" sz="13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Work"</a:t>
            </a:r>
            <a:r>
              <a:rPr dirty="0" sz="13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certified</a:t>
            </a:r>
            <a:r>
              <a:rPr dirty="0" sz="13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environments,</a:t>
            </a:r>
            <a:endParaRPr sz="13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dirty="0" sz="13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talent</a:t>
            </a:r>
            <a:r>
              <a:rPr dirty="0" sz="13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dirty="0" sz="13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engagement</a:t>
            </a:r>
            <a:r>
              <a:rPr dirty="0" sz="130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amid</a:t>
            </a:r>
            <a:r>
              <a:rPr dirty="0" sz="13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labor</a:t>
            </a:r>
            <a:r>
              <a:rPr dirty="0" sz="13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shortages.</a:t>
            </a:r>
            <a:endParaRPr sz="1300">
              <a:latin typeface="Calibri"/>
              <a:cs typeface="Calibri"/>
            </a:endParaRPr>
          </a:p>
          <a:p>
            <a:pPr marL="299085" marR="60960" indent="-287020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300" spc="45">
                <a:solidFill>
                  <a:srgbClr val="FFFFFF"/>
                </a:solidFill>
                <a:latin typeface="Calibri"/>
                <a:cs typeface="Calibri"/>
              </a:rPr>
              <a:t>Commercializing</a:t>
            </a:r>
            <a:r>
              <a:rPr dirty="0" sz="130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13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GoGreen</a:t>
            </a:r>
            <a:r>
              <a:rPr dirty="0" sz="13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efforts</a:t>
            </a:r>
            <a:r>
              <a:rPr dirty="0" sz="13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3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carbon-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efficient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dirty="0" sz="1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green</a:t>
            </a:r>
            <a:r>
              <a:rPr dirty="0" sz="13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warehousing,</a:t>
            </a:r>
            <a:r>
              <a:rPr dirty="0" sz="13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aiming</a:t>
            </a:r>
            <a:r>
              <a:rPr dirty="0" sz="13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3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carbon</a:t>
            </a:r>
            <a:r>
              <a:rPr dirty="0" sz="1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neutrality</a:t>
            </a:r>
            <a:r>
              <a:rPr dirty="0" sz="130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1300" spc="85">
                <a:solidFill>
                  <a:srgbClr val="FFFFFF"/>
                </a:solidFill>
                <a:latin typeface="Calibri"/>
                <a:cs typeface="Calibri"/>
              </a:rPr>
              <a:t>2050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509777" y="4217670"/>
            <a:ext cx="3628390" cy="0"/>
          </a:xfrm>
          <a:custGeom>
            <a:avLst/>
            <a:gdLst/>
            <a:ahLst/>
            <a:cxnLst/>
            <a:rect l="l" t="t" r="r" b="b"/>
            <a:pathLst>
              <a:path w="3628390" h="0">
                <a:moveTo>
                  <a:pt x="3628136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308347" y="4707635"/>
            <a:ext cx="1216660" cy="370840"/>
          </a:xfrm>
          <a:custGeom>
            <a:avLst/>
            <a:gdLst/>
            <a:ahLst/>
            <a:cxnLst/>
            <a:rect l="l" t="t" r="r" b="b"/>
            <a:pathLst>
              <a:path w="1216660" h="370839">
                <a:moveTo>
                  <a:pt x="608076" y="0"/>
                </a:moveTo>
                <a:lnTo>
                  <a:pt x="537169" y="1246"/>
                </a:lnTo>
                <a:lnTo>
                  <a:pt x="468663" y="4891"/>
                </a:lnTo>
                <a:lnTo>
                  <a:pt x="403014" y="10798"/>
                </a:lnTo>
                <a:lnTo>
                  <a:pt x="340678" y="18825"/>
                </a:lnTo>
                <a:lnTo>
                  <a:pt x="282112" y="28835"/>
                </a:lnTo>
                <a:lnTo>
                  <a:pt x="227773" y="40688"/>
                </a:lnTo>
                <a:lnTo>
                  <a:pt x="178117" y="54244"/>
                </a:lnTo>
                <a:lnTo>
                  <a:pt x="133601" y="69366"/>
                </a:lnTo>
                <a:lnTo>
                  <a:pt x="94680" y="85913"/>
                </a:lnTo>
                <a:lnTo>
                  <a:pt x="35454" y="122728"/>
                </a:lnTo>
                <a:lnTo>
                  <a:pt x="4091" y="163577"/>
                </a:lnTo>
                <a:lnTo>
                  <a:pt x="0" y="185165"/>
                </a:lnTo>
                <a:lnTo>
                  <a:pt x="4091" y="206754"/>
                </a:lnTo>
                <a:lnTo>
                  <a:pt x="35454" y="247603"/>
                </a:lnTo>
                <a:lnTo>
                  <a:pt x="94680" y="284418"/>
                </a:lnTo>
                <a:lnTo>
                  <a:pt x="133601" y="300965"/>
                </a:lnTo>
                <a:lnTo>
                  <a:pt x="178117" y="316087"/>
                </a:lnTo>
                <a:lnTo>
                  <a:pt x="227773" y="329643"/>
                </a:lnTo>
                <a:lnTo>
                  <a:pt x="282112" y="341496"/>
                </a:lnTo>
                <a:lnTo>
                  <a:pt x="340678" y="351506"/>
                </a:lnTo>
                <a:lnTo>
                  <a:pt x="403014" y="359533"/>
                </a:lnTo>
                <a:lnTo>
                  <a:pt x="468663" y="365440"/>
                </a:lnTo>
                <a:lnTo>
                  <a:pt x="537169" y="369085"/>
                </a:lnTo>
                <a:lnTo>
                  <a:pt x="608076" y="370331"/>
                </a:lnTo>
                <a:lnTo>
                  <a:pt x="678982" y="369085"/>
                </a:lnTo>
                <a:lnTo>
                  <a:pt x="747488" y="365440"/>
                </a:lnTo>
                <a:lnTo>
                  <a:pt x="813137" y="359533"/>
                </a:lnTo>
                <a:lnTo>
                  <a:pt x="875473" y="351506"/>
                </a:lnTo>
                <a:lnTo>
                  <a:pt x="934039" y="341496"/>
                </a:lnTo>
                <a:lnTo>
                  <a:pt x="988378" y="329643"/>
                </a:lnTo>
                <a:lnTo>
                  <a:pt x="1038034" y="316087"/>
                </a:lnTo>
                <a:lnTo>
                  <a:pt x="1082550" y="300965"/>
                </a:lnTo>
                <a:lnTo>
                  <a:pt x="1121471" y="284418"/>
                </a:lnTo>
                <a:lnTo>
                  <a:pt x="1180697" y="247603"/>
                </a:lnTo>
                <a:lnTo>
                  <a:pt x="1212060" y="206754"/>
                </a:lnTo>
                <a:lnTo>
                  <a:pt x="1216152" y="185165"/>
                </a:lnTo>
                <a:lnTo>
                  <a:pt x="1212060" y="163577"/>
                </a:lnTo>
                <a:lnTo>
                  <a:pt x="1180697" y="122728"/>
                </a:lnTo>
                <a:lnTo>
                  <a:pt x="1121471" y="85913"/>
                </a:lnTo>
                <a:lnTo>
                  <a:pt x="1082550" y="69366"/>
                </a:lnTo>
                <a:lnTo>
                  <a:pt x="1038034" y="54244"/>
                </a:lnTo>
                <a:lnTo>
                  <a:pt x="988378" y="40688"/>
                </a:lnTo>
                <a:lnTo>
                  <a:pt x="934039" y="28835"/>
                </a:lnTo>
                <a:lnTo>
                  <a:pt x="875473" y="18825"/>
                </a:lnTo>
                <a:lnTo>
                  <a:pt x="813137" y="10798"/>
                </a:lnTo>
                <a:lnTo>
                  <a:pt x="747488" y="4891"/>
                </a:lnTo>
                <a:lnTo>
                  <a:pt x="678982" y="1246"/>
                </a:lnTo>
                <a:lnTo>
                  <a:pt x="60807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4548885" y="4775072"/>
            <a:ext cx="736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dirty="0" sz="900" spc="1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FF0000"/>
                </a:solidFill>
                <a:latin typeface="Calibri"/>
                <a:cs typeface="Calibri"/>
              </a:rPr>
              <a:t>market</a:t>
            </a:r>
            <a:r>
              <a:rPr dirty="0" sz="900" spc="5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FF0000"/>
                </a:solidFill>
                <a:latin typeface="Calibri"/>
                <a:cs typeface="Calibri"/>
              </a:rPr>
              <a:t>leader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2" name="object 5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  <p:sp>
        <p:nvSpPr>
          <p:cNvPr id="49" name="object 49" descr=""/>
          <p:cNvSpPr txBox="1"/>
          <p:nvPr/>
        </p:nvSpPr>
        <p:spPr>
          <a:xfrm>
            <a:off x="6079997" y="1987753"/>
            <a:ext cx="1972945" cy="122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159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Auto-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Mobility</a:t>
            </a:r>
            <a:endParaRPr sz="1200">
              <a:latin typeface="Calibri"/>
              <a:cs typeface="Calibri"/>
            </a:endParaRPr>
          </a:p>
          <a:p>
            <a:pPr algn="r" marR="24765">
              <a:lnSpc>
                <a:spcPct val="100000"/>
              </a:lnSpc>
              <a:spcBef>
                <a:spcPts val="1175"/>
              </a:spcBef>
            </a:pPr>
            <a:r>
              <a:rPr dirty="0" sz="1200" spc="35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endParaRPr sz="1200">
              <a:latin typeface="Calibri"/>
              <a:cs typeface="Calibri"/>
            </a:endParaRPr>
          </a:p>
          <a:p>
            <a:pPr algn="r" marL="12700" marR="5080" indent="248285">
              <a:lnSpc>
                <a:spcPct val="180300"/>
              </a:lnSpc>
              <a:spcBef>
                <a:spcPts val="19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dirty="0" sz="12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Healthcare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dirty="0" sz="1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200" spc="2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647558" y="3382517"/>
            <a:ext cx="403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7868" y="1729739"/>
              <a:ext cx="6324600" cy="3860800"/>
            </a:xfrm>
            <a:custGeom>
              <a:avLst/>
              <a:gdLst/>
              <a:ahLst/>
              <a:cxnLst/>
              <a:rect l="l" t="t" r="r" b="b"/>
              <a:pathLst>
                <a:path w="6324600" h="3860800">
                  <a:moveTo>
                    <a:pt x="6324600" y="0"/>
                  </a:moveTo>
                  <a:lnTo>
                    <a:pt x="0" y="0"/>
                  </a:lnTo>
                  <a:lnTo>
                    <a:pt x="0" y="3860291"/>
                  </a:lnTo>
                  <a:lnTo>
                    <a:pt x="6324600" y="3860291"/>
                  </a:lnTo>
                  <a:lnTo>
                    <a:pt x="632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9912" y="2540507"/>
              <a:ext cx="5788660" cy="2684145"/>
            </a:xfrm>
            <a:custGeom>
              <a:avLst/>
              <a:gdLst/>
              <a:ahLst/>
              <a:cxnLst/>
              <a:rect l="l" t="t" r="r" b="b"/>
              <a:pathLst>
                <a:path w="5788659" h="2684145">
                  <a:moveTo>
                    <a:pt x="551688" y="1464564"/>
                  </a:moveTo>
                  <a:lnTo>
                    <a:pt x="0" y="1464564"/>
                  </a:lnTo>
                  <a:lnTo>
                    <a:pt x="0" y="2683776"/>
                  </a:lnTo>
                  <a:lnTo>
                    <a:pt x="551688" y="2683776"/>
                  </a:lnTo>
                  <a:lnTo>
                    <a:pt x="551688" y="1464564"/>
                  </a:lnTo>
                  <a:close/>
                </a:path>
                <a:path w="5788659" h="2684145">
                  <a:moveTo>
                    <a:pt x="1598676" y="1618488"/>
                  </a:moveTo>
                  <a:lnTo>
                    <a:pt x="1046988" y="1618488"/>
                  </a:lnTo>
                  <a:lnTo>
                    <a:pt x="1046988" y="2683776"/>
                  </a:lnTo>
                  <a:lnTo>
                    <a:pt x="1598676" y="2683776"/>
                  </a:lnTo>
                  <a:lnTo>
                    <a:pt x="1598676" y="1618488"/>
                  </a:lnTo>
                  <a:close/>
                </a:path>
                <a:path w="5788659" h="2684145">
                  <a:moveTo>
                    <a:pt x="2645664" y="911352"/>
                  </a:moveTo>
                  <a:lnTo>
                    <a:pt x="2093976" y="911352"/>
                  </a:lnTo>
                  <a:lnTo>
                    <a:pt x="2093976" y="2683776"/>
                  </a:lnTo>
                  <a:lnTo>
                    <a:pt x="2645664" y="2683776"/>
                  </a:lnTo>
                  <a:lnTo>
                    <a:pt x="2645664" y="911352"/>
                  </a:lnTo>
                  <a:close/>
                </a:path>
                <a:path w="5788659" h="2684145">
                  <a:moveTo>
                    <a:pt x="3692652" y="438912"/>
                  </a:moveTo>
                  <a:lnTo>
                    <a:pt x="3142488" y="438912"/>
                  </a:lnTo>
                  <a:lnTo>
                    <a:pt x="3142488" y="2683776"/>
                  </a:lnTo>
                  <a:lnTo>
                    <a:pt x="3692652" y="2683776"/>
                  </a:lnTo>
                  <a:lnTo>
                    <a:pt x="3692652" y="438912"/>
                  </a:lnTo>
                  <a:close/>
                </a:path>
                <a:path w="5788659" h="2684145">
                  <a:moveTo>
                    <a:pt x="4741164" y="268224"/>
                  </a:moveTo>
                  <a:lnTo>
                    <a:pt x="4189476" y="268224"/>
                  </a:lnTo>
                  <a:lnTo>
                    <a:pt x="4189476" y="2683776"/>
                  </a:lnTo>
                  <a:lnTo>
                    <a:pt x="4741164" y="2683776"/>
                  </a:lnTo>
                  <a:lnTo>
                    <a:pt x="4741164" y="268224"/>
                  </a:lnTo>
                  <a:close/>
                </a:path>
                <a:path w="5788659" h="2684145">
                  <a:moveTo>
                    <a:pt x="5788152" y="0"/>
                  </a:moveTo>
                  <a:lnTo>
                    <a:pt x="5236464" y="0"/>
                  </a:lnTo>
                  <a:lnTo>
                    <a:pt x="5236464" y="2683776"/>
                  </a:lnTo>
                  <a:lnTo>
                    <a:pt x="5788152" y="2683776"/>
                  </a:lnTo>
                  <a:lnTo>
                    <a:pt x="578815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1500" y="5224271"/>
              <a:ext cx="6285230" cy="0"/>
            </a:xfrm>
            <a:custGeom>
              <a:avLst/>
              <a:gdLst/>
              <a:ahLst/>
              <a:cxnLst/>
              <a:rect l="l" t="t" r="r" b="b"/>
              <a:pathLst>
                <a:path w="6285230" h="0">
                  <a:moveTo>
                    <a:pt x="0" y="0"/>
                  </a:moveTo>
                  <a:lnTo>
                    <a:pt x="62849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03528" y="3673221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0" b="1">
                <a:latin typeface="Calibri"/>
                <a:cs typeface="Calibri"/>
              </a:rPr>
              <a:t>485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51101" y="3826509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0" b="1">
                <a:latin typeface="Calibri"/>
                <a:cs typeface="Calibri"/>
              </a:rPr>
              <a:t>424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98470" y="3120389"/>
            <a:ext cx="383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 b="1">
                <a:latin typeface="Calibri"/>
                <a:cs typeface="Calibri"/>
              </a:rPr>
              <a:t>705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45965" y="2647568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0" b="1">
                <a:latin typeface="Calibri"/>
                <a:cs typeface="Calibri"/>
              </a:rPr>
              <a:t>893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93589" y="2476322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0" b="1">
                <a:latin typeface="Calibri"/>
                <a:cs typeface="Calibri"/>
              </a:rPr>
              <a:t>961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55867" y="2207767"/>
            <a:ext cx="554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85" b="1">
                <a:latin typeface="Calibri"/>
                <a:cs typeface="Calibri"/>
              </a:rPr>
              <a:t>1,068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6063" y="5298694"/>
            <a:ext cx="661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2019*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31594" y="5298694"/>
            <a:ext cx="592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75" b="1">
                <a:latin typeface="Calibri"/>
                <a:cs typeface="Calibri"/>
              </a:rPr>
              <a:t>2020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894457" y="5298694"/>
            <a:ext cx="593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75" b="1">
                <a:latin typeface="Calibri"/>
                <a:cs typeface="Calibri"/>
              </a:rPr>
              <a:t>2021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942079" y="5298694"/>
            <a:ext cx="592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75" b="1">
                <a:latin typeface="Calibri"/>
                <a:cs typeface="Calibri"/>
              </a:rPr>
              <a:t>2022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89703" y="5298694"/>
            <a:ext cx="592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75" b="1"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037326" y="5298694"/>
            <a:ext cx="592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latin typeface="Calibri"/>
                <a:cs typeface="Calibri"/>
              </a:rPr>
              <a:t>FY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75" b="1"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62355" y="1911095"/>
            <a:ext cx="85725" cy="83820"/>
          </a:xfrm>
          <a:custGeom>
            <a:avLst/>
            <a:gdLst/>
            <a:ahLst/>
            <a:cxnLst/>
            <a:rect l="l" t="t" r="r" b="b"/>
            <a:pathLst>
              <a:path w="85725" h="83819">
                <a:moveTo>
                  <a:pt x="85343" y="0"/>
                </a:moveTo>
                <a:lnTo>
                  <a:pt x="0" y="0"/>
                </a:lnTo>
                <a:lnTo>
                  <a:pt x="0" y="83820"/>
                </a:lnTo>
                <a:lnTo>
                  <a:pt x="85343" y="83820"/>
                </a:lnTo>
                <a:lnTo>
                  <a:pt x="8534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672795" y="1828038"/>
            <a:ext cx="846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latin typeface="Calibri"/>
                <a:cs typeface="Calibri"/>
              </a:rPr>
              <a:t>EBIT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(in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€m)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44041" y="4426965"/>
            <a:ext cx="503555" cy="378460"/>
            <a:chOff x="844041" y="4426965"/>
            <a:chExt cx="503555" cy="378460"/>
          </a:xfrm>
        </p:grpSpPr>
        <p:sp>
          <p:nvSpPr>
            <p:cNvPr id="23" name="object 23" descr=""/>
            <p:cNvSpPr/>
            <p:nvPr/>
          </p:nvSpPr>
          <p:spPr>
            <a:xfrm>
              <a:off x="850391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5" h="365760">
                  <a:moveTo>
                    <a:pt x="429768" y="0"/>
                  </a:moveTo>
                  <a:lnTo>
                    <a:pt x="60960" y="0"/>
                  </a:lnTo>
                  <a:lnTo>
                    <a:pt x="37231" y="4792"/>
                  </a:lnTo>
                  <a:lnTo>
                    <a:pt x="17854" y="17859"/>
                  </a:lnTo>
                  <a:lnTo>
                    <a:pt x="4790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0" y="328523"/>
                  </a:lnTo>
                  <a:lnTo>
                    <a:pt x="17854" y="347900"/>
                  </a:lnTo>
                  <a:lnTo>
                    <a:pt x="37231" y="360967"/>
                  </a:lnTo>
                  <a:lnTo>
                    <a:pt x="60960" y="365759"/>
                  </a:lnTo>
                  <a:lnTo>
                    <a:pt x="429768" y="365759"/>
                  </a:lnTo>
                  <a:lnTo>
                    <a:pt x="453491" y="360967"/>
                  </a:lnTo>
                  <a:lnTo>
                    <a:pt x="472868" y="347900"/>
                  </a:lnTo>
                  <a:lnTo>
                    <a:pt x="485935" y="328523"/>
                  </a:lnTo>
                  <a:lnTo>
                    <a:pt x="490728" y="304799"/>
                  </a:lnTo>
                  <a:lnTo>
                    <a:pt x="490728" y="60959"/>
                  </a:lnTo>
                  <a:lnTo>
                    <a:pt x="485935" y="37236"/>
                  </a:lnTo>
                  <a:lnTo>
                    <a:pt x="472868" y="17859"/>
                  </a:lnTo>
                  <a:lnTo>
                    <a:pt x="453491" y="479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50391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5" h="365760">
                  <a:moveTo>
                    <a:pt x="0" y="60959"/>
                  </a:move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60" y="0"/>
                  </a:lnTo>
                  <a:lnTo>
                    <a:pt x="429768" y="0"/>
                  </a:lnTo>
                  <a:lnTo>
                    <a:pt x="453491" y="4792"/>
                  </a:lnTo>
                  <a:lnTo>
                    <a:pt x="472868" y="17859"/>
                  </a:lnTo>
                  <a:lnTo>
                    <a:pt x="485935" y="37236"/>
                  </a:lnTo>
                  <a:lnTo>
                    <a:pt x="490728" y="60959"/>
                  </a:lnTo>
                  <a:lnTo>
                    <a:pt x="490728" y="304799"/>
                  </a:lnTo>
                  <a:lnTo>
                    <a:pt x="485935" y="328523"/>
                  </a:lnTo>
                  <a:lnTo>
                    <a:pt x="472868" y="347900"/>
                  </a:lnTo>
                  <a:lnTo>
                    <a:pt x="453491" y="360967"/>
                  </a:lnTo>
                  <a:lnTo>
                    <a:pt x="429768" y="365759"/>
                  </a:lnTo>
                  <a:lnTo>
                    <a:pt x="60960" y="365759"/>
                  </a:lnTo>
                  <a:lnTo>
                    <a:pt x="37231" y="360967"/>
                  </a:lnTo>
                  <a:lnTo>
                    <a:pt x="17854" y="347900"/>
                  </a:lnTo>
                  <a:lnTo>
                    <a:pt x="4790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19911" y="4005071"/>
            <a:ext cx="551815" cy="1219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1410"/>
              </a:spcBef>
            </a:pPr>
            <a:r>
              <a:rPr dirty="0" sz="1600" spc="-25" b="1">
                <a:latin typeface="Calibri"/>
                <a:cs typeface="Calibri"/>
              </a:rPr>
              <a:t>4%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891029" y="4426965"/>
            <a:ext cx="503555" cy="378460"/>
            <a:chOff x="1891029" y="4426965"/>
            <a:chExt cx="503555" cy="378460"/>
          </a:xfrm>
        </p:grpSpPr>
        <p:sp>
          <p:nvSpPr>
            <p:cNvPr id="27" name="object 27" descr=""/>
            <p:cNvSpPr/>
            <p:nvPr/>
          </p:nvSpPr>
          <p:spPr>
            <a:xfrm>
              <a:off x="18973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5" h="365760">
                  <a:moveTo>
                    <a:pt x="429768" y="0"/>
                  </a:moveTo>
                  <a:lnTo>
                    <a:pt x="60959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59" y="365759"/>
                  </a:lnTo>
                  <a:lnTo>
                    <a:pt x="429768" y="365759"/>
                  </a:lnTo>
                  <a:lnTo>
                    <a:pt x="453491" y="360967"/>
                  </a:lnTo>
                  <a:lnTo>
                    <a:pt x="472868" y="347900"/>
                  </a:lnTo>
                  <a:lnTo>
                    <a:pt x="485935" y="328523"/>
                  </a:lnTo>
                  <a:lnTo>
                    <a:pt x="490727" y="304799"/>
                  </a:lnTo>
                  <a:lnTo>
                    <a:pt x="490727" y="60959"/>
                  </a:lnTo>
                  <a:lnTo>
                    <a:pt x="485935" y="37236"/>
                  </a:lnTo>
                  <a:lnTo>
                    <a:pt x="472868" y="17859"/>
                  </a:lnTo>
                  <a:lnTo>
                    <a:pt x="453491" y="479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8973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5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429768" y="0"/>
                  </a:lnTo>
                  <a:lnTo>
                    <a:pt x="453491" y="4792"/>
                  </a:lnTo>
                  <a:lnTo>
                    <a:pt x="472868" y="17859"/>
                  </a:lnTo>
                  <a:lnTo>
                    <a:pt x="485935" y="37236"/>
                  </a:lnTo>
                  <a:lnTo>
                    <a:pt x="490727" y="60959"/>
                  </a:lnTo>
                  <a:lnTo>
                    <a:pt x="490727" y="304799"/>
                  </a:lnTo>
                  <a:lnTo>
                    <a:pt x="485935" y="328523"/>
                  </a:lnTo>
                  <a:lnTo>
                    <a:pt x="472868" y="347900"/>
                  </a:lnTo>
                  <a:lnTo>
                    <a:pt x="453491" y="360967"/>
                  </a:lnTo>
                  <a:lnTo>
                    <a:pt x="429768" y="365759"/>
                  </a:lnTo>
                  <a:lnTo>
                    <a:pt x="60959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699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866900" y="4158996"/>
            <a:ext cx="551815" cy="106553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  <a:spcBef>
                <a:spcPts val="5"/>
              </a:spcBef>
            </a:pPr>
            <a:r>
              <a:rPr dirty="0" sz="1600" spc="-25" b="1">
                <a:latin typeface="Calibri"/>
                <a:cs typeface="Calibri"/>
              </a:rPr>
              <a:t>3%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082029" y="4426965"/>
            <a:ext cx="503555" cy="378460"/>
            <a:chOff x="6082029" y="4426965"/>
            <a:chExt cx="503555" cy="378460"/>
          </a:xfrm>
        </p:grpSpPr>
        <p:sp>
          <p:nvSpPr>
            <p:cNvPr id="31" name="object 31" descr=""/>
            <p:cNvSpPr/>
            <p:nvPr/>
          </p:nvSpPr>
          <p:spPr>
            <a:xfrm>
              <a:off x="60883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429768" y="0"/>
                  </a:moveTo>
                  <a:lnTo>
                    <a:pt x="60960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60" y="365759"/>
                  </a:lnTo>
                  <a:lnTo>
                    <a:pt x="429768" y="365759"/>
                  </a:lnTo>
                  <a:lnTo>
                    <a:pt x="453491" y="360967"/>
                  </a:lnTo>
                  <a:lnTo>
                    <a:pt x="472868" y="347900"/>
                  </a:lnTo>
                  <a:lnTo>
                    <a:pt x="485935" y="328523"/>
                  </a:lnTo>
                  <a:lnTo>
                    <a:pt x="490727" y="304799"/>
                  </a:lnTo>
                  <a:lnTo>
                    <a:pt x="490727" y="60959"/>
                  </a:lnTo>
                  <a:lnTo>
                    <a:pt x="485935" y="37236"/>
                  </a:lnTo>
                  <a:lnTo>
                    <a:pt x="472868" y="17859"/>
                  </a:lnTo>
                  <a:lnTo>
                    <a:pt x="453491" y="479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883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429768" y="0"/>
                  </a:lnTo>
                  <a:lnTo>
                    <a:pt x="453491" y="4792"/>
                  </a:lnTo>
                  <a:lnTo>
                    <a:pt x="472868" y="17859"/>
                  </a:lnTo>
                  <a:lnTo>
                    <a:pt x="485935" y="37236"/>
                  </a:lnTo>
                  <a:lnTo>
                    <a:pt x="490727" y="60959"/>
                  </a:lnTo>
                  <a:lnTo>
                    <a:pt x="490727" y="304799"/>
                  </a:lnTo>
                  <a:lnTo>
                    <a:pt x="485935" y="328523"/>
                  </a:lnTo>
                  <a:lnTo>
                    <a:pt x="472868" y="347900"/>
                  </a:lnTo>
                  <a:lnTo>
                    <a:pt x="453491" y="360967"/>
                  </a:lnTo>
                  <a:lnTo>
                    <a:pt x="429768" y="365759"/>
                  </a:lnTo>
                  <a:lnTo>
                    <a:pt x="60960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699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056376" y="2540507"/>
            <a:ext cx="551815" cy="2684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1440"/>
              </a:spcBef>
            </a:pPr>
            <a:r>
              <a:rPr dirty="0" sz="1600" spc="-25" b="1">
                <a:latin typeface="Calibri"/>
                <a:cs typeface="Calibri"/>
              </a:rPr>
              <a:t>6%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28573" y="2107438"/>
            <a:ext cx="1054100" cy="254000"/>
            <a:chOff x="528573" y="2107438"/>
            <a:chExt cx="1054100" cy="254000"/>
          </a:xfrm>
        </p:grpSpPr>
        <p:sp>
          <p:nvSpPr>
            <p:cNvPr id="35" name="object 35" descr=""/>
            <p:cNvSpPr/>
            <p:nvPr/>
          </p:nvSpPr>
          <p:spPr>
            <a:xfrm>
              <a:off x="534923" y="2113788"/>
              <a:ext cx="1041400" cy="241300"/>
            </a:xfrm>
            <a:custGeom>
              <a:avLst/>
              <a:gdLst/>
              <a:ahLst/>
              <a:cxnLst/>
              <a:rect l="l" t="t" r="r" b="b"/>
              <a:pathLst>
                <a:path w="1041400" h="241300">
                  <a:moveTo>
                    <a:pt x="1000760" y="0"/>
                  </a:moveTo>
                  <a:lnTo>
                    <a:pt x="40132" y="0"/>
                  </a:lnTo>
                  <a:lnTo>
                    <a:pt x="24511" y="3145"/>
                  </a:lnTo>
                  <a:lnTo>
                    <a:pt x="11755" y="11731"/>
                  </a:lnTo>
                  <a:lnTo>
                    <a:pt x="3154" y="24485"/>
                  </a:lnTo>
                  <a:lnTo>
                    <a:pt x="0" y="40132"/>
                  </a:lnTo>
                  <a:lnTo>
                    <a:pt x="0" y="200660"/>
                  </a:lnTo>
                  <a:lnTo>
                    <a:pt x="3154" y="216306"/>
                  </a:lnTo>
                  <a:lnTo>
                    <a:pt x="11755" y="229060"/>
                  </a:lnTo>
                  <a:lnTo>
                    <a:pt x="24511" y="237646"/>
                  </a:lnTo>
                  <a:lnTo>
                    <a:pt x="40132" y="240791"/>
                  </a:lnTo>
                  <a:lnTo>
                    <a:pt x="1000760" y="240791"/>
                  </a:lnTo>
                  <a:lnTo>
                    <a:pt x="1016406" y="237646"/>
                  </a:lnTo>
                  <a:lnTo>
                    <a:pt x="1029160" y="229060"/>
                  </a:lnTo>
                  <a:lnTo>
                    <a:pt x="1037746" y="216306"/>
                  </a:lnTo>
                  <a:lnTo>
                    <a:pt x="1040892" y="200660"/>
                  </a:lnTo>
                  <a:lnTo>
                    <a:pt x="1040892" y="40132"/>
                  </a:lnTo>
                  <a:lnTo>
                    <a:pt x="1037746" y="24485"/>
                  </a:lnTo>
                  <a:lnTo>
                    <a:pt x="1029160" y="11731"/>
                  </a:lnTo>
                  <a:lnTo>
                    <a:pt x="1016406" y="3145"/>
                  </a:lnTo>
                  <a:lnTo>
                    <a:pt x="1000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34923" y="2113788"/>
              <a:ext cx="1041400" cy="241300"/>
            </a:xfrm>
            <a:custGeom>
              <a:avLst/>
              <a:gdLst/>
              <a:ahLst/>
              <a:cxnLst/>
              <a:rect l="l" t="t" r="r" b="b"/>
              <a:pathLst>
                <a:path w="1041400" h="241300">
                  <a:moveTo>
                    <a:pt x="0" y="40132"/>
                  </a:moveTo>
                  <a:lnTo>
                    <a:pt x="3154" y="24485"/>
                  </a:lnTo>
                  <a:lnTo>
                    <a:pt x="11755" y="11731"/>
                  </a:lnTo>
                  <a:lnTo>
                    <a:pt x="24511" y="3145"/>
                  </a:lnTo>
                  <a:lnTo>
                    <a:pt x="40132" y="0"/>
                  </a:lnTo>
                  <a:lnTo>
                    <a:pt x="1000760" y="0"/>
                  </a:lnTo>
                  <a:lnTo>
                    <a:pt x="1016406" y="3145"/>
                  </a:lnTo>
                  <a:lnTo>
                    <a:pt x="1029160" y="11731"/>
                  </a:lnTo>
                  <a:lnTo>
                    <a:pt x="1037746" y="24485"/>
                  </a:lnTo>
                  <a:lnTo>
                    <a:pt x="1040892" y="40132"/>
                  </a:lnTo>
                  <a:lnTo>
                    <a:pt x="1040892" y="200660"/>
                  </a:lnTo>
                  <a:lnTo>
                    <a:pt x="1037746" y="216306"/>
                  </a:lnTo>
                  <a:lnTo>
                    <a:pt x="1029160" y="229060"/>
                  </a:lnTo>
                  <a:lnTo>
                    <a:pt x="1016406" y="237646"/>
                  </a:lnTo>
                  <a:lnTo>
                    <a:pt x="1000760" y="240791"/>
                  </a:lnTo>
                  <a:lnTo>
                    <a:pt x="40132" y="240791"/>
                  </a:lnTo>
                  <a:lnTo>
                    <a:pt x="24511" y="237646"/>
                  </a:lnTo>
                  <a:lnTo>
                    <a:pt x="11755" y="229060"/>
                  </a:lnTo>
                  <a:lnTo>
                    <a:pt x="3154" y="216306"/>
                  </a:lnTo>
                  <a:lnTo>
                    <a:pt x="0" y="200660"/>
                  </a:lnTo>
                  <a:lnTo>
                    <a:pt x="0" y="40132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553529" y="2135251"/>
            <a:ext cx="1003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dirty="0" sz="1200" spc="75" b="1">
                <a:latin typeface="Calibri"/>
                <a:cs typeface="Calibri"/>
              </a:rPr>
              <a:t>EBIT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Margin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911340" y="2695955"/>
            <a:ext cx="4960620" cy="10274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325"/>
              </a:spcBef>
            </a:pPr>
            <a:r>
              <a:rPr dirty="0" sz="4000" spc="114" b="1">
                <a:latin typeface="Calibri"/>
                <a:cs typeface="Calibri"/>
              </a:rPr>
              <a:t>#1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dirty="0" sz="1600" b="1">
                <a:latin typeface="Calibri"/>
                <a:cs typeface="Calibri"/>
              </a:rPr>
              <a:t>Contract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Logistics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Provider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World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11340" y="3849623"/>
            <a:ext cx="2406650" cy="1148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3810">
              <a:lnSpc>
                <a:spcPts val="4640"/>
              </a:lnSpc>
            </a:pPr>
            <a:r>
              <a:rPr dirty="0" sz="4000" spc="65" b="1">
                <a:latin typeface="Calibri"/>
                <a:cs typeface="Calibri"/>
              </a:rPr>
              <a:t>€8.8bn</a:t>
            </a:r>
            <a:endParaRPr sz="4000">
              <a:latin typeface="Calibri"/>
              <a:cs typeface="Calibri"/>
            </a:endParaRPr>
          </a:p>
          <a:p>
            <a:pPr algn="ctr" marL="448945" marR="438784" indent="-2540">
              <a:lnSpc>
                <a:spcPct val="100000"/>
              </a:lnSpc>
              <a:spcBef>
                <a:spcPts val="219"/>
              </a:spcBef>
            </a:pPr>
            <a:r>
              <a:rPr dirty="0" sz="1600" b="1">
                <a:latin typeface="Calibri"/>
                <a:cs typeface="Calibri"/>
              </a:rPr>
              <a:t>Contract </a:t>
            </a:r>
            <a:r>
              <a:rPr dirty="0" sz="1600" spc="-10" b="1">
                <a:latin typeface="Calibri"/>
                <a:cs typeface="Calibri"/>
              </a:rPr>
              <a:t>Value </a:t>
            </a:r>
            <a:r>
              <a:rPr dirty="0" sz="1600" b="1">
                <a:latin typeface="Calibri"/>
                <a:cs typeface="Calibri"/>
              </a:rPr>
              <a:t>signed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90" b="1">
                <a:latin typeface="Calibri"/>
                <a:cs typeface="Calibri"/>
              </a:rPr>
              <a:t>FY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2024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467088" y="3849623"/>
            <a:ext cx="2405380" cy="1148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4640"/>
              </a:lnSpc>
            </a:pPr>
            <a:r>
              <a:rPr dirty="0" sz="4000" spc="155" b="1">
                <a:latin typeface="Calibri"/>
                <a:cs typeface="Calibri"/>
              </a:rPr>
              <a:t>+5%</a:t>
            </a:r>
            <a:endParaRPr sz="4000">
              <a:latin typeface="Calibri"/>
              <a:cs typeface="Calibri"/>
            </a:endParaRPr>
          </a:p>
          <a:p>
            <a:pPr algn="ctr" marL="507365" marR="497840">
              <a:lnSpc>
                <a:spcPct val="100000"/>
              </a:lnSpc>
              <a:spcBef>
                <a:spcPts val="219"/>
              </a:spcBef>
            </a:pPr>
            <a:r>
              <a:rPr dirty="0" sz="1600" spc="90" b="1">
                <a:latin typeface="Calibri"/>
                <a:cs typeface="Calibri"/>
              </a:rPr>
              <a:t>FY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2024</a:t>
            </a:r>
            <a:r>
              <a:rPr dirty="0" sz="1600" spc="5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organic </a:t>
            </a:r>
            <a:r>
              <a:rPr dirty="0" sz="1600" b="1">
                <a:latin typeface="Calibri"/>
                <a:cs typeface="Calibri"/>
              </a:rPr>
              <a:t>revenue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19506" y="400558"/>
            <a:ext cx="103301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 b="1">
                <a:solidFill>
                  <a:srgbClr val="D30411"/>
                </a:solidFill>
                <a:latin typeface="Calibri"/>
                <a:cs typeface="Calibri"/>
              </a:rPr>
              <a:t>Logistics</a:t>
            </a:r>
            <a:r>
              <a:rPr dirty="0" sz="24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90" b="1">
                <a:solidFill>
                  <a:srgbClr val="D30411"/>
                </a:solidFill>
                <a:latin typeface="Calibri"/>
                <a:cs typeface="Calibri"/>
              </a:rPr>
              <a:t>Outsourcing:</a:t>
            </a:r>
            <a:r>
              <a:rPr dirty="0" sz="24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75" b="1">
                <a:solidFill>
                  <a:srgbClr val="D30411"/>
                </a:solidFill>
                <a:latin typeface="Calibri"/>
                <a:cs typeface="Calibri"/>
              </a:rPr>
              <a:t>DHL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30" b="1">
                <a:solidFill>
                  <a:srgbClr val="D30411"/>
                </a:solidFill>
                <a:latin typeface="Calibri"/>
                <a:cs typeface="Calibri"/>
              </a:rPr>
              <a:t>Supply</a:t>
            </a:r>
            <a:r>
              <a:rPr dirty="0" sz="2400" spc="-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0" b="1">
                <a:solidFill>
                  <a:srgbClr val="D30411"/>
                </a:solidFill>
                <a:latin typeface="Calibri"/>
                <a:cs typeface="Calibri"/>
              </a:rPr>
              <a:t>Chain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5" b="1">
                <a:solidFill>
                  <a:srgbClr val="D30411"/>
                </a:solidFill>
                <a:latin typeface="Calibri"/>
                <a:cs typeface="Calibri"/>
              </a:rPr>
              <a:t>breaking</a:t>
            </a:r>
            <a:r>
              <a:rPr dirty="0" sz="2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50" b="1">
                <a:solidFill>
                  <a:srgbClr val="D30411"/>
                </a:solidFill>
                <a:latin typeface="Calibri"/>
                <a:cs typeface="Calibri"/>
              </a:rPr>
              <a:t>€1bn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55" b="1">
                <a:solidFill>
                  <a:srgbClr val="D30411"/>
                </a:solidFill>
                <a:latin typeface="Calibri"/>
                <a:cs typeface="Calibri"/>
              </a:rPr>
              <a:t>EBIT</a:t>
            </a:r>
            <a:r>
              <a:rPr dirty="0" sz="2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14" b="1">
                <a:solidFill>
                  <a:srgbClr val="D30411"/>
                </a:solidFill>
                <a:latin typeface="Calibri"/>
                <a:cs typeface="Calibri"/>
              </a:rPr>
              <a:t>mark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0" b="1">
                <a:solidFill>
                  <a:srgbClr val="D30411"/>
                </a:solidFill>
                <a:latin typeface="Calibri"/>
                <a:cs typeface="Calibri"/>
              </a:rPr>
              <a:t>in</a:t>
            </a:r>
            <a:r>
              <a:rPr dirty="0" sz="24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40" b="1">
                <a:solidFill>
                  <a:srgbClr val="D30411"/>
                </a:solidFill>
                <a:latin typeface="Calibri"/>
                <a:cs typeface="Calibri"/>
              </a:rPr>
              <a:t>2024,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90" b="1">
                <a:solidFill>
                  <a:srgbClr val="D30411"/>
                </a:solidFill>
                <a:latin typeface="Calibri"/>
                <a:cs typeface="Calibri"/>
              </a:rPr>
              <a:t>supported</a:t>
            </a:r>
            <a:r>
              <a:rPr dirty="0" sz="24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0" b="1">
                <a:solidFill>
                  <a:srgbClr val="D30411"/>
                </a:solidFill>
                <a:latin typeface="Calibri"/>
                <a:cs typeface="Calibri"/>
              </a:rPr>
              <a:t>by</a:t>
            </a:r>
            <a:r>
              <a:rPr dirty="0" sz="2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90" b="1">
                <a:solidFill>
                  <a:srgbClr val="D30411"/>
                </a:solidFill>
                <a:latin typeface="Calibri"/>
                <a:cs typeface="Calibri"/>
              </a:rPr>
              <a:t>new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0" b="1">
                <a:solidFill>
                  <a:srgbClr val="D30411"/>
                </a:solidFill>
                <a:latin typeface="Calibri"/>
                <a:cs typeface="Calibri"/>
              </a:rPr>
              <a:t>business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5" b="1">
                <a:solidFill>
                  <a:srgbClr val="D30411"/>
                </a:solidFill>
                <a:latin typeface="Calibri"/>
                <a:cs typeface="Calibri"/>
              </a:rPr>
              <a:t>wins</a:t>
            </a:r>
            <a:r>
              <a:rPr dirty="0" sz="24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and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productivity</a:t>
            </a:r>
            <a:r>
              <a:rPr dirty="0" sz="240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20" b="1">
                <a:solidFill>
                  <a:srgbClr val="D30411"/>
                </a:solidFill>
                <a:latin typeface="Calibri"/>
                <a:cs typeface="Calibri"/>
              </a:rPr>
              <a:t>gains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54863" y="6135420"/>
            <a:ext cx="1296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*Excluding</a:t>
            </a:r>
            <a:r>
              <a:rPr dirty="0" sz="9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China</a:t>
            </a:r>
            <a:r>
              <a:rPr dirty="0" sz="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disposal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938017" y="4426965"/>
            <a:ext cx="505459" cy="378460"/>
            <a:chOff x="2938017" y="4426965"/>
            <a:chExt cx="505459" cy="378460"/>
          </a:xfrm>
        </p:grpSpPr>
        <p:sp>
          <p:nvSpPr>
            <p:cNvPr id="44" name="object 44" descr=""/>
            <p:cNvSpPr/>
            <p:nvPr/>
          </p:nvSpPr>
          <p:spPr>
            <a:xfrm>
              <a:off x="2944367" y="4433315"/>
              <a:ext cx="492759" cy="365760"/>
            </a:xfrm>
            <a:custGeom>
              <a:avLst/>
              <a:gdLst/>
              <a:ahLst/>
              <a:cxnLst/>
              <a:rect l="l" t="t" r="r" b="b"/>
              <a:pathLst>
                <a:path w="492760" h="365760">
                  <a:moveTo>
                    <a:pt x="431292" y="0"/>
                  </a:moveTo>
                  <a:lnTo>
                    <a:pt x="60959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59" y="365759"/>
                  </a:lnTo>
                  <a:lnTo>
                    <a:pt x="431292" y="365759"/>
                  </a:lnTo>
                  <a:lnTo>
                    <a:pt x="455015" y="360967"/>
                  </a:lnTo>
                  <a:lnTo>
                    <a:pt x="474392" y="347900"/>
                  </a:lnTo>
                  <a:lnTo>
                    <a:pt x="487459" y="328523"/>
                  </a:lnTo>
                  <a:lnTo>
                    <a:pt x="492252" y="304799"/>
                  </a:lnTo>
                  <a:lnTo>
                    <a:pt x="492252" y="60959"/>
                  </a:lnTo>
                  <a:lnTo>
                    <a:pt x="487459" y="37236"/>
                  </a:lnTo>
                  <a:lnTo>
                    <a:pt x="474392" y="17859"/>
                  </a:lnTo>
                  <a:lnTo>
                    <a:pt x="455015" y="4792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944367" y="4433315"/>
              <a:ext cx="492759" cy="365760"/>
            </a:xfrm>
            <a:custGeom>
              <a:avLst/>
              <a:gdLst/>
              <a:ahLst/>
              <a:cxnLst/>
              <a:rect l="l" t="t" r="r" b="b"/>
              <a:pathLst>
                <a:path w="492760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431292" y="0"/>
                  </a:lnTo>
                  <a:lnTo>
                    <a:pt x="455015" y="4792"/>
                  </a:lnTo>
                  <a:lnTo>
                    <a:pt x="474392" y="17859"/>
                  </a:lnTo>
                  <a:lnTo>
                    <a:pt x="487459" y="37236"/>
                  </a:lnTo>
                  <a:lnTo>
                    <a:pt x="492252" y="60959"/>
                  </a:lnTo>
                  <a:lnTo>
                    <a:pt x="492252" y="304799"/>
                  </a:lnTo>
                  <a:lnTo>
                    <a:pt x="487459" y="328523"/>
                  </a:lnTo>
                  <a:lnTo>
                    <a:pt x="474392" y="347900"/>
                  </a:lnTo>
                  <a:lnTo>
                    <a:pt x="455015" y="360967"/>
                  </a:lnTo>
                  <a:lnTo>
                    <a:pt x="431292" y="365759"/>
                  </a:lnTo>
                  <a:lnTo>
                    <a:pt x="60959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2913888" y="3451859"/>
            <a:ext cx="551815" cy="1772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  <a:spcBef>
                <a:spcPts val="1165"/>
              </a:spcBef>
            </a:pPr>
            <a:r>
              <a:rPr dirty="0" sz="1600" spc="-25" b="1">
                <a:latin typeface="Calibri"/>
                <a:cs typeface="Calibri"/>
              </a:rPr>
              <a:t>5%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3986529" y="4426965"/>
            <a:ext cx="503555" cy="378460"/>
            <a:chOff x="3986529" y="4426965"/>
            <a:chExt cx="503555" cy="378460"/>
          </a:xfrm>
        </p:grpSpPr>
        <p:sp>
          <p:nvSpPr>
            <p:cNvPr id="48" name="object 48" descr=""/>
            <p:cNvSpPr/>
            <p:nvPr/>
          </p:nvSpPr>
          <p:spPr>
            <a:xfrm>
              <a:off x="39928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429768" y="0"/>
                  </a:moveTo>
                  <a:lnTo>
                    <a:pt x="60960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60" y="365759"/>
                  </a:lnTo>
                  <a:lnTo>
                    <a:pt x="429768" y="365759"/>
                  </a:lnTo>
                  <a:lnTo>
                    <a:pt x="453491" y="360967"/>
                  </a:lnTo>
                  <a:lnTo>
                    <a:pt x="472868" y="347900"/>
                  </a:lnTo>
                  <a:lnTo>
                    <a:pt x="485935" y="328523"/>
                  </a:lnTo>
                  <a:lnTo>
                    <a:pt x="490728" y="304799"/>
                  </a:lnTo>
                  <a:lnTo>
                    <a:pt x="490728" y="60959"/>
                  </a:lnTo>
                  <a:lnTo>
                    <a:pt x="485935" y="37236"/>
                  </a:lnTo>
                  <a:lnTo>
                    <a:pt x="472868" y="17859"/>
                  </a:lnTo>
                  <a:lnTo>
                    <a:pt x="453491" y="479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992879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429768" y="0"/>
                  </a:lnTo>
                  <a:lnTo>
                    <a:pt x="453491" y="4792"/>
                  </a:lnTo>
                  <a:lnTo>
                    <a:pt x="472868" y="17859"/>
                  </a:lnTo>
                  <a:lnTo>
                    <a:pt x="485935" y="37236"/>
                  </a:lnTo>
                  <a:lnTo>
                    <a:pt x="490728" y="60959"/>
                  </a:lnTo>
                  <a:lnTo>
                    <a:pt x="490728" y="304799"/>
                  </a:lnTo>
                  <a:lnTo>
                    <a:pt x="485935" y="328523"/>
                  </a:lnTo>
                  <a:lnTo>
                    <a:pt x="472868" y="347900"/>
                  </a:lnTo>
                  <a:lnTo>
                    <a:pt x="453491" y="360967"/>
                  </a:lnTo>
                  <a:lnTo>
                    <a:pt x="429768" y="365759"/>
                  </a:lnTo>
                  <a:lnTo>
                    <a:pt x="60960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3962400" y="2979420"/>
            <a:ext cx="550545" cy="2245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dirty="0" sz="1600" spc="-25" b="1">
                <a:latin typeface="Calibri"/>
                <a:cs typeface="Calibri"/>
              </a:rPr>
              <a:t>5%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033517" y="4426965"/>
            <a:ext cx="503555" cy="378460"/>
            <a:chOff x="5033517" y="4426965"/>
            <a:chExt cx="503555" cy="378460"/>
          </a:xfrm>
        </p:grpSpPr>
        <p:sp>
          <p:nvSpPr>
            <p:cNvPr id="52" name="object 52" descr=""/>
            <p:cNvSpPr/>
            <p:nvPr/>
          </p:nvSpPr>
          <p:spPr>
            <a:xfrm>
              <a:off x="5039867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429768" y="0"/>
                  </a:moveTo>
                  <a:lnTo>
                    <a:pt x="60960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3"/>
                  </a:lnTo>
                  <a:lnTo>
                    <a:pt x="17859" y="347900"/>
                  </a:lnTo>
                  <a:lnTo>
                    <a:pt x="37236" y="360967"/>
                  </a:lnTo>
                  <a:lnTo>
                    <a:pt x="60960" y="365759"/>
                  </a:lnTo>
                  <a:lnTo>
                    <a:pt x="429768" y="365759"/>
                  </a:lnTo>
                  <a:lnTo>
                    <a:pt x="453491" y="360967"/>
                  </a:lnTo>
                  <a:lnTo>
                    <a:pt x="472868" y="347900"/>
                  </a:lnTo>
                  <a:lnTo>
                    <a:pt x="485935" y="328523"/>
                  </a:lnTo>
                  <a:lnTo>
                    <a:pt x="490728" y="304799"/>
                  </a:lnTo>
                  <a:lnTo>
                    <a:pt x="490728" y="60959"/>
                  </a:lnTo>
                  <a:lnTo>
                    <a:pt x="485935" y="37236"/>
                  </a:lnTo>
                  <a:lnTo>
                    <a:pt x="472868" y="17859"/>
                  </a:lnTo>
                  <a:lnTo>
                    <a:pt x="453491" y="479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039867" y="4433315"/>
              <a:ext cx="490855" cy="365760"/>
            </a:xfrm>
            <a:custGeom>
              <a:avLst/>
              <a:gdLst/>
              <a:ahLst/>
              <a:cxnLst/>
              <a:rect l="l" t="t" r="r" b="b"/>
              <a:pathLst>
                <a:path w="490854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429768" y="0"/>
                  </a:lnTo>
                  <a:lnTo>
                    <a:pt x="453491" y="4792"/>
                  </a:lnTo>
                  <a:lnTo>
                    <a:pt x="472868" y="17859"/>
                  </a:lnTo>
                  <a:lnTo>
                    <a:pt x="485935" y="37236"/>
                  </a:lnTo>
                  <a:lnTo>
                    <a:pt x="490728" y="60959"/>
                  </a:lnTo>
                  <a:lnTo>
                    <a:pt x="490728" y="304799"/>
                  </a:lnTo>
                  <a:lnTo>
                    <a:pt x="485935" y="328523"/>
                  </a:lnTo>
                  <a:lnTo>
                    <a:pt x="472868" y="347900"/>
                  </a:lnTo>
                  <a:lnTo>
                    <a:pt x="453491" y="360967"/>
                  </a:lnTo>
                  <a:lnTo>
                    <a:pt x="429768" y="365759"/>
                  </a:lnTo>
                  <a:lnTo>
                    <a:pt x="60960" y="365759"/>
                  </a:lnTo>
                  <a:lnTo>
                    <a:pt x="37236" y="360967"/>
                  </a:lnTo>
                  <a:lnTo>
                    <a:pt x="17859" y="347900"/>
                  </a:lnTo>
                  <a:lnTo>
                    <a:pt x="4792" y="328523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009388" y="2808732"/>
            <a:ext cx="551815" cy="2415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  <a:spcBef>
                <a:spcPts val="1630"/>
              </a:spcBef>
            </a:pPr>
            <a:r>
              <a:rPr dirty="0" sz="1600" spc="-25" b="1">
                <a:latin typeface="Calibri"/>
                <a:cs typeface="Calibri"/>
              </a:rPr>
              <a:t>6%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6" name="object 5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225" y="542925"/>
            <a:ext cx="10833735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39705" algn="l"/>
              </a:tabLst>
            </a:pPr>
            <a:r>
              <a:rPr dirty="0" spc="80"/>
              <a:t>Our</a:t>
            </a:r>
            <a:r>
              <a:rPr dirty="0" spc="-45"/>
              <a:t> </a:t>
            </a:r>
            <a:r>
              <a:rPr dirty="0" spc="110"/>
              <a:t>Core</a:t>
            </a:r>
            <a:r>
              <a:rPr dirty="0" spc="-70"/>
              <a:t> </a:t>
            </a:r>
            <a:r>
              <a:rPr dirty="0" spc="125"/>
              <a:t>Services,</a:t>
            </a:r>
            <a:r>
              <a:rPr dirty="0" spc="-55"/>
              <a:t> </a:t>
            </a:r>
            <a:r>
              <a:rPr dirty="0" spc="90"/>
              <a:t>Accelerated</a:t>
            </a:r>
            <a:r>
              <a:rPr dirty="0" spc="-65"/>
              <a:t> </a:t>
            </a:r>
            <a:r>
              <a:rPr dirty="0" spc="95"/>
              <a:t>Growth</a:t>
            </a:r>
            <a:r>
              <a:rPr dirty="0" spc="-70"/>
              <a:t> </a:t>
            </a:r>
            <a:r>
              <a:rPr dirty="0" spc="110"/>
              <a:t>Solutions,</a:t>
            </a:r>
            <a:r>
              <a:rPr dirty="0" spc="-45"/>
              <a:t> </a:t>
            </a:r>
            <a:r>
              <a:rPr dirty="0" spc="95"/>
              <a:t>and</a:t>
            </a:r>
            <a:r>
              <a:rPr dirty="0" spc="-60"/>
              <a:t> </a:t>
            </a:r>
            <a:r>
              <a:rPr dirty="0" spc="85"/>
              <a:t>Value</a:t>
            </a:r>
            <a:r>
              <a:rPr dirty="0" spc="-55"/>
              <a:t> </a:t>
            </a:r>
            <a:r>
              <a:rPr dirty="0" spc="105"/>
              <a:t>Creators</a:t>
            </a:r>
            <a:r>
              <a:rPr dirty="0"/>
              <a:t>	</a:t>
            </a:r>
            <a:r>
              <a:rPr dirty="0" spc="55"/>
              <a:t>are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0362" y="6218326"/>
            <a:ext cx="394017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0">
                <a:latin typeface="Calibri"/>
                <a:cs typeface="Calibri"/>
              </a:rPr>
              <a:t>1)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Market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CAGR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unavailable;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therefore,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6%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approximate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size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DSC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business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I2M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34539" y="1915667"/>
            <a:ext cx="5722620" cy="4295140"/>
            <a:chOff x="2034539" y="1915667"/>
            <a:chExt cx="5722620" cy="42951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6292" y="1915667"/>
              <a:ext cx="784860" cy="42946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3331" y="1915667"/>
              <a:ext cx="784859" cy="429463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1895" y="1915667"/>
              <a:ext cx="784859" cy="42946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935" y="1915667"/>
              <a:ext cx="784860" cy="42946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500" y="1915667"/>
              <a:ext cx="784860" cy="42946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539" y="1915667"/>
              <a:ext cx="784860" cy="42946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299" y="1915667"/>
              <a:ext cx="784859" cy="429463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044690" y="1938273"/>
            <a:ext cx="6394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Maintain</a:t>
            </a:r>
            <a:r>
              <a:rPr dirty="0" sz="1000" spc="145" b="1">
                <a:latin typeface="Calibri"/>
                <a:cs typeface="Calibri"/>
              </a:rPr>
              <a:t> </a:t>
            </a:r>
            <a:r>
              <a:rPr dirty="0" sz="1000" spc="-60" b="1">
                <a:latin typeface="Calibri"/>
                <a:cs typeface="Calibri"/>
              </a:rPr>
              <a:t>&amp;</a:t>
            </a:r>
            <a:r>
              <a:rPr dirty="0" sz="1000" spc="-10" b="1">
                <a:latin typeface="Calibri"/>
                <a:cs typeface="Calibri"/>
              </a:rPr>
              <a:t> Return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98120" y="1331975"/>
            <a:ext cx="11795760" cy="4828540"/>
            <a:chOff x="198120" y="1331975"/>
            <a:chExt cx="11795760" cy="4828540"/>
          </a:xfrm>
        </p:grpSpPr>
        <p:sp>
          <p:nvSpPr>
            <p:cNvPr id="14" name="object 14" descr=""/>
            <p:cNvSpPr/>
            <p:nvPr/>
          </p:nvSpPr>
          <p:spPr>
            <a:xfrm>
              <a:off x="198120" y="5041391"/>
              <a:ext cx="11795760" cy="988060"/>
            </a:xfrm>
            <a:custGeom>
              <a:avLst/>
              <a:gdLst/>
              <a:ahLst/>
              <a:cxnLst/>
              <a:rect l="l" t="t" r="r" b="b"/>
              <a:pathLst>
                <a:path w="11795760" h="988060">
                  <a:moveTo>
                    <a:pt x="11795760" y="0"/>
                  </a:moveTo>
                  <a:lnTo>
                    <a:pt x="0" y="0"/>
                  </a:lnTo>
                  <a:lnTo>
                    <a:pt x="0" y="987552"/>
                  </a:lnTo>
                  <a:lnTo>
                    <a:pt x="11795760" y="987552"/>
                  </a:lnTo>
                  <a:lnTo>
                    <a:pt x="11795760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1543" y="1331975"/>
              <a:ext cx="3907535" cy="4828032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106025" y="1371727"/>
            <a:ext cx="9461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Customer</a:t>
            </a:r>
            <a:r>
              <a:rPr dirty="0" sz="1000" spc="335" b="1">
                <a:latin typeface="Calibri"/>
                <a:cs typeface="Calibri"/>
              </a:rPr>
              <a:t> </a:t>
            </a:r>
            <a:r>
              <a:rPr dirty="0" sz="1000" spc="40" b="1">
                <a:latin typeface="Calibri"/>
                <a:cs typeface="Calibri"/>
              </a:rPr>
              <a:t>Focus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693402" y="1977008"/>
            <a:ext cx="3289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Small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357231" y="1977008"/>
            <a:ext cx="461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Medium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51489" y="1973961"/>
            <a:ext cx="328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Large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034539" y="2612135"/>
            <a:ext cx="9632315" cy="2051685"/>
          </a:xfrm>
          <a:custGeom>
            <a:avLst/>
            <a:gdLst/>
            <a:ahLst/>
            <a:cxnLst/>
            <a:rect l="l" t="t" r="r" b="b"/>
            <a:pathLst>
              <a:path w="9632315" h="2051685">
                <a:moveTo>
                  <a:pt x="0" y="0"/>
                </a:moveTo>
                <a:lnTo>
                  <a:pt x="9622790" y="0"/>
                </a:lnTo>
              </a:path>
              <a:path w="9632315" h="2051685">
                <a:moveTo>
                  <a:pt x="0" y="341375"/>
                </a:moveTo>
                <a:lnTo>
                  <a:pt x="9622790" y="341375"/>
                </a:lnTo>
              </a:path>
              <a:path w="9632315" h="2051685">
                <a:moveTo>
                  <a:pt x="0" y="684276"/>
                </a:moveTo>
                <a:lnTo>
                  <a:pt x="9622790" y="684276"/>
                </a:lnTo>
              </a:path>
              <a:path w="9632315" h="2051685">
                <a:moveTo>
                  <a:pt x="0" y="1027176"/>
                </a:moveTo>
                <a:lnTo>
                  <a:pt x="9622790" y="1027176"/>
                </a:lnTo>
              </a:path>
              <a:path w="9632315" h="2051685">
                <a:moveTo>
                  <a:pt x="0" y="2051303"/>
                </a:moveTo>
                <a:lnTo>
                  <a:pt x="9622790" y="2051303"/>
                </a:lnTo>
              </a:path>
              <a:path w="9632315" h="2051685">
                <a:moveTo>
                  <a:pt x="0" y="1709927"/>
                </a:moveTo>
                <a:lnTo>
                  <a:pt x="9622790" y="1709927"/>
                </a:lnTo>
              </a:path>
              <a:path w="9632315" h="2051685">
                <a:moveTo>
                  <a:pt x="9143" y="1368552"/>
                </a:moveTo>
                <a:lnTo>
                  <a:pt x="9631934" y="1368552"/>
                </a:lnTo>
              </a:path>
            </a:pathLst>
          </a:custGeom>
          <a:ln w="12700">
            <a:solidFill>
              <a:srgbClr val="A2D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89280" y="828597"/>
            <a:ext cx="8480425" cy="109220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975"/>
              </a:spcBef>
            </a:pPr>
            <a:r>
              <a:rPr dirty="0" sz="2600" spc="135" b="1">
                <a:solidFill>
                  <a:srgbClr val="D30411"/>
                </a:solidFill>
                <a:latin typeface="Calibri"/>
                <a:cs typeface="Calibri"/>
              </a:rPr>
              <a:t>key</a:t>
            </a:r>
            <a:r>
              <a:rPr dirty="0" sz="26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10" b="1">
                <a:solidFill>
                  <a:srgbClr val="D30411"/>
                </a:solidFill>
                <a:latin typeface="Calibri"/>
                <a:cs typeface="Calibri"/>
              </a:rPr>
              <a:t>components</a:t>
            </a:r>
            <a:r>
              <a:rPr dirty="0" sz="2600" spc="-6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10" b="1">
                <a:solidFill>
                  <a:srgbClr val="D30411"/>
                </a:solidFill>
                <a:latin typeface="Calibri"/>
                <a:cs typeface="Calibri"/>
              </a:rPr>
              <a:t>of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95" b="1">
                <a:solidFill>
                  <a:srgbClr val="D30411"/>
                </a:solidFill>
                <a:latin typeface="Calibri"/>
                <a:cs typeface="Calibri"/>
              </a:rPr>
              <a:t>our</a:t>
            </a:r>
            <a:r>
              <a:rPr dirty="0" sz="2600" spc="-5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95" b="1">
                <a:solidFill>
                  <a:srgbClr val="D30411"/>
                </a:solidFill>
                <a:latin typeface="Calibri"/>
                <a:cs typeface="Calibri"/>
              </a:rPr>
              <a:t>portfolio</a:t>
            </a:r>
            <a:r>
              <a:rPr dirty="0" sz="26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65" b="1">
                <a:solidFill>
                  <a:srgbClr val="D30411"/>
                </a:solidFill>
                <a:latin typeface="Calibri"/>
                <a:cs typeface="Calibri"/>
              </a:rPr>
              <a:t>to</a:t>
            </a:r>
            <a:r>
              <a:rPr dirty="0" sz="26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90" b="1">
                <a:solidFill>
                  <a:srgbClr val="D30411"/>
                </a:solidFill>
                <a:latin typeface="Calibri"/>
                <a:cs typeface="Calibri"/>
              </a:rPr>
              <a:t>accelerate</a:t>
            </a:r>
            <a:r>
              <a:rPr dirty="0" sz="2600" spc="-7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600" spc="110" b="1">
                <a:solidFill>
                  <a:srgbClr val="D30411"/>
                </a:solidFill>
                <a:latin typeface="Calibri"/>
                <a:cs typeface="Calibri"/>
              </a:rPr>
              <a:t>growth</a:t>
            </a:r>
            <a:endParaRPr sz="2600">
              <a:latin typeface="Calibri"/>
              <a:cs typeface="Calibri"/>
            </a:endParaRPr>
          </a:p>
          <a:p>
            <a:pPr marL="7628255">
              <a:lnSpc>
                <a:spcPct val="100000"/>
              </a:lnSpc>
              <a:spcBef>
                <a:spcPts val="330"/>
              </a:spcBef>
            </a:pPr>
            <a:r>
              <a:rPr dirty="0" sz="1000" b="1">
                <a:latin typeface="Calibri"/>
                <a:cs typeface="Calibri"/>
              </a:rPr>
              <a:t>Value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Creators</a:t>
            </a:r>
            <a:endParaRPr sz="1000">
              <a:latin typeface="Calibri"/>
              <a:cs typeface="Calibri"/>
            </a:endParaRPr>
          </a:p>
          <a:p>
            <a:pPr marL="12700" marR="7451725">
              <a:lnSpc>
                <a:spcPct val="100000"/>
              </a:lnSpc>
              <a:spcBef>
                <a:spcPts val="350"/>
              </a:spcBef>
            </a:pPr>
            <a:r>
              <a:rPr dirty="0" sz="1050" b="1">
                <a:latin typeface="Calibri"/>
                <a:cs typeface="Calibri"/>
              </a:rPr>
              <a:t>Global</a:t>
            </a:r>
            <a:r>
              <a:rPr dirty="0" sz="1050" spc="204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Customer </a:t>
            </a:r>
            <a:r>
              <a:rPr dirty="0" sz="1050" spc="60" b="1">
                <a:latin typeface="Calibri"/>
                <a:cs typeface="Calibri"/>
              </a:rPr>
              <a:t>Supply</a:t>
            </a:r>
            <a:r>
              <a:rPr dirty="0" sz="1050" spc="-30" b="1">
                <a:latin typeface="Calibri"/>
                <a:cs typeface="Calibri"/>
              </a:rPr>
              <a:t> </a:t>
            </a:r>
            <a:r>
              <a:rPr dirty="0" sz="1050" spc="40" b="1">
                <a:latin typeface="Calibri"/>
                <a:cs typeface="Calibri"/>
              </a:rPr>
              <a:t>Chains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9280" y="3520185"/>
            <a:ext cx="107950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Accelerated </a:t>
            </a:r>
            <a:r>
              <a:rPr dirty="0" sz="1050" b="1">
                <a:latin typeface="Calibri"/>
                <a:cs typeface="Calibri"/>
              </a:rPr>
              <a:t>Growth</a:t>
            </a:r>
            <a:r>
              <a:rPr dirty="0" sz="1050" spc="185" b="1">
                <a:latin typeface="Calibri"/>
                <a:cs typeface="Calibri"/>
              </a:rPr>
              <a:t> </a:t>
            </a:r>
            <a:r>
              <a:rPr dirty="0" sz="1050" spc="40" b="1">
                <a:latin typeface="Calibri"/>
                <a:cs typeface="Calibri"/>
              </a:rPr>
              <a:t>Solutions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9280" y="5401817"/>
            <a:ext cx="84645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Core</a:t>
            </a:r>
            <a:r>
              <a:rPr dirty="0" sz="1050" spc="160" b="1">
                <a:latin typeface="Calibri"/>
                <a:cs typeface="Calibri"/>
              </a:rPr>
              <a:t> </a:t>
            </a:r>
            <a:r>
              <a:rPr dirty="0" sz="1050" spc="45" b="1">
                <a:latin typeface="Calibri"/>
                <a:cs typeface="Calibri"/>
              </a:rPr>
              <a:t>Services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034539" y="4698491"/>
            <a:ext cx="5718175" cy="271780"/>
          </a:xfrm>
          <a:custGeom>
            <a:avLst/>
            <a:gdLst/>
            <a:ahLst/>
            <a:cxnLst/>
            <a:rect l="l" t="t" r="r" b="b"/>
            <a:pathLst>
              <a:path w="5718175" h="271779">
                <a:moveTo>
                  <a:pt x="5718048" y="0"/>
                </a:moveTo>
                <a:lnTo>
                  <a:pt x="0" y="0"/>
                </a:lnTo>
                <a:lnTo>
                  <a:pt x="0" y="271272"/>
                </a:lnTo>
                <a:lnTo>
                  <a:pt x="5718048" y="271272"/>
                </a:lnTo>
                <a:lnTo>
                  <a:pt x="571804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845307" y="5082540"/>
            <a:ext cx="4078604" cy="2717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57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501896" y="5428488"/>
            <a:ext cx="1584960" cy="27178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57150" rIns="0" bIns="0" rtlCol="0" vert="horz">
            <a:spAutoFit/>
          </a:bodyPr>
          <a:lstStyle/>
          <a:p>
            <a:pPr marL="450215">
              <a:lnSpc>
                <a:spcPct val="100000"/>
              </a:lnSpc>
              <a:spcBef>
                <a:spcPts val="45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Warehousing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845307" y="5757671"/>
            <a:ext cx="3241675" cy="26289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57785" rIns="0" bIns="0" rtlCol="0" vert="horz">
            <a:spAutoFit/>
          </a:bodyPr>
          <a:lstStyle/>
          <a:p>
            <a:pPr marL="938530">
              <a:lnSpc>
                <a:spcPct val="100000"/>
              </a:lnSpc>
              <a:spcBef>
                <a:spcPts val="455"/>
              </a:spcBef>
            </a:pP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Specialized</a:t>
            </a:r>
            <a:r>
              <a:rPr dirty="0" sz="900" spc="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50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900" spc="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30" b="1">
                <a:solidFill>
                  <a:srgbClr val="FFFFFF"/>
                </a:solidFill>
                <a:latin typeface="Calibri"/>
                <a:cs typeface="Calibri"/>
              </a:rPr>
              <a:t>(VAS)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501896" y="2383535"/>
            <a:ext cx="6867525" cy="3523615"/>
            <a:chOff x="4501896" y="2383535"/>
            <a:chExt cx="6867525" cy="3523615"/>
          </a:xfrm>
        </p:grpSpPr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2360" y="2383535"/>
              <a:ext cx="106680" cy="1097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2360" y="2734055"/>
              <a:ext cx="106680" cy="10972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2360" y="3066287"/>
              <a:ext cx="106680" cy="11125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2360" y="3419855"/>
              <a:ext cx="106680" cy="11125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2360" y="3759707"/>
              <a:ext cx="106680" cy="11125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2360" y="4101083"/>
              <a:ext cx="106680" cy="11125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2360" y="4454651"/>
              <a:ext cx="106680" cy="10363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2360" y="5132831"/>
              <a:ext cx="106680" cy="11125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2360" y="5466587"/>
              <a:ext cx="106680" cy="11125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2360" y="5795771"/>
              <a:ext cx="106680" cy="11125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2364" y="2383535"/>
              <a:ext cx="108203" cy="10972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2364" y="2734055"/>
              <a:ext cx="108203" cy="10972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32364" y="3066287"/>
              <a:ext cx="108203" cy="11125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32364" y="3419855"/>
              <a:ext cx="108203" cy="11125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2364" y="3759707"/>
              <a:ext cx="108203" cy="11125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32364" y="4101083"/>
              <a:ext cx="108203" cy="11125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32364" y="4451603"/>
              <a:ext cx="108203" cy="10972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2364" y="5132831"/>
              <a:ext cx="108203" cy="11125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2364" y="5466587"/>
              <a:ext cx="108203" cy="11125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2364" y="5795771"/>
              <a:ext cx="108203" cy="111252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501896" y="2647187"/>
              <a:ext cx="2429510" cy="273050"/>
            </a:xfrm>
            <a:custGeom>
              <a:avLst/>
              <a:gdLst/>
              <a:ahLst/>
              <a:cxnLst/>
              <a:rect l="l" t="t" r="r" b="b"/>
              <a:pathLst>
                <a:path w="2429509" h="273050">
                  <a:moveTo>
                    <a:pt x="2429255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2429255" y="272796"/>
                  </a:lnTo>
                  <a:lnTo>
                    <a:pt x="2429255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4984750" y="2692146"/>
            <a:ext cx="1490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eCommerce</a:t>
            </a:r>
            <a:r>
              <a:rPr dirty="0" sz="900" spc="204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D30411"/>
                </a:solidFill>
                <a:latin typeface="Calibri"/>
                <a:cs typeface="Calibri"/>
              </a:rPr>
              <a:t>&amp;</a:t>
            </a:r>
            <a:r>
              <a:rPr dirty="0" sz="900" spc="28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Omni-</a:t>
            </a: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channel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4501896" y="3678935"/>
            <a:ext cx="3255645" cy="273050"/>
          </a:xfrm>
          <a:custGeom>
            <a:avLst/>
            <a:gdLst/>
            <a:ahLst/>
            <a:cxnLst/>
            <a:rect l="l" t="t" r="r" b="b"/>
            <a:pathLst>
              <a:path w="3255645" h="273050">
                <a:moveTo>
                  <a:pt x="3255263" y="0"/>
                </a:moveTo>
                <a:lnTo>
                  <a:pt x="0" y="0"/>
                </a:lnTo>
                <a:lnTo>
                  <a:pt x="0" y="272795"/>
                </a:lnTo>
                <a:lnTo>
                  <a:pt x="3255263" y="272795"/>
                </a:lnTo>
                <a:lnTo>
                  <a:pt x="325526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5333110" y="3724782"/>
            <a:ext cx="1352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65" b="1">
                <a:solidFill>
                  <a:srgbClr val="D30411"/>
                </a:solidFill>
                <a:latin typeface="Calibri"/>
                <a:cs typeface="Calibri"/>
              </a:rPr>
              <a:t>DHL</a:t>
            </a:r>
            <a:r>
              <a:rPr dirty="0" sz="900" spc="204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Fulfillment</a:t>
            </a:r>
            <a:r>
              <a:rPr dirty="0" sz="900" spc="1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4501896" y="3329952"/>
            <a:ext cx="3255645" cy="1309370"/>
          </a:xfrm>
          <a:custGeom>
            <a:avLst/>
            <a:gdLst/>
            <a:ahLst/>
            <a:cxnLst/>
            <a:rect l="l" t="t" r="r" b="b"/>
            <a:pathLst>
              <a:path w="3255645" h="1309370">
                <a:moveTo>
                  <a:pt x="2429256" y="1037844"/>
                </a:moveTo>
                <a:lnTo>
                  <a:pt x="1629156" y="1037844"/>
                </a:lnTo>
                <a:lnTo>
                  <a:pt x="1629156" y="1309103"/>
                </a:lnTo>
                <a:lnTo>
                  <a:pt x="2429256" y="1309103"/>
                </a:lnTo>
                <a:lnTo>
                  <a:pt x="2429256" y="1037844"/>
                </a:lnTo>
                <a:close/>
              </a:path>
              <a:path w="3255645" h="1309370">
                <a:moveTo>
                  <a:pt x="3255264" y="0"/>
                </a:moveTo>
                <a:lnTo>
                  <a:pt x="0" y="0"/>
                </a:lnTo>
                <a:lnTo>
                  <a:pt x="0" y="275844"/>
                </a:lnTo>
                <a:lnTo>
                  <a:pt x="3255264" y="275844"/>
                </a:lnTo>
                <a:lnTo>
                  <a:pt x="325526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6186932" y="4412742"/>
            <a:ext cx="472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DigiHaul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481965" y="1487236"/>
            <a:ext cx="11186795" cy="4484370"/>
            <a:chOff x="481965" y="1487236"/>
            <a:chExt cx="11186795" cy="4484370"/>
          </a:xfrm>
        </p:grpSpPr>
        <p:sp>
          <p:nvSpPr>
            <p:cNvPr id="56" name="object 56" descr=""/>
            <p:cNvSpPr/>
            <p:nvPr/>
          </p:nvSpPr>
          <p:spPr>
            <a:xfrm>
              <a:off x="2034540" y="2313431"/>
              <a:ext cx="5722620" cy="1973580"/>
            </a:xfrm>
            <a:custGeom>
              <a:avLst/>
              <a:gdLst/>
              <a:ahLst/>
              <a:cxnLst/>
              <a:rect l="l" t="t" r="r" b="b"/>
              <a:pathLst>
                <a:path w="5722620" h="1973579">
                  <a:moveTo>
                    <a:pt x="2429256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2429256" y="275844"/>
                  </a:lnTo>
                  <a:lnTo>
                    <a:pt x="2429256" y="0"/>
                  </a:lnTo>
                  <a:close/>
                </a:path>
                <a:path w="5722620" h="1973579">
                  <a:moveTo>
                    <a:pt x="5708904" y="685800"/>
                  </a:moveTo>
                  <a:lnTo>
                    <a:pt x="4122420" y="685800"/>
                  </a:lnTo>
                  <a:lnTo>
                    <a:pt x="4122420" y="958596"/>
                  </a:lnTo>
                  <a:lnTo>
                    <a:pt x="5708904" y="958596"/>
                  </a:lnTo>
                  <a:lnTo>
                    <a:pt x="5708904" y="685800"/>
                  </a:lnTo>
                  <a:close/>
                </a:path>
                <a:path w="5722620" h="1973579">
                  <a:moveTo>
                    <a:pt x="5722620" y="1702308"/>
                  </a:moveTo>
                  <a:lnTo>
                    <a:pt x="2467356" y="1702308"/>
                  </a:lnTo>
                  <a:lnTo>
                    <a:pt x="2467356" y="1973580"/>
                  </a:lnTo>
                  <a:lnTo>
                    <a:pt x="5722620" y="1973580"/>
                  </a:lnTo>
                  <a:lnTo>
                    <a:pt x="5722620" y="170230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2359" y="4786883"/>
              <a:ext cx="106680" cy="11125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32363" y="4786883"/>
              <a:ext cx="108203" cy="11125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3892" y="3759707"/>
              <a:ext cx="106679" cy="11125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3892" y="4451604"/>
              <a:ext cx="106679" cy="10972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928389" y="1489265"/>
              <a:ext cx="3597275" cy="313690"/>
            </a:xfrm>
            <a:custGeom>
              <a:avLst/>
              <a:gdLst/>
              <a:ahLst/>
              <a:cxnLst/>
              <a:rect l="l" t="t" r="r" b="b"/>
              <a:pathLst>
                <a:path w="3597275" h="313689">
                  <a:moveTo>
                    <a:pt x="291820" y="0"/>
                  </a:moveTo>
                  <a:lnTo>
                    <a:pt x="243179" y="0"/>
                  </a:lnTo>
                  <a:lnTo>
                    <a:pt x="243179" y="195834"/>
                  </a:lnTo>
                  <a:lnTo>
                    <a:pt x="202653" y="169735"/>
                  </a:lnTo>
                  <a:lnTo>
                    <a:pt x="202653" y="219329"/>
                  </a:lnTo>
                  <a:lnTo>
                    <a:pt x="202653" y="281990"/>
                  </a:lnTo>
                  <a:lnTo>
                    <a:pt x="186436" y="281990"/>
                  </a:lnTo>
                  <a:lnTo>
                    <a:pt x="186436" y="219329"/>
                  </a:lnTo>
                  <a:lnTo>
                    <a:pt x="202653" y="219329"/>
                  </a:lnTo>
                  <a:lnTo>
                    <a:pt x="202653" y="169735"/>
                  </a:lnTo>
                  <a:lnTo>
                    <a:pt x="121589" y="117500"/>
                  </a:lnTo>
                  <a:lnTo>
                    <a:pt x="121589" y="195834"/>
                  </a:lnTo>
                  <a:lnTo>
                    <a:pt x="81064" y="169735"/>
                  </a:lnTo>
                  <a:lnTo>
                    <a:pt x="81064" y="219329"/>
                  </a:lnTo>
                  <a:lnTo>
                    <a:pt x="81064" y="281990"/>
                  </a:lnTo>
                  <a:lnTo>
                    <a:pt x="64858" y="281990"/>
                  </a:lnTo>
                  <a:lnTo>
                    <a:pt x="64858" y="219329"/>
                  </a:lnTo>
                  <a:lnTo>
                    <a:pt x="81064" y="219329"/>
                  </a:lnTo>
                  <a:lnTo>
                    <a:pt x="81064" y="169735"/>
                  </a:lnTo>
                  <a:lnTo>
                    <a:pt x="0" y="117500"/>
                  </a:lnTo>
                  <a:lnTo>
                    <a:pt x="0" y="313321"/>
                  </a:lnTo>
                  <a:lnTo>
                    <a:pt x="291820" y="313321"/>
                  </a:lnTo>
                  <a:lnTo>
                    <a:pt x="291820" y="281990"/>
                  </a:lnTo>
                  <a:lnTo>
                    <a:pt x="291820" y="219329"/>
                  </a:lnTo>
                  <a:lnTo>
                    <a:pt x="291820" y="195834"/>
                  </a:lnTo>
                  <a:lnTo>
                    <a:pt x="291820" y="0"/>
                  </a:lnTo>
                  <a:close/>
                </a:path>
                <a:path w="3597275" h="313689">
                  <a:moveTo>
                    <a:pt x="1153223" y="109664"/>
                  </a:moveTo>
                  <a:lnTo>
                    <a:pt x="1120673" y="109664"/>
                  </a:lnTo>
                  <a:lnTo>
                    <a:pt x="1120673" y="140995"/>
                  </a:lnTo>
                  <a:lnTo>
                    <a:pt x="1120673" y="172326"/>
                  </a:lnTo>
                  <a:lnTo>
                    <a:pt x="1120673" y="195834"/>
                  </a:lnTo>
                  <a:lnTo>
                    <a:pt x="1120673" y="235000"/>
                  </a:lnTo>
                  <a:lnTo>
                    <a:pt x="1023035" y="235000"/>
                  </a:lnTo>
                  <a:lnTo>
                    <a:pt x="1023035" y="195834"/>
                  </a:lnTo>
                  <a:lnTo>
                    <a:pt x="1120673" y="195834"/>
                  </a:lnTo>
                  <a:lnTo>
                    <a:pt x="1120673" y="172326"/>
                  </a:lnTo>
                  <a:lnTo>
                    <a:pt x="1088136" y="172326"/>
                  </a:lnTo>
                  <a:lnTo>
                    <a:pt x="1088136" y="140995"/>
                  </a:lnTo>
                  <a:lnTo>
                    <a:pt x="1120673" y="140995"/>
                  </a:lnTo>
                  <a:lnTo>
                    <a:pt x="1120673" y="109664"/>
                  </a:lnTo>
                  <a:lnTo>
                    <a:pt x="1055585" y="109664"/>
                  </a:lnTo>
                  <a:lnTo>
                    <a:pt x="1055585" y="140995"/>
                  </a:lnTo>
                  <a:lnTo>
                    <a:pt x="1055585" y="172326"/>
                  </a:lnTo>
                  <a:lnTo>
                    <a:pt x="1023035" y="172326"/>
                  </a:lnTo>
                  <a:lnTo>
                    <a:pt x="1023035" y="140995"/>
                  </a:lnTo>
                  <a:lnTo>
                    <a:pt x="1055585" y="140995"/>
                  </a:lnTo>
                  <a:lnTo>
                    <a:pt x="1055585" y="109664"/>
                  </a:lnTo>
                  <a:lnTo>
                    <a:pt x="990485" y="109664"/>
                  </a:lnTo>
                  <a:lnTo>
                    <a:pt x="990485" y="140995"/>
                  </a:lnTo>
                  <a:lnTo>
                    <a:pt x="990485" y="172326"/>
                  </a:lnTo>
                  <a:lnTo>
                    <a:pt x="957935" y="172326"/>
                  </a:lnTo>
                  <a:lnTo>
                    <a:pt x="957935" y="140995"/>
                  </a:lnTo>
                  <a:lnTo>
                    <a:pt x="990485" y="140995"/>
                  </a:lnTo>
                  <a:lnTo>
                    <a:pt x="990485" y="109664"/>
                  </a:lnTo>
                  <a:lnTo>
                    <a:pt x="925398" y="109664"/>
                  </a:lnTo>
                  <a:lnTo>
                    <a:pt x="925398" y="140995"/>
                  </a:lnTo>
                  <a:lnTo>
                    <a:pt x="925398" y="172326"/>
                  </a:lnTo>
                  <a:lnTo>
                    <a:pt x="925398" y="195834"/>
                  </a:lnTo>
                  <a:lnTo>
                    <a:pt x="925398" y="235000"/>
                  </a:lnTo>
                  <a:lnTo>
                    <a:pt x="827747" y="235000"/>
                  </a:lnTo>
                  <a:lnTo>
                    <a:pt x="827747" y="195834"/>
                  </a:lnTo>
                  <a:lnTo>
                    <a:pt x="925398" y="195834"/>
                  </a:lnTo>
                  <a:lnTo>
                    <a:pt x="925398" y="172326"/>
                  </a:lnTo>
                  <a:lnTo>
                    <a:pt x="892848" y="172326"/>
                  </a:lnTo>
                  <a:lnTo>
                    <a:pt x="892848" y="140995"/>
                  </a:lnTo>
                  <a:lnTo>
                    <a:pt x="925398" y="140995"/>
                  </a:lnTo>
                  <a:lnTo>
                    <a:pt x="925398" y="109664"/>
                  </a:lnTo>
                  <a:lnTo>
                    <a:pt x="860298" y="109664"/>
                  </a:lnTo>
                  <a:lnTo>
                    <a:pt x="860298" y="140995"/>
                  </a:lnTo>
                  <a:lnTo>
                    <a:pt x="860298" y="172326"/>
                  </a:lnTo>
                  <a:lnTo>
                    <a:pt x="827747" y="172326"/>
                  </a:lnTo>
                  <a:lnTo>
                    <a:pt x="827747" y="140995"/>
                  </a:lnTo>
                  <a:lnTo>
                    <a:pt x="860298" y="140995"/>
                  </a:lnTo>
                  <a:lnTo>
                    <a:pt x="860298" y="109664"/>
                  </a:lnTo>
                  <a:lnTo>
                    <a:pt x="795197" y="109664"/>
                  </a:lnTo>
                  <a:lnTo>
                    <a:pt x="795197" y="250659"/>
                  </a:lnTo>
                  <a:lnTo>
                    <a:pt x="957935" y="250659"/>
                  </a:lnTo>
                  <a:lnTo>
                    <a:pt x="957935" y="235000"/>
                  </a:lnTo>
                  <a:lnTo>
                    <a:pt x="957935" y="195834"/>
                  </a:lnTo>
                  <a:lnTo>
                    <a:pt x="990485" y="195834"/>
                  </a:lnTo>
                  <a:lnTo>
                    <a:pt x="990485" y="250659"/>
                  </a:lnTo>
                  <a:lnTo>
                    <a:pt x="1153223" y="250659"/>
                  </a:lnTo>
                  <a:lnTo>
                    <a:pt x="1153223" y="235000"/>
                  </a:lnTo>
                  <a:lnTo>
                    <a:pt x="1153223" y="195834"/>
                  </a:lnTo>
                  <a:lnTo>
                    <a:pt x="1153223" y="172326"/>
                  </a:lnTo>
                  <a:lnTo>
                    <a:pt x="1153223" y="140995"/>
                  </a:lnTo>
                  <a:lnTo>
                    <a:pt x="1153223" y="109664"/>
                  </a:lnTo>
                  <a:close/>
                </a:path>
                <a:path w="3597275" h="313689">
                  <a:moveTo>
                    <a:pt x="1153223" y="78333"/>
                  </a:moveTo>
                  <a:lnTo>
                    <a:pt x="795197" y="78333"/>
                  </a:lnTo>
                  <a:lnTo>
                    <a:pt x="795197" y="93992"/>
                  </a:lnTo>
                  <a:lnTo>
                    <a:pt x="1153223" y="93992"/>
                  </a:lnTo>
                  <a:lnTo>
                    <a:pt x="1153223" y="78333"/>
                  </a:lnTo>
                  <a:close/>
                </a:path>
                <a:path w="3597275" h="313689">
                  <a:moveTo>
                    <a:pt x="2651239" y="46990"/>
                  </a:moveTo>
                  <a:lnTo>
                    <a:pt x="2647416" y="28702"/>
                  </a:lnTo>
                  <a:lnTo>
                    <a:pt x="2636990" y="13754"/>
                  </a:lnTo>
                  <a:lnTo>
                    <a:pt x="2621534" y="3683"/>
                  </a:lnTo>
                  <a:lnTo>
                    <a:pt x="2602598" y="0"/>
                  </a:lnTo>
                  <a:lnTo>
                    <a:pt x="2583662" y="3683"/>
                  </a:lnTo>
                  <a:lnTo>
                    <a:pt x="2568206" y="13754"/>
                  </a:lnTo>
                  <a:lnTo>
                    <a:pt x="2557792" y="28702"/>
                  </a:lnTo>
                  <a:lnTo>
                    <a:pt x="2553970" y="46990"/>
                  </a:lnTo>
                  <a:lnTo>
                    <a:pt x="2557792" y="65290"/>
                  </a:lnTo>
                  <a:lnTo>
                    <a:pt x="2568206" y="80225"/>
                  </a:lnTo>
                  <a:lnTo>
                    <a:pt x="2583662" y="90297"/>
                  </a:lnTo>
                  <a:lnTo>
                    <a:pt x="2602598" y="93992"/>
                  </a:lnTo>
                  <a:lnTo>
                    <a:pt x="2621534" y="90297"/>
                  </a:lnTo>
                  <a:lnTo>
                    <a:pt x="2636990" y="80225"/>
                  </a:lnTo>
                  <a:lnTo>
                    <a:pt x="2647416" y="65290"/>
                  </a:lnTo>
                  <a:lnTo>
                    <a:pt x="2651239" y="46990"/>
                  </a:lnTo>
                  <a:close/>
                </a:path>
                <a:path w="3597275" h="313689">
                  <a:moveTo>
                    <a:pt x="2659342" y="203657"/>
                  </a:moveTo>
                  <a:lnTo>
                    <a:pt x="2643124" y="203657"/>
                  </a:lnTo>
                  <a:lnTo>
                    <a:pt x="2643124" y="274167"/>
                  </a:lnTo>
                  <a:lnTo>
                    <a:pt x="2643124" y="297662"/>
                  </a:lnTo>
                  <a:lnTo>
                    <a:pt x="2610701" y="297662"/>
                  </a:lnTo>
                  <a:lnTo>
                    <a:pt x="2610701" y="274154"/>
                  </a:lnTo>
                  <a:lnTo>
                    <a:pt x="2643124" y="274167"/>
                  </a:lnTo>
                  <a:lnTo>
                    <a:pt x="2643124" y="203657"/>
                  </a:lnTo>
                  <a:lnTo>
                    <a:pt x="2545854" y="203657"/>
                  </a:lnTo>
                  <a:lnTo>
                    <a:pt x="2545854" y="313321"/>
                  </a:lnTo>
                  <a:lnTo>
                    <a:pt x="2659342" y="313321"/>
                  </a:lnTo>
                  <a:lnTo>
                    <a:pt x="2659342" y="297662"/>
                  </a:lnTo>
                  <a:lnTo>
                    <a:pt x="2659342" y="274167"/>
                  </a:lnTo>
                  <a:lnTo>
                    <a:pt x="2659342" y="203657"/>
                  </a:lnTo>
                  <a:close/>
                </a:path>
                <a:path w="3597275" h="313689">
                  <a:moveTo>
                    <a:pt x="2721292" y="250380"/>
                  </a:moveTo>
                  <a:lnTo>
                    <a:pt x="2720949" y="247243"/>
                  </a:lnTo>
                  <a:lnTo>
                    <a:pt x="2707614" y="187998"/>
                  </a:lnTo>
                  <a:lnTo>
                    <a:pt x="2698800" y="148831"/>
                  </a:lnTo>
                  <a:lnTo>
                    <a:pt x="2693187" y="123863"/>
                  </a:lnTo>
                  <a:lnTo>
                    <a:pt x="2685021" y="117500"/>
                  </a:lnTo>
                  <a:lnTo>
                    <a:pt x="2635021" y="117500"/>
                  </a:lnTo>
                  <a:lnTo>
                    <a:pt x="2632468" y="129692"/>
                  </a:lnTo>
                  <a:lnTo>
                    <a:pt x="2625521" y="139649"/>
                  </a:lnTo>
                  <a:lnTo>
                    <a:pt x="2615222" y="146367"/>
                  </a:lnTo>
                  <a:lnTo>
                    <a:pt x="2602598" y="148831"/>
                  </a:lnTo>
                  <a:lnTo>
                    <a:pt x="2589974" y="146367"/>
                  </a:lnTo>
                  <a:lnTo>
                    <a:pt x="2579674" y="139649"/>
                  </a:lnTo>
                  <a:lnTo>
                    <a:pt x="2572728" y="129692"/>
                  </a:lnTo>
                  <a:lnTo>
                    <a:pt x="2570175" y="117500"/>
                  </a:lnTo>
                  <a:lnTo>
                    <a:pt x="2520175" y="117500"/>
                  </a:lnTo>
                  <a:lnTo>
                    <a:pt x="2512009" y="123863"/>
                  </a:lnTo>
                  <a:lnTo>
                    <a:pt x="2484932" y="244157"/>
                  </a:lnTo>
                  <a:lnTo>
                    <a:pt x="2484666" y="261683"/>
                  </a:lnTo>
                  <a:lnTo>
                    <a:pt x="2491155" y="277393"/>
                  </a:lnTo>
                  <a:lnTo>
                    <a:pt x="2503259" y="289610"/>
                  </a:lnTo>
                  <a:lnTo>
                    <a:pt x="2519857" y="296646"/>
                  </a:lnTo>
                  <a:lnTo>
                    <a:pt x="2523045" y="297319"/>
                  </a:lnTo>
                  <a:lnTo>
                    <a:pt x="2526309" y="297662"/>
                  </a:lnTo>
                  <a:lnTo>
                    <a:pt x="2529649" y="297662"/>
                  </a:lnTo>
                  <a:lnTo>
                    <a:pt x="2529649" y="187998"/>
                  </a:lnTo>
                  <a:lnTo>
                    <a:pt x="2675547" y="187998"/>
                  </a:lnTo>
                  <a:lnTo>
                    <a:pt x="2675547" y="297662"/>
                  </a:lnTo>
                  <a:lnTo>
                    <a:pt x="2693403" y="294195"/>
                  </a:lnTo>
                  <a:lnTo>
                    <a:pt x="2707919" y="284734"/>
                  </a:lnTo>
                  <a:lnTo>
                    <a:pt x="2717711" y="270713"/>
                  </a:lnTo>
                  <a:lnTo>
                    <a:pt x="2721292" y="253530"/>
                  </a:lnTo>
                  <a:lnTo>
                    <a:pt x="2721292" y="250380"/>
                  </a:lnTo>
                  <a:close/>
                </a:path>
                <a:path w="3597275" h="313689">
                  <a:moveTo>
                    <a:pt x="3439033" y="281990"/>
                  </a:moveTo>
                  <a:lnTo>
                    <a:pt x="3422764" y="281990"/>
                  </a:lnTo>
                  <a:lnTo>
                    <a:pt x="3397440" y="277050"/>
                  </a:lnTo>
                  <a:lnTo>
                    <a:pt x="3376752" y="263613"/>
                  </a:lnTo>
                  <a:lnTo>
                    <a:pt x="3362807" y="243713"/>
                  </a:lnTo>
                  <a:lnTo>
                    <a:pt x="3357664" y="219329"/>
                  </a:lnTo>
                  <a:lnTo>
                    <a:pt x="3357664" y="139649"/>
                  </a:lnTo>
                  <a:lnTo>
                    <a:pt x="3394989" y="175577"/>
                  </a:lnTo>
                  <a:lnTo>
                    <a:pt x="3417989" y="153416"/>
                  </a:lnTo>
                  <a:lnTo>
                    <a:pt x="3403689" y="139649"/>
                  </a:lnTo>
                  <a:lnTo>
                    <a:pt x="3341395" y="79667"/>
                  </a:lnTo>
                  <a:lnTo>
                    <a:pt x="3264789" y="153416"/>
                  </a:lnTo>
                  <a:lnTo>
                    <a:pt x="3287801" y="175577"/>
                  </a:lnTo>
                  <a:lnTo>
                    <a:pt x="3325126" y="139649"/>
                  </a:lnTo>
                  <a:lnTo>
                    <a:pt x="3325126" y="219329"/>
                  </a:lnTo>
                  <a:lnTo>
                    <a:pt x="3332823" y="255892"/>
                  </a:lnTo>
                  <a:lnTo>
                    <a:pt x="3353752" y="285762"/>
                  </a:lnTo>
                  <a:lnTo>
                    <a:pt x="3384778" y="305904"/>
                  </a:lnTo>
                  <a:lnTo>
                    <a:pt x="3422764" y="313321"/>
                  </a:lnTo>
                  <a:lnTo>
                    <a:pt x="3439033" y="313321"/>
                  </a:lnTo>
                  <a:lnTo>
                    <a:pt x="3439033" y="281990"/>
                  </a:lnTo>
                  <a:close/>
                </a:path>
                <a:path w="3597275" h="313689">
                  <a:moveTo>
                    <a:pt x="3597008" y="159905"/>
                  </a:moveTo>
                  <a:lnTo>
                    <a:pt x="3573996" y="137756"/>
                  </a:lnTo>
                  <a:lnTo>
                    <a:pt x="3536683" y="173672"/>
                  </a:lnTo>
                  <a:lnTo>
                    <a:pt x="3536683" y="93992"/>
                  </a:lnTo>
                  <a:lnTo>
                    <a:pt x="3528974" y="57416"/>
                  </a:lnTo>
                  <a:lnTo>
                    <a:pt x="3508044" y="27559"/>
                  </a:lnTo>
                  <a:lnTo>
                    <a:pt x="3477018" y="7404"/>
                  </a:lnTo>
                  <a:lnTo>
                    <a:pt x="3439033" y="0"/>
                  </a:lnTo>
                  <a:lnTo>
                    <a:pt x="3422764" y="0"/>
                  </a:lnTo>
                  <a:lnTo>
                    <a:pt x="3422764" y="31330"/>
                  </a:lnTo>
                  <a:lnTo>
                    <a:pt x="3439033" y="31330"/>
                  </a:lnTo>
                  <a:lnTo>
                    <a:pt x="3464356" y="36271"/>
                  </a:lnTo>
                  <a:lnTo>
                    <a:pt x="3485045" y="49707"/>
                  </a:lnTo>
                  <a:lnTo>
                    <a:pt x="3498989" y="69608"/>
                  </a:lnTo>
                  <a:lnTo>
                    <a:pt x="3504133" y="93992"/>
                  </a:lnTo>
                  <a:lnTo>
                    <a:pt x="3504133" y="173672"/>
                  </a:lnTo>
                  <a:lnTo>
                    <a:pt x="3466808" y="137756"/>
                  </a:lnTo>
                  <a:lnTo>
                    <a:pt x="3443808" y="159905"/>
                  </a:lnTo>
                  <a:lnTo>
                    <a:pt x="3520402" y="233641"/>
                  </a:lnTo>
                  <a:lnTo>
                    <a:pt x="3582695" y="173672"/>
                  </a:lnTo>
                  <a:lnTo>
                    <a:pt x="3597008" y="159905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2559" y="1597151"/>
              <a:ext cx="227075" cy="23164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3544" y="1597151"/>
              <a:ext cx="231648" cy="231648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2250694" y="1487245"/>
              <a:ext cx="3617595" cy="311785"/>
            </a:xfrm>
            <a:custGeom>
              <a:avLst/>
              <a:gdLst/>
              <a:ahLst/>
              <a:cxnLst/>
              <a:rect l="l" t="t" r="r" b="b"/>
              <a:pathLst>
                <a:path w="3617595" h="311785">
                  <a:moveTo>
                    <a:pt x="90068" y="45694"/>
                  </a:moveTo>
                  <a:lnTo>
                    <a:pt x="86525" y="28765"/>
                  </a:lnTo>
                  <a:lnTo>
                    <a:pt x="76873" y="14935"/>
                  </a:lnTo>
                  <a:lnTo>
                    <a:pt x="62560" y="5600"/>
                  </a:lnTo>
                  <a:lnTo>
                    <a:pt x="45034" y="2184"/>
                  </a:lnTo>
                  <a:lnTo>
                    <a:pt x="27508" y="5600"/>
                  </a:lnTo>
                  <a:lnTo>
                    <a:pt x="13195" y="14935"/>
                  </a:lnTo>
                  <a:lnTo>
                    <a:pt x="3543" y="28765"/>
                  </a:lnTo>
                  <a:lnTo>
                    <a:pt x="0" y="45694"/>
                  </a:lnTo>
                  <a:lnTo>
                    <a:pt x="3543" y="62636"/>
                  </a:lnTo>
                  <a:lnTo>
                    <a:pt x="13195" y="76466"/>
                  </a:lnTo>
                  <a:lnTo>
                    <a:pt x="27508" y="85801"/>
                  </a:lnTo>
                  <a:lnTo>
                    <a:pt x="45034" y="89217"/>
                  </a:lnTo>
                  <a:lnTo>
                    <a:pt x="62560" y="85801"/>
                  </a:lnTo>
                  <a:lnTo>
                    <a:pt x="76873" y="76466"/>
                  </a:lnTo>
                  <a:lnTo>
                    <a:pt x="86525" y="62636"/>
                  </a:lnTo>
                  <a:lnTo>
                    <a:pt x="90068" y="45694"/>
                  </a:lnTo>
                  <a:close/>
                </a:path>
                <a:path w="3617595" h="311785">
                  <a:moveTo>
                    <a:pt x="117081" y="150139"/>
                  </a:moveTo>
                  <a:lnTo>
                    <a:pt x="54038" y="150139"/>
                  </a:lnTo>
                  <a:lnTo>
                    <a:pt x="54038" y="106629"/>
                  </a:lnTo>
                  <a:lnTo>
                    <a:pt x="36029" y="106629"/>
                  </a:lnTo>
                  <a:lnTo>
                    <a:pt x="36029" y="167551"/>
                  </a:lnTo>
                  <a:lnTo>
                    <a:pt x="117081" y="167551"/>
                  </a:lnTo>
                  <a:lnTo>
                    <a:pt x="117081" y="150139"/>
                  </a:lnTo>
                  <a:close/>
                </a:path>
                <a:path w="3617595" h="311785">
                  <a:moveTo>
                    <a:pt x="225158" y="115328"/>
                  </a:moveTo>
                  <a:lnTo>
                    <a:pt x="135102" y="115328"/>
                  </a:lnTo>
                  <a:lnTo>
                    <a:pt x="135102" y="202361"/>
                  </a:lnTo>
                  <a:lnTo>
                    <a:pt x="225158" y="202361"/>
                  </a:lnTo>
                  <a:lnTo>
                    <a:pt x="225158" y="115328"/>
                  </a:lnTo>
                  <a:close/>
                </a:path>
                <a:path w="3617595" h="311785">
                  <a:moveTo>
                    <a:pt x="324231" y="150139"/>
                  </a:moveTo>
                  <a:lnTo>
                    <a:pt x="243179" y="150139"/>
                  </a:lnTo>
                  <a:lnTo>
                    <a:pt x="243179" y="167551"/>
                  </a:lnTo>
                  <a:lnTo>
                    <a:pt x="306222" y="167551"/>
                  </a:lnTo>
                  <a:lnTo>
                    <a:pt x="306222" y="211074"/>
                  </a:lnTo>
                  <a:lnTo>
                    <a:pt x="324231" y="211074"/>
                  </a:lnTo>
                  <a:lnTo>
                    <a:pt x="324231" y="150139"/>
                  </a:lnTo>
                  <a:close/>
                </a:path>
                <a:path w="3617595" h="311785">
                  <a:moveTo>
                    <a:pt x="360260" y="228473"/>
                  </a:moveTo>
                  <a:lnTo>
                    <a:pt x="270192" y="228473"/>
                  </a:lnTo>
                  <a:lnTo>
                    <a:pt x="315226" y="306806"/>
                  </a:lnTo>
                  <a:lnTo>
                    <a:pt x="360260" y="228473"/>
                  </a:lnTo>
                  <a:close/>
                </a:path>
                <a:path w="3617595" h="311785">
                  <a:moveTo>
                    <a:pt x="938060" y="55562"/>
                  </a:moveTo>
                  <a:lnTo>
                    <a:pt x="912495" y="44132"/>
                  </a:lnTo>
                  <a:lnTo>
                    <a:pt x="892314" y="53149"/>
                  </a:lnTo>
                  <a:lnTo>
                    <a:pt x="891552" y="54305"/>
                  </a:lnTo>
                  <a:lnTo>
                    <a:pt x="891552" y="56819"/>
                  </a:lnTo>
                  <a:lnTo>
                    <a:pt x="892314" y="57975"/>
                  </a:lnTo>
                  <a:lnTo>
                    <a:pt x="912495" y="67030"/>
                  </a:lnTo>
                  <a:lnTo>
                    <a:pt x="938060" y="55562"/>
                  </a:lnTo>
                  <a:close/>
                </a:path>
                <a:path w="3617595" h="311785">
                  <a:moveTo>
                    <a:pt x="969238" y="69519"/>
                  </a:moveTo>
                  <a:lnTo>
                    <a:pt x="949286" y="60591"/>
                  </a:lnTo>
                  <a:lnTo>
                    <a:pt x="923709" y="72034"/>
                  </a:lnTo>
                  <a:lnTo>
                    <a:pt x="943660" y="80962"/>
                  </a:lnTo>
                  <a:lnTo>
                    <a:pt x="969238" y="69519"/>
                  </a:lnTo>
                  <a:close/>
                </a:path>
                <a:path w="3617595" h="311785">
                  <a:moveTo>
                    <a:pt x="969238" y="41630"/>
                  </a:moveTo>
                  <a:lnTo>
                    <a:pt x="943660" y="30187"/>
                  </a:lnTo>
                  <a:lnTo>
                    <a:pt x="923709" y="39103"/>
                  </a:lnTo>
                  <a:lnTo>
                    <a:pt x="949286" y="50558"/>
                  </a:lnTo>
                  <a:lnTo>
                    <a:pt x="969238" y="41630"/>
                  </a:lnTo>
                  <a:close/>
                </a:path>
                <a:path w="3617595" h="311785">
                  <a:moveTo>
                    <a:pt x="1000417" y="83489"/>
                  </a:moveTo>
                  <a:lnTo>
                    <a:pt x="980452" y="74549"/>
                  </a:lnTo>
                  <a:lnTo>
                    <a:pt x="954887" y="85991"/>
                  </a:lnTo>
                  <a:lnTo>
                    <a:pt x="974852" y="94919"/>
                  </a:lnTo>
                  <a:lnTo>
                    <a:pt x="1000417" y="83489"/>
                  </a:lnTo>
                  <a:close/>
                </a:path>
                <a:path w="3617595" h="311785">
                  <a:moveTo>
                    <a:pt x="1000417" y="27686"/>
                  </a:moveTo>
                  <a:lnTo>
                    <a:pt x="974852" y="16230"/>
                  </a:lnTo>
                  <a:lnTo>
                    <a:pt x="954887" y="25158"/>
                  </a:lnTo>
                  <a:lnTo>
                    <a:pt x="980452" y="36601"/>
                  </a:lnTo>
                  <a:lnTo>
                    <a:pt x="1000417" y="27686"/>
                  </a:lnTo>
                  <a:close/>
                </a:path>
                <a:path w="3617595" h="311785">
                  <a:moveTo>
                    <a:pt x="1000429" y="55562"/>
                  </a:moveTo>
                  <a:lnTo>
                    <a:pt x="980452" y="46634"/>
                  </a:lnTo>
                  <a:lnTo>
                    <a:pt x="960488" y="55562"/>
                  </a:lnTo>
                  <a:lnTo>
                    <a:pt x="980452" y="64503"/>
                  </a:lnTo>
                  <a:lnTo>
                    <a:pt x="1000429" y="55562"/>
                  </a:lnTo>
                  <a:close/>
                </a:path>
                <a:path w="3617595" h="311785">
                  <a:moveTo>
                    <a:pt x="1031595" y="69519"/>
                  </a:moveTo>
                  <a:lnTo>
                    <a:pt x="1011643" y="60591"/>
                  </a:lnTo>
                  <a:lnTo>
                    <a:pt x="991679" y="69519"/>
                  </a:lnTo>
                  <a:lnTo>
                    <a:pt x="1011643" y="78460"/>
                  </a:lnTo>
                  <a:lnTo>
                    <a:pt x="1031595" y="69519"/>
                  </a:lnTo>
                  <a:close/>
                </a:path>
                <a:path w="3617595" h="311785">
                  <a:moveTo>
                    <a:pt x="1031595" y="41630"/>
                  </a:moveTo>
                  <a:lnTo>
                    <a:pt x="1011643" y="32689"/>
                  </a:lnTo>
                  <a:lnTo>
                    <a:pt x="991679" y="41630"/>
                  </a:lnTo>
                  <a:lnTo>
                    <a:pt x="1011643" y="50558"/>
                  </a:lnTo>
                  <a:lnTo>
                    <a:pt x="1031595" y="41630"/>
                  </a:lnTo>
                  <a:close/>
                </a:path>
                <a:path w="3617595" h="311785">
                  <a:moveTo>
                    <a:pt x="1037209" y="11201"/>
                  </a:moveTo>
                  <a:lnTo>
                    <a:pt x="1012164" y="0"/>
                  </a:lnTo>
                  <a:lnTo>
                    <a:pt x="1011123" y="0"/>
                  </a:lnTo>
                  <a:lnTo>
                    <a:pt x="986066" y="11201"/>
                  </a:lnTo>
                  <a:lnTo>
                    <a:pt x="1011643" y="22656"/>
                  </a:lnTo>
                  <a:lnTo>
                    <a:pt x="1037209" y="11201"/>
                  </a:lnTo>
                  <a:close/>
                </a:path>
                <a:path w="3617595" h="311785">
                  <a:moveTo>
                    <a:pt x="1037221" y="99949"/>
                  </a:moveTo>
                  <a:lnTo>
                    <a:pt x="1011643" y="88493"/>
                  </a:lnTo>
                  <a:lnTo>
                    <a:pt x="986066" y="99949"/>
                  </a:lnTo>
                  <a:lnTo>
                    <a:pt x="1011123" y="111150"/>
                  </a:lnTo>
                  <a:lnTo>
                    <a:pt x="1012164" y="111150"/>
                  </a:lnTo>
                  <a:lnTo>
                    <a:pt x="1037221" y="99949"/>
                  </a:lnTo>
                  <a:close/>
                </a:path>
                <a:path w="3617595" h="311785">
                  <a:moveTo>
                    <a:pt x="1062799" y="55562"/>
                  </a:moveTo>
                  <a:lnTo>
                    <a:pt x="1042809" y="46634"/>
                  </a:lnTo>
                  <a:lnTo>
                    <a:pt x="1022858" y="55562"/>
                  </a:lnTo>
                  <a:lnTo>
                    <a:pt x="1042809" y="64503"/>
                  </a:lnTo>
                  <a:lnTo>
                    <a:pt x="1062799" y="55562"/>
                  </a:lnTo>
                  <a:close/>
                </a:path>
                <a:path w="3617595" h="311785">
                  <a:moveTo>
                    <a:pt x="1068412" y="85991"/>
                  </a:moveTo>
                  <a:lnTo>
                    <a:pt x="1042822" y="74549"/>
                  </a:lnTo>
                  <a:lnTo>
                    <a:pt x="1022858" y="83489"/>
                  </a:lnTo>
                  <a:lnTo>
                    <a:pt x="1048435" y="94919"/>
                  </a:lnTo>
                  <a:lnTo>
                    <a:pt x="1068412" y="85991"/>
                  </a:lnTo>
                  <a:close/>
                </a:path>
                <a:path w="3617595" h="311785">
                  <a:moveTo>
                    <a:pt x="1068412" y="25158"/>
                  </a:moveTo>
                  <a:lnTo>
                    <a:pt x="1048435" y="16230"/>
                  </a:lnTo>
                  <a:lnTo>
                    <a:pt x="1022858" y="27686"/>
                  </a:lnTo>
                  <a:lnTo>
                    <a:pt x="1042822" y="36601"/>
                  </a:lnTo>
                  <a:lnTo>
                    <a:pt x="1068412" y="25158"/>
                  </a:lnTo>
                  <a:close/>
                </a:path>
                <a:path w="3617595" h="311785">
                  <a:moveTo>
                    <a:pt x="1099578" y="72034"/>
                  </a:moveTo>
                  <a:lnTo>
                    <a:pt x="1074000" y="60591"/>
                  </a:lnTo>
                  <a:lnTo>
                    <a:pt x="1054036" y="69519"/>
                  </a:lnTo>
                  <a:lnTo>
                    <a:pt x="1079614" y="80962"/>
                  </a:lnTo>
                  <a:lnTo>
                    <a:pt x="1099578" y="72034"/>
                  </a:lnTo>
                  <a:close/>
                </a:path>
                <a:path w="3617595" h="311785">
                  <a:moveTo>
                    <a:pt x="1099578" y="39103"/>
                  </a:moveTo>
                  <a:lnTo>
                    <a:pt x="1079614" y="30187"/>
                  </a:lnTo>
                  <a:lnTo>
                    <a:pt x="1054036" y="41630"/>
                  </a:lnTo>
                  <a:lnTo>
                    <a:pt x="1074000" y="50558"/>
                  </a:lnTo>
                  <a:lnTo>
                    <a:pt x="1099578" y="39103"/>
                  </a:lnTo>
                  <a:close/>
                </a:path>
                <a:path w="3617595" h="311785">
                  <a:moveTo>
                    <a:pt x="1131747" y="254762"/>
                  </a:moveTo>
                  <a:lnTo>
                    <a:pt x="1131354" y="254177"/>
                  </a:lnTo>
                  <a:lnTo>
                    <a:pt x="1130973" y="253606"/>
                  </a:lnTo>
                  <a:lnTo>
                    <a:pt x="1072908" y="227634"/>
                  </a:lnTo>
                  <a:lnTo>
                    <a:pt x="1013612" y="254177"/>
                  </a:lnTo>
                  <a:lnTo>
                    <a:pt x="1009650" y="254177"/>
                  </a:lnTo>
                  <a:lnTo>
                    <a:pt x="950353" y="227634"/>
                  </a:lnTo>
                  <a:lnTo>
                    <a:pt x="892302" y="253606"/>
                  </a:lnTo>
                  <a:lnTo>
                    <a:pt x="891540" y="254762"/>
                  </a:lnTo>
                  <a:lnTo>
                    <a:pt x="891540" y="257276"/>
                  </a:lnTo>
                  <a:lnTo>
                    <a:pt x="892302" y="258432"/>
                  </a:lnTo>
                  <a:lnTo>
                    <a:pt x="1011110" y="311594"/>
                  </a:lnTo>
                  <a:lnTo>
                    <a:pt x="1012164" y="311594"/>
                  </a:lnTo>
                  <a:lnTo>
                    <a:pt x="1130973" y="258432"/>
                  </a:lnTo>
                  <a:lnTo>
                    <a:pt x="1131747" y="257276"/>
                  </a:lnTo>
                  <a:lnTo>
                    <a:pt x="1131747" y="254762"/>
                  </a:lnTo>
                  <a:close/>
                </a:path>
                <a:path w="3617595" h="311785">
                  <a:moveTo>
                    <a:pt x="1131747" y="187947"/>
                  </a:moveTo>
                  <a:lnTo>
                    <a:pt x="1131354" y="187350"/>
                  </a:lnTo>
                  <a:lnTo>
                    <a:pt x="1130973" y="186791"/>
                  </a:lnTo>
                  <a:lnTo>
                    <a:pt x="1072908" y="160820"/>
                  </a:lnTo>
                  <a:lnTo>
                    <a:pt x="1013612" y="187350"/>
                  </a:lnTo>
                  <a:lnTo>
                    <a:pt x="1009650" y="187350"/>
                  </a:lnTo>
                  <a:lnTo>
                    <a:pt x="950353" y="160820"/>
                  </a:lnTo>
                  <a:lnTo>
                    <a:pt x="892302" y="186791"/>
                  </a:lnTo>
                  <a:lnTo>
                    <a:pt x="891540" y="187947"/>
                  </a:lnTo>
                  <a:lnTo>
                    <a:pt x="891540" y="190461"/>
                  </a:lnTo>
                  <a:lnTo>
                    <a:pt x="892302" y="191617"/>
                  </a:lnTo>
                  <a:lnTo>
                    <a:pt x="1011110" y="244779"/>
                  </a:lnTo>
                  <a:lnTo>
                    <a:pt x="1012164" y="244779"/>
                  </a:lnTo>
                  <a:lnTo>
                    <a:pt x="1130973" y="191617"/>
                  </a:lnTo>
                  <a:lnTo>
                    <a:pt x="1131747" y="190461"/>
                  </a:lnTo>
                  <a:lnTo>
                    <a:pt x="1131747" y="187947"/>
                  </a:lnTo>
                  <a:close/>
                </a:path>
                <a:path w="3617595" h="311785">
                  <a:moveTo>
                    <a:pt x="1131747" y="121132"/>
                  </a:moveTo>
                  <a:lnTo>
                    <a:pt x="1131354" y="120548"/>
                  </a:lnTo>
                  <a:lnTo>
                    <a:pt x="1130973" y="119976"/>
                  </a:lnTo>
                  <a:lnTo>
                    <a:pt x="1072908" y="94005"/>
                  </a:lnTo>
                  <a:lnTo>
                    <a:pt x="1013612" y="120548"/>
                  </a:lnTo>
                  <a:lnTo>
                    <a:pt x="1009650" y="120548"/>
                  </a:lnTo>
                  <a:lnTo>
                    <a:pt x="950353" y="94005"/>
                  </a:lnTo>
                  <a:lnTo>
                    <a:pt x="892302" y="119976"/>
                  </a:lnTo>
                  <a:lnTo>
                    <a:pt x="891540" y="121132"/>
                  </a:lnTo>
                  <a:lnTo>
                    <a:pt x="891540" y="123647"/>
                  </a:lnTo>
                  <a:lnTo>
                    <a:pt x="892302" y="124802"/>
                  </a:lnTo>
                  <a:lnTo>
                    <a:pt x="1011110" y="177965"/>
                  </a:lnTo>
                  <a:lnTo>
                    <a:pt x="1012164" y="177965"/>
                  </a:lnTo>
                  <a:lnTo>
                    <a:pt x="1130973" y="124802"/>
                  </a:lnTo>
                  <a:lnTo>
                    <a:pt x="1131747" y="123647"/>
                  </a:lnTo>
                  <a:lnTo>
                    <a:pt x="1131747" y="121132"/>
                  </a:lnTo>
                  <a:close/>
                </a:path>
                <a:path w="3617595" h="311785">
                  <a:moveTo>
                    <a:pt x="1131747" y="54305"/>
                  </a:moveTo>
                  <a:lnTo>
                    <a:pt x="1130973" y="53149"/>
                  </a:lnTo>
                  <a:lnTo>
                    <a:pt x="1110805" y="44132"/>
                  </a:lnTo>
                  <a:lnTo>
                    <a:pt x="1085227" y="55562"/>
                  </a:lnTo>
                  <a:lnTo>
                    <a:pt x="1110805" y="67030"/>
                  </a:lnTo>
                  <a:lnTo>
                    <a:pt x="1130973" y="57975"/>
                  </a:lnTo>
                  <a:lnTo>
                    <a:pt x="1131747" y="56819"/>
                  </a:lnTo>
                  <a:lnTo>
                    <a:pt x="1131747" y="54305"/>
                  </a:lnTo>
                  <a:close/>
                </a:path>
                <a:path w="3617595" h="311785">
                  <a:moveTo>
                    <a:pt x="3617315" y="231305"/>
                  </a:moveTo>
                  <a:lnTo>
                    <a:pt x="3448697" y="231305"/>
                  </a:lnTo>
                  <a:lnTo>
                    <a:pt x="3444621" y="224040"/>
                  </a:lnTo>
                  <a:lnTo>
                    <a:pt x="3442030" y="219405"/>
                  </a:lnTo>
                  <a:lnTo>
                    <a:pt x="3432149" y="210223"/>
                  </a:lnTo>
                  <a:lnTo>
                    <a:pt x="3428644" y="208534"/>
                  </a:lnTo>
                  <a:lnTo>
                    <a:pt x="3428644" y="245859"/>
                  </a:lnTo>
                  <a:lnTo>
                    <a:pt x="3426866" y="254355"/>
                  </a:lnTo>
                  <a:lnTo>
                    <a:pt x="3422015" y="261289"/>
                  </a:lnTo>
                  <a:lnTo>
                    <a:pt x="3414814" y="265963"/>
                  </a:lnTo>
                  <a:lnTo>
                    <a:pt x="3406013" y="267677"/>
                  </a:lnTo>
                  <a:lnTo>
                    <a:pt x="3397199" y="265963"/>
                  </a:lnTo>
                  <a:lnTo>
                    <a:pt x="3389998" y="261289"/>
                  </a:lnTo>
                  <a:lnTo>
                    <a:pt x="3385147" y="254355"/>
                  </a:lnTo>
                  <a:lnTo>
                    <a:pt x="3383369" y="245859"/>
                  </a:lnTo>
                  <a:lnTo>
                    <a:pt x="3385147" y="237363"/>
                  </a:lnTo>
                  <a:lnTo>
                    <a:pt x="3389998" y="230428"/>
                  </a:lnTo>
                  <a:lnTo>
                    <a:pt x="3397199" y="225755"/>
                  </a:lnTo>
                  <a:lnTo>
                    <a:pt x="3406013" y="224040"/>
                  </a:lnTo>
                  <a:lnTo>
                    <a:pt x="3414814" y="225755"/>
                  </a:lnTo>
                  <a:lnTo>
                    <a:pt x="3422002" y="230428"/>
                  </a:lnTo>
                  <a:lnTo>
                    <a:pt x="3426853" y="237363"/>
                  </a:lnTo>
                  <a:lnTo>
                    <a:pt x="3428644" y="245859"/>
                  </a:lnTo>
                  <a:lnTo>
                    <a:pt x="3428644" y="208534"/>
                  </a:lnTo>
                  <a:lnTo>
                    <a:pt x="3419868" y="204304"/>
                  </a:lnTo>
                  <a:lnTo>
                    <a:pt x="3406013" y="202209"/>
                  </a:lnTo>
                  <a:lnTo>
                    <a:pt x="3392144" y="204304"/>
                  </a:lnTo>
                  <a:lnTo>
                    <a:pt x="3379863" y="210223"/>
                  </a:lnTo>
                  <a:lnTo>
                    <a:pt x="3369983" y="219405"/>
                  </a:lnTo>
                  <a:lnTo>
                    <a:pt x="3363303" y="231305"/>
                  </a:lnTo>
                  <a:lnTo>
                    <a:pt x="3315449" y="231305"/>
                  </a:lnTo>
                  <a:lnTo>
                    <a:pt x="3315449" y="260400"/>
                  </a:lnTo>
                  <a:lnTo>
                    <a:pt x="3363303" y="260400"/>
                  </a:lnTo>
                  <a:lnTo>
                    <a:pt x="3372548" y="275285"/>
                  </a:lnTo>
                  <a:lnTo>
                    <a:pt x="3386493" y="285242"/>
                  </a:lnTo>
                  <a:lnTo>
                    <a:pt x="3403308" y="289433"/>
                  </a:lnTo>
                  <a:lnTo>
                    <a:pt x="3421113" y="286994"/>
                  </a:lnTo>
                  <a:lnTo>
                    <a:pt x="3448697" y="260400"/>
                  </a:lnTo>
                  <a:lnTo>
                    <a:pt x="3617315" y="260400"/>
                  </a:lnTo>
                  <a:lnTo>
                    <a:pt x="3617315" y="231305"/>
                  </a:lnTo>
                  <a:close/>
                </a:path>
                <a:path w="3617595" h="311785">
                  <a:moveTo>
                    <a:pt x="3617315" y="147662"/>
                  </a:moveTo>
                  <a:lnTo>
                    <a:pt x="3569449" y="147662"/>
                  </a:lnTo>
                  <a:lnTo>
                    <a:pt x="3565372" y="140385"/>
                  </a:lnTo>
                  <a:lnTo>
                    <a:pt x="3562781" y="135763"/>
                  </a:lnTo>
                  <a:lnTo>
                    <a:pt x="3552901" y="126568"/>
                  </a:lnTo>
                  <a:lnTo>
                    <a:pt x="3549396" y="124891"/>
                  </a:lnTo>
                  <a:lnTo>
                    <a:pt x="3549396" y="162204"/>
                  </a:lnTo>
                  <a:lnTo>
                    <a:pt x="3547618" y="170700"/>
                  </a:lnTo>
                  <a:lnTo>
                    <a:pt x="3542766" y="177634"/>
                  </a:lnTo>
                  <a:lnTo>
                    <a:pt x="3535565" y="182321"/>
                  </a:lnTo>
                  <a:lnTo>
                    <a:pt x="3526752" y="184035"/>
                  </a:lnTo>
                  <a:lnTo>
                    <a:pt x="3517938" y="182321"/>
                  </a:lnTo>
                  <a:lnTo>
                    <a:pt x="3510750" y="177634"/>
                  </a:lnTo>
                  <a:lnTo>
                    <a:pt x="3505898" y="170700"/>
                  </a:lnTo>
                  <a:lnTo>
                    <a:pt x="3504120" y="162204"/>
                  </a:lnTo>
                  <a:lnTo>
                    <a:pt x="3505898" y="153708"/>
                  </a:lnTo>
                  <a:lnTo>
                    <a:pt x="3510750" y="146773"/>
                  </a:lnTo>
                  <a:lnTo>
                    <a:pt x="3517938" y="142100"/>
                  </a:lnTo>
                  <a:lnTo>
                    <a:pt x="3526752" y="140385"/>
                  </a:lnTo>
                  <a:lnTo>
                    <a:pt x="3535565" y="142113"/>
                  </a:lnTo>
                  <a:lnTo>
                    <a:pt x="3542754" y="146786"/>
                  </a:lnTo>
                  <a:lnTo>
                    <a:pt x="3547605" y="153720"/>
                  </a:lnTo>
                  <a:lnTo>
                    <a:pt x="3549396" y="162204"/>
                  </a:lnTo>
                  <a:lnTo>
                    <a:pt x="3549396" y="124891"/>
                  </a:lnTo>
                  <a:lnTo>
                    <a:pt x="3540620" y="120662"/>
                  </a:lnTo>
                  <a:lnTo>
                    <a:pt x="3526752" y="118567"/>
                  </a:lnTo>
                  <a:lnTo>
                    <a:pt x="3512883" y="120662"/>
                  </a:lnTo>
                  <a:lnTo>
                    <a:pt x="3500602" y="126568"/>
                  </a:lnTo>
                  <a:lnTo>
                    <a:pt x="3490722" y="135763"/>
                  </a:lnTo>
                  <a:lnTo>
                    <a:pt x="3484054" y="147662"/>
                  </a:lnTo>
                  <a:lnTo>
                    <a:pt x="3315449" y="147662"/>
                  </a:lnTo>
                  <a:lnTo>
                    <a:pt x="3315449" y="176758"/>
                  </a:lnTo>
                  <a:lnTo>
                    <a:pt x="3484054" y="176758"/>
                  </a:lnTo>
                  <a:lnTo>
                    <a:pt x="3493287" y="191630"/>
                  </a:lnTo>
                  <a:lnTo>
                    <a:pt x="3507244" y="201587"/>
                  </a:lnTo>
                  <a:lnTo>
                    <a:pt x="3524059" y="205778"/>
                  </a:lnTo>
                  <a:lnTo>
                    <a:pt x="3541865" y="203352"/>
                  </a:lnTo>
                  <a:lnTo>
                    <a:pt x="3569449" y="176758"/>
                  </a:lnTo>
                  <a:lnTo>
                    <a:pt x="3617315" y="176758"/>
                  </a:lnTo>
                  <a:lnTo>
                    <a:pt x="3617315" y="147662"/>
                  </a:lnTo>
                  <a:close/>
                </a:path>
                <a:path w="3617595" h="311785">
                  <a:moveTo>
                    <a:pt x="3617315" y="64008"/>
                  </a:moveTo>
                  <a:lnTo>
                    <a:pt x="3448697" y="64008"/>
                  </a:lnTo>
                  <a:lnTo>
                    <a:pt x="3444189" y="56743"/>
                  </a:lnTo>
                  <a:lnTo>
                    <a:pt x="3439464" y="49136"/>
                  </a:lnTo>
                  <a:lnTo>
                    <a:pt x="3428644" y="41414"/>
                  </a:lnTo>
                  <a:lnTo>
                    <a:pt x="3428644" y="78562"/>
                  </a:lnTo>
                  <a:lnTo>
                    <a:pt x="3426866" y="87058"/>
                  </a:lnTo>
                  <a:lnTo>
                    <a:pt x="3422015" y="93992"/>
                  </a:lnTo>
                  <a:lnTo>
                    <a:pt x="3414814" y="98666"/>
                  </a:lnTo>
                  <a:lnTo>
                    <a:pt x="3406013" y="100380"/>
                  </a:lnTo>
                  <a:lnTo>
                    <a:pt x="3397199" y="98666"/>
                  </a:lnTo>
                  <a:lnTo>
                    <a:pt x="3389998" y="93992"/>
                  </a:lnTo>
                  <a:lnTo>
                    <a:pt x="3385147" y="87058"/>
                  </a:lnTo>
                  <a:lnTo>
                    <a:pt x="3383369" y="78562"/>
                  </a:lnTo>
                  <a:lnTo>
                    <a:pt x="3385147" y="70065"/>
                  </a:lnTo>
                  <a:lnTo>
                    <a:pt x="3389998" y="63131"/>
                  </a:lnTo>
                  <a:lnTo>
                    <a:pt x="3397199" y="58458"/>
                  </a:lnTo>
                  <a:lnTo>
                    <a:pt x="3406013" y="56743"/>
                  </a:lnTo>
                  <a:lnTo>
                    <a:pt x="3414814" y="58458"/>
                  </a:lnTo>
                  <a:lnTo>
                    <a:pt x="3422002" y="63131"/>
                  </a:lnTo>
                  <a:lnTo>
                    <a:pt x="3426853" y="70065"/>
                  </a:lnTo>
                  <a:lnTo>
                    <a:pt x="3428644" y="78562"/>
                  </a:lnTo>
                  <a:lnTo>
                    <a:pt x="3428644" y="41414"/>
                  </a:lnTo>
                  <a:lnTo>
                    <a:pt x="3425520" y="39179"/>
                  </a:lnTo>
                  <a:lnTo>
                    <a:pt x="3408705" y="34975"/>
                  </a:lnTo>
                  <a:lnTo>
                    <a:pt x="3390900" y="37414"/>
                  </a:lnTo>
                  <a:lnTo>
                    <a:pt x="3381794" y="41681"/>
                  </a:lnTo>
                  <a:lnTo>
                    <a:pt x="3373983" y="47701"/>
                  </a:lnTo>
                  <a:lnTo>
                    <a:pt x="3367722" y="55232"/>
                  </a:lnTo>
                  <a:lnTo>
                    <a:pt x="3363303" y="64008"/>
                  </a:lnTo>
                  <a:lnTo>
                    <a:pt x="3315449" y="64008"/>
                  </a:lnTo>
                  <a:lnTo>
                    <a:pt x="3315449" y="93103"/>
                  </a:lnTo>
                  <a:lnTo>
                    <a:pt x="3363303" y="93103"/>
                  </a:lnTo>
                  <a:lnTo>
                    <a:pt x="3372548" y="107988"/>
                  </a:lnTo>
                  <a:lnTo>
                    <a:pt x="3386493" y="117944"/>
                  </a:lnTo>
                  <a:lnTo>
                    <a:pt x="3403308" y="122135"/>
                  </a:lnTo>
                  <a:lnTo>
                    <a:pt x="3421113" y="119697"/>
                  </a:lnTo>
                  <a:lnTo>
                    <a:pt x="3448697" y="93103"/>
                  </a:lnTo>
                  <a:lnTo>
                    <a:pt x="3617315" y="93103"/>
                  </a:lnTo>
                  <a:lnTo>
                    <a:pt x="3617315" y="64008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0623" y="1607819"/>
              <a:ext cx="227075" cy="23164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846" y="2319273"/>
              <a:ext cx="235203" cy="2397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6337" y="2319273"/>
              <a:ext cx="235203" cy="23977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1637" y="2319273"/>
              <a:ext cx="233679" cy="2397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846" y="2668269"/>
              <a:ext cx="235203" cy="23977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6337" y="2668269"/>
              <a:ext cx="235203" cy="23977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1637" y="2668269"/>
              <a:ext cx="233679" cy="2397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846" y="3002025"/>
              <a:ext cx="235203" cy="23977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6337" y="3002025"/>
              <a:ext cx="235203" cy="23977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1637" y="3002025"/>
              <a:ext cx="233679" cy="23977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846" y="3355594"/>
              <a:ext cx="235203" cy="23977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6337" y="3355594"/>
              <a:ext cx="235203" cy="23977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1637" y="3355594"/>
              <a:ext cx="233679" cy="23977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846" y="3695445"/>
              <a:ext cx="235203" cy="23977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6337" y="3695445"/>
              <a:ext cx="235203" cy="23977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1637" y="3695445"/>
              <a:ext cx="233679" cy="23977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846" y="4036822"/>
              <a:ext cx="235203" cy="23977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6337" y="4036822"/>
              <a:ext cx="235203" cy="23977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1637" y="4036822"/>
              <a:ext cx="233679" cy="239775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846" y="4387341"/>
              <a:ext cx="235203" cy="23977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6337" y="4387341"/>
              <a:ext cx="235203" cy="23977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1637" y="4387341"/>
              <a:ext cx="233679" cy="23977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846" y="4722622"/>
              <a:ext cx="235203" cy="23977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6337" y="4722622"/>
              <a:ext cx="235203" cy="23977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1637" y="4722622"/>
              <a:ext cx="233679" cy="23977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846" y="5068569"/>
              <a:ext cx="235203" cy="23977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6337" y="5068569"/>
              <a:ext cx="235203" cy="23977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1637" y="5068569"/>
              <a:ext cx="233679" cy="23977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846" y="5402325"/>
              <a:ext cx="235203" cy="239776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6337" y="5402325"/>
              <a:ext cx="235203" cy="239776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1637" y="5402325"/>
              <a:ext cx="233679" cy="23977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38846" y="5731510"/>
              <a:ext cx="235203" cy="23977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46337" y="5731510"/>
              <a:ext cx="235203" cy="239776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41637" y="5731510"/>
              <a:ext cx="233679" cy="239776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491490" y="5005577"/>
              <a:ext cx="11114405" cy="50165"/>
            </a:xfrm>
            <a:custGeom>
              <a:avLst/>
              <a:gdLst/>
              <a:ahLst/>
              <a:cxnLst/>
              <a:rect l="l" t="t" r="r" b="b"/>
              <a:pathLst>
                <a:path w="11114405" h="50164">
                  <a:moveTo>
                    <a:pt x="0" y="0"/>
                  </a:moveTo>
                  <a:lnTo>
                    <a:pt x="11114278" y="49911"/>
                  </a:lnTo>
                </a:path>
              </a:pathLst>
            </a:custGeom>
            <a:ln w="1905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544830" y="2294381"/>
              <a:ext cx="11114405" cy="0"/>
            </a:xfrm>
            <a:custGeom>
              <a:avLst/>
              <a:gdLst/>
              <a:ahLst/>
              <a:cxnLst/>
              <a:rect l="l" t="t" r="r" b="b"/>
              <a:pathLst>
                <a:path w="11114405" h="0">
                  <a:moveTo>
                    <a:pt x="0" y="0"/>
                  </a:moveTo>
                  <a:lnTo>
                    <a:pt x="11114278" y="0"/>
                  </a:lnTo>
                </a:path>
              </a:pathLst>
            </a:custGeom>
            <a:ln w="19050">
              <a:solidFill>
                <a:srgbClr val="A2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998975" y="2346959"/>
              <a:ext cx="437515" cy="210820"/>
            </a:xfrm>
            <a:custGeom>
              <a:avLst/>
              <a:gdLst/>
              <a:ahLst/>
              <a:cxnLst/>
              <a:rect l="l" t="t" r="r" b="b"/>
              <a:pathLst>
                <a:path w="437514" h="210819">
                  <a:moveTo>
                    <a:pt x="332232" y="0"/>
                  </a:moveTo>
                  <a:lnTo>
                    <a:pt x="105156" y="0"/>
                  </a:lnTo>
                  <a:lnTo>
                    <a:pt x="64240" y="8268"/>
                  </a:lnTo>
                  <a:lnTo>
                    <a:pt x="30813" y="30813"/>
                  </a:lnTo>
                  <a:lnTo>
                    <a:pt x="8268" y="64240"/>
                  </a:lnTo>
                  <a:lnTo>
                    <a:pt x="0" y="105155"/>
                  </a:lnTo>
                  <a:lnTo>
                    <a:pt x="8268" y="146071"/>
                  </a:lnTo>
                  <a:lnTo>
                    <a:pt x="30813" y="179498"/>
                  </a:lnTo>
                  <a:lnTo>
                    <a:pt x="64240" y="202043"/>
                  </a:lnTo>
                  <a:lnTo>
                    <a:pt x="105156" y="210312"/>
                  </a:lnTo>
                  <a:lnTo>
                    <a:pt x="332232" y="210312"/>
                  </a:lnTo>
                  <a:lnTo>
                    <a:pt x="373147" y="202043"/>
                  </a:lnTo>
                  <a:lnTo>
                    <a:pt x="406574" y="179498"/>
                  </a:lnTo>
                  <a:lnTo>
                    <a:pt x="429119" y="146071"/>
                  </a:lnTo>
                  <a:lnTo>
                    <a:pt x="437388" y="105155"/>
                  </a:lnTo>
                  <a:lnTo>
                    <a:pt x="429119" y="64240"/>
                  </a:lnTo>
                  <a:lnTo>
                    <a:pt x="406574" y="30813"/>
                  </a:lnTo>
                  <a:lnTo>
                    <a:pt x="373147" y="8268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7933181" y="1903221"/>
            <a:ext cx="4476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GoGreen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8495538" y="1903221"/>
            <a:ext cx="772160" cy="29083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55880">
              <a:lnSpc>
                <a:spcPts val="1010"/>
              </a:lnSpc>
              <a:spcBef>
                <a:spcPts val="190"/>
              </a:spcBef>
              <a:tabLst>
                <a:tab pos="567055" algn="l"/>
              </a:tabLst>
            </a:pPr>
            <a:r>
              <a:rPr dirty="0" baseline="3086" sz="1350" spc="-15" b="1">
                <a:latin typeface="Calibri"/>
                <a:cs typeface="Calibri"/>
              </a:rPr>
              <a:t>Data</a:t>
            </a:r>
            <a:r>
              <a:rPr dirty="0" baseline="3086" sz="1350" spc="-67" b="1">
                <a:latin typeface="Calibri"/>
                <a:cs typeface="Calibri"/>
              </a:rPr>
              <a:t> </a:t>
            </a:r>
            <a:r>
              <a:rPr dirty="0" baseline="3086" sz="1350" spc="-75" b="1">
                <a:latin typeface="Calibri"/>
                <a:cs typeface="Calibri"/>
              </a:rPr>
              <a:t>&amp;</a:t>
            </a:r>
            <a:r>
              <a:rPr dirty="0" baseline="3086" sz="1350" b="1">
                <a:latin typeface="Calibri"/>
                <a:cs typeface="Calibri"/>
              </a:rPr>
              <a:t>	</a:t>
            </a:r>
            <a:r>
              <a:rPr dirty="0" sz="900" spc="-25" b="1">
                <a:latin typeface="Calibri"/>
                <a:cs typeface="Calibri"/>
              </a:rPr>
              <a:t>RES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Robotics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958339" y="1974342"/>
            <a:ext cx="4823460" cy="548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95"/>
              </a:spcBef>
              <a:tabLst>
                <a:tab pos="1092835" algn="l"/>
                <a:tab pos="1957705" algn="l"/>
                <a:tab pos="2780030" algn="l"/>
                <a:tab pos="3459479" algn="l"/>
                <a:tab pos="4374515" algn="l"/>
              </a:tabLst>
            </a:pPr>
            <a:r>
              <a:rPr dirty="0" sz="1000" spc="-20" b="1">
                <a:latin typeface="Calibri"/>
                <a:cs typeface="Calibri"/>
              </a:rPr>
              <a:t>Plan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10" b="1">
                <a:latin typeface="Calibri"/>
                <a:cs typeface="Calibri"/>
              </a:rPr>
              <a:t>Source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20" b="1">
                <a:latin typeface="Calibri"/>
                <a:cs typeface="Calibri"/>
              </a:rPr>
              <a:t>Make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20" b="1">
                <a:latin typeface="Calibri"/>
                <a:cs typeface="Calibri"/>
              </a:rPr>
              <a:t>Store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10" b="1">
                <a:latin typeface="Calibri"/>
                <a:cs typeface="Calibri"/>
              </a:rPr>
              <a:t>Customize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10" b="1">
                <a:latin typeface="Calibri"/>
                <a:cs typeface="Calibri"/>
              </a:rPr>
              <a:t>Deliver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Calibri"/>
              <a:cs typeface="Calibri"/>
            </a:endParaRPr>
          </a:p>
          <a:p>
            <a:pPr marL="648335">
              <a:lnSpc>
                <a:spcPct val="100000"/>
              </a:lnSpc>
              <a:tabLst>
                <a:tab pos="2171065" algn="l"/>
              </a:tabLst>
            </a:pP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Inbound</a:t>
            </a:r>
            <a:r>
              <a:rPr dirty="0" sz="900" spc="1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to</a:t>
            </a:r>
            <a:r>
              <a:rPr dirty="0" sz="900" spc="10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Manufacturing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	</a:t>
            </a:r>
            <a:r>
              <a:rPr dirty="0" sz="800" spc="-25" b="1">
                <a:solidFill>
                  <a:srgbClr val="FFFFFF"/>
                </a:solidFill>
                <a:latin typeface="Calibri"/>
                <a:cs typeface="Calibri"/>
              </a:rPr>
              <a:t>6%</a:t>
            </a:r>
            <a:r>
              <a:rPr dirty="0" baseline="27777" sz="750" spc="-37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baseline="27777" sz="750">
              <a:latin typeface="Calibri"/>
              <a:cs typeface="Calibr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6498335" y="2688335"/>
            <a:ext cx="527685" cy="180340"/>
          </a:xfrm>
          <a:custGeom>
            <a:avLst/>
            <a:gdLst/>
            <a:ahLst/>
            <a:cxnLst/>
            <a:rect l="l" t="t" r="r" b="b"/>
            <a:pathLst>
              <a:path w="527684" h="180339">
                <a:moveTo>
                  <a:pt x="437388" y="0"/>
                </a:moveTo>
                <a:lnTo>
                  <a:pt x="89915" y="0"/>
                </a:ln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437388" y="179831"/>
                </a:lnTo>
                <a:lnTo>
                  <a:pt x="472386" y="172765"/>
                </a:lnTo>
                <a:lnTo>
                  <a:pt x="500967" y="153495"/>
                </a:lnTo>
                <a:lnTo>
                  <a:pt x="520237" y="124914"/>
                </a:lnTo>
                <a:lnTo>
                  <a:pt x="527304" y="89915"/>
                </a:lnTo>
                <a:lnTo>
                  <a:pt x="520237" y="54917"/>
                </a:lnTo>
                <a:lnTo>
                  <a:pt x="500967" y="26336"/>
                </a:lnTo>
                <a:lnTo>
                  <a:pt x="472386" y="7066"/>
                </a:lnTo>
                <a:lnTo>
                  <a:pt x="437388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6622160" y="2696337"/>
            <a:ext cx="2832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30" b="1">
                <a:solidFill>
                  <a:srgbClr val="FFFFFF"/>
                </a:solidFill>
                <a:latin typeface="Calibri"/>
                <a:cs typeface="Calibri"/>
              </a:rPr>
              <a:t>+13%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7266431" y="3022092"/>
            <a:ext cx="460375" cy="210820"/>
          </a:xfrm>
          <a:custGeom>
            <a:avLst/>
            <a:gdLst/>
            <a:ahLst/>
            <a:cxnLst/>
            <a:rect l="l" t="t" r="r" b="b"/>
            <a:pathLst>
              <a:path w="460375" h="210819">
                <a:moveTo>
                  <a:pt x="355092" y="0"/>
                </a:moveTo>
                <a:lnTo>
                  <a:pt x="105156" y="0"/>
                </a:lnTo>
                <a:lnTo>
                  <a:pt x="64240" y="8268"/>
                </a:lnTo>
                <a:lnTo>
                  <a:pt x="30813" y="30813"/>
                </a:lnTo>
                <a:lnTo>
                  <a:pt x="8268" y="64240"/>
                </a:lnTo>
                <a:lnTo>
                  <a:pt x="0" y="105156"/>
                </a:lnTo>
                <a:lnTo>
                  <a:pt x="8268" y="146071"/>
                </a:lnTo>
                <a:lnTo>
                  <a:pt x="30813" y="179498"/>
                </a:lnTo>
                <a:lnTo>
                  <a:pt x="64240" y="202043"/>
                </a:lnTo>
                <a:lnTo>
                  <a:pt x="105156" y="210312"/>
                </a:lnTo>
                <a:lnTo>
                  <a:pt x="355092" y="210312"/>
                </a:lnTo>
                <a:lnTo>
                  <a:pt x="396007" y="202043"/>
                </a:lnTo>
                <a:lnTo>
                  <a:pt x="429434" y="179498"/>
                </a:lnTo>
                <a:lnTo>
                  <a:pt x="451979" y="146071"/>
                </a:lnTo>
                <a:lnTo>
                  <a:pt x="460248" y="105156"/>
                </a:lnTo>
                <a:lnTo>
                  <a:pt x="451979" y="64240"/>
                </a:lnTo>
                <a:lnTo>
                  <a:pt x="429434" y="30813"/>
                </a:lnTo>
                <a:lnTo>
                  <a:pt x="396007" y="8268"/>
                </a:lnTo>
                <a:lnTo>
                  <a:pt x="355092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6131559" y="3044444"/>
            <a:ext cx="163766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  <a:tabLst>
                <a:tab pos="1268095" algn="l"/>
              </a:tabLst>
            </a:pP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Returns</a:t>
            </a:r>
            <a:r>
              <a:rPr dirty="0" sz="900" spc="114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D30411"/>
                </a:solidFill>
                <a:latin typeface="Calibri"/>
                <a:cs typeface="Calibri"/>
              </a:rPr>
              <a:t>&amp;</a:t>
            </a:r>
            <a:r>
              <a:rPr dirty="0" sz="900" spc="1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Circularity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	</a:t>
            </a:r>
            <a:r>
              <a:rPr dirty="0" baseline="6944" sz="1200" spc="37" b="1">
                <a:solidFill>
                  <a:srgbClr val="FFFFFF"/>
                </a:solidFill>
                <a:latin typeface="Calibri"/>
                <a:cs typeface="Calibri"/>
              </a:rPr>
              <a:t>+8%</a:t>
            </a:r>
            <a:endParaRPr baseline="6944" sz="1200">
              <a:latin typeface="Calibri"/>
              <a:cs typeface="Calibri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7266431" y="3364991"/>
            <a:ext cx="460375" cy="210820"/>
          </a:xfrm>
          <a:custGeom>
            <a:avLst/>
            <a:gdLst/>
            <a:ahLst/>
            <a:cxnLst/>
            <a:rect l="l" t="t" r="r" b="b"/>
            <a:pathLst>
              <a:path w="460375" h="210820">
                <a:moveTo>
                  <a:pt x="355092" y="0"/>
                </a:moveTo>
                <a:lnTo>
                  <a:pt x="105156" y="0"/>
                </a:lnTo>
                <a:lnTo>
                  <a:pt x="64240" y="8268"/>
                </a:lnTo>
                <a:lnTo>
                  <a:pt x="30813" y="30813"/>
                </a:lnTo>
                <a:lnTo>
                  <a:pt x="8268" y="64240"/>
                </a:lnTo>
                <a:lnTo>
                  <a:pt x="0" y="105156"/>
                </a:lnTo>
                <a:lnTo>
                  <a:pt x="8268" y="146071"/>
                </a:lnTo>
                <a:lnTo>
                  <a:pt x="30813" y="179498"/>
                </a:lnTo>
                <a:lnTo>
                  <a:pt x="64240" y="202043"/>
                </a:lnTo>
                <a:lnTo>
                  <a:pt x="105156" y="210312"/>
                </a:lnTo>
                <a:lnTo>
                  <a:pt x="355092" y="210312"/>
                </a:lnTo>
                <a:lnTo>
                  <a:pt x="396007" y="202043"/>
                </a:lnTo>
                <a:lnTo>
                  <a:pt x="429434" y="179498"/>
                </a:lnTo>
                <a:lnTo>
                  <a:pt x="451979" y="146071"/>
                </a:lnTo>
                <a:lnTo>
                  <a:pt x="460248" y="105156"/>
                </a:lnTo>
                <a:lnTo>
                  <a:pt x="451979" y="64240"/>
                </a:lnTo>
                <a:lnTo>
                  <a:pt x="429434" y="30813"/>
                </a:lnTo>
                <a:lnTo>
                  <a:pt x="396007" y="8268"/>
                </a:lnTo>
                <a:lnTo>
                  <a:pt x="355092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4501896" y="3329940"/>
            <a:ext cx="3255645" cy="27622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068705">
              <a:lnSpc>
                <a:spcPct val="100000"/>
              </a:lnSpc>
              <a:spcBef>
                <a:spcPts val="465"/>
              </a:spcBef>
              <a:tabLst>
                <a:tab pos="2897505" algn="l"/>
              </a:tabLst>
            </a:pPr>
            <a:r>
              <a:rPr dirty="0" sz="900" spc="45" b="1">
                <a:solidFill>
                  <a:srgbClr val="D30411"/>
                </a:solidFill>
                <a:latin typeface="Calibri"/>
                <a:cs typeface="Calibri"/>
              </a:rPr>
              <a:t>Service</a:t>
            </a:r>
            <a:r>
              <a:rPr dirty="0" sz="9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D30411"/>
                </a:solidFill>
                <a:latin typeface="Calibri"/>
                <a:cs typeface="Calibri"/>
              </a:rPr>
              <a:t>Logistics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	</a:t>
            </a:r>
            <a:r>
              <a:rPr dirty="0" sz="800" spc="25" b="1">
                <a:solidFill>
                  <a:srgbClr val="FFFFFF"/>
                </a:solidFill>
                <a:latin typeface="Calibri"/>
                <a:cs typeface="Calibri"/>
              </a:rPr>
              <a:t>+4%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7266431" y="3721608"/>
            <a:ext cx="460375" cy="192405"/>
          </a:xfrm>
          <a:custGeom>
            <a:avLst/>
            <a:gdLst/>
            <a:ahLst/>
            <a:cxnLst/>
            <a:rect l="l" t="t" r="r" b="b"/>
            <a:pathLst>
              <a:path w="460375" h="192404">
                <a:moveTo>
                  <a:pt x="364236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7536" y="133409"/>
                </a:lnTo>
                <a:lnTo>
                  <a:pt x="28098" y="163925"/>
                </a:lnTo>
                <a:lnTo>
                  <a:pt x="58614" y="184487"/>
                </a:lnTo>
                <a:lnTo>
                  <a:pt x="96012" y="192024"/>
                </a:lnTo>
                <a:lnTo>
                  <a:pt x="364236" y="192024"/>
                </a:lnTo>
                <a:lnTo>
                  <a:pt x="401633" y="184487"/>
                </a:lnTo>
                <a:lnTo>
                  <a:pt x="432149" y="163925"/>
                </a:lnTo>
                <a:lnTo>
                  <a:pt x="452711" y="133409"/>
                </a:lnTo>
                <a:lnTo>
                  <a:pt x="460248" y="96012"/>
                </a:lnTo>
                <a:lnTo>
                  <a:pt x="452711" y="58614"/>
                </a:lnTo>
                <a:lnTo>
                  <a:pt x="432149" y="28098"/>
                </a:lnTo>
                <a:lnTo>
                  <a:pt x="401633" y="7536"/>
                </a:lnTo>
                <a:lnTo>
                  <a:pt x="364236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7368540" y="3735704"/>
            <a:ext cx="2705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30" b="1">
                <a:solidFill>
                  <a:srgbClr val="FFFFFF"/>
                </a:solidFill>
                <a:latin typeface="Calibri"/>
                <a:cs typeface="Calibri"/>
              </a:rPr>
              <a:t>+10%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7266431" y="4052315"/>
            <a:ext cx="460375" cy="210820"/>
          </a:xfrm>
          <a:custGeom>
            <a:avLst/>
            <a:gdLst/>
            <a:ahLst/>
            <a:cxnLst/>
            <a:rect l="l" t="t" r="r" b="b"/>
            <a:pathLst>
              <a:path w="460375" h="210820">
                <a:moveTo>
                  <a:pt x="355092" y="0"/>
                </a:moveTo>
                <a:lnTo>
                  <a:pt x="105156" y="0"/>
                </a:lnTo>
                <a:lnTo>
                  <a:pt x="64240" y="8268"/>
                </a:lnTo>
                <a:lnTo>
                  <a:pt x="30813" y="30813"/>
                </a:lnTo>
                <a:lnTo>
                  <a:pt x="8268" y="64240"/>
                </a:lnTo>
                <a:lnTo>
                  <a:pt x="0" y="105155"/>
                </a:lnTo>
                <a:lnTo>
                  <a:pt x="8268" y="146071"/>
                </a:lnTo>
                <a:lnTo>
                  <a:pt x="30813" y="179498"/>
                </a:lnTo>
                <a:lnTo>
                  <a:pt x="64240" y="202043"/>
                </a:lnTo>
                <a:lnTo>
                  <a:pt x="105156" y="210311"/>
                </a:lnTo>
                <a:lnTo>
                  <a:pt x="355092" y="210311"/>
                </a:lnTo>
                <a:lnTo>
                  <a:pt x="396007" y="202043"/>
                </a:lnTo>
                <a:lnTo>
                  <a:pt x="429434" y="179498"/>
                </a:lnTo>
                <a:lnTo>
                  <a:pt x="451979" y="146071"/>
                </a:lnTo>
                <a:lnTo>
                  <a:pt x="460248" y="105155"/>
                </a:lnTo>
                <a:lnTo>
                  <a:pt x="451979" y="64240"/>
                </a:lnTo>
                <a:lnTo>
                  <a:pt x="429434" y="30813"/>
                </a:lnTo>
                <a:lnTo>
                  <a:pt x="396007" y="8268"/>
                </a:lnTo>
                <a:lnTo>
                  <a:pt x="355092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4501896" y="4015740"/>
            <a:ext cx="3255645" cy="27178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064260">
              <a:lnSpc>
                <a:spcPct val="100000"/>
              </a:lnSpc>
              <a:spcBef>
                <a:spcPts val="480"/>
              </a:spcBef>
              <a:tabLst>
                <a:tab pos="2868930" algn="l"/>
              </a:tabLst>
            </a:pPr>
            <a:r>
              <a:rPr dirty="0" baseline="3086" sz="1350" b="1">
                <a:solidFill>
                  <a:srgbClr val="D30411"/>
                </a:solidFill>
                <a:latin typeface="Calibri"/>
                <a:cs typeface="Calibri"/>
              </a:rPr>
              <a:t>Pharma</a:t>
            </a:r>
            <a:r>
              <a:rPr dirty="0" baseline="3086" sz="1350" spc="30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baseline="3086" sz="1350" spc="-15" b="1">
                <a:solidFill>
                  <a:srgbClr val="D30411"/>
                </a:solidFill>
                <a:latin typeface="Calibri"/>
                <a:cs typeface="Calibri"/>
              </a:rPr>
              <a:t>Network</a:t>
            </a:r>
            <a:r>
              <a:rPr dirty="0" baseline="3086" sz="1350" b="1">
                <a:solidFill>
                  <a:srgbClr val="D30411"/>
                </a:solidFill>
                <a:latin typeface="Calibri"/>
                <a:cs typeface="Calibri"/>
              </a:rPr>
              <a:t>	</a:t>
            </a:r>
            <a:r>
              <a:rPr dirty="0" sz="800" spc="-20" b="1">
                <a:solidFill>
                  <a:srgbClr val="FFFFFF"/>
                </a:solidFill>
                <a:latin typeface="Calibri"/>
                <a:cs typeface="Calibri"/>
              </a:rPr>
              <a:t>+13%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6678168" y="4402835"/>
            <a:ext cx="469900" cy="210820"/>
          </a:xfrm>
          <a:custGeom>
            <a:avLst/>
            <a:gdLst/>
            <a:ahLst/>
            <a:cxnLst/>
            <a:rect l="l" t="t" r="r" b="b"/>
            <a:pathLst>
              <a:path w="469900" h="210820">
                <a:moveTo>
                  <a:pt x="364235" y="0"/>
                </a:moveTo>
                <a:lnTo>
                  <a:pt x="105155" y="0"/>
                </a:lnTo>
                <a:lnTo>
                  <a:pt x="64240" y="8268"/>
                </a:lnTo>
                <a:lnTo>
                  <a:pt x="30813" y="30813"/>
                </a:lnTo>
                <a:lnTo>
                  <a:pt x="8268" y="64240"/>
                </a:lnTo>
                <a:lnTo>
                  <a:pt x="0" y="105156"/>
                </a:lnTo>
                <a:lnTo>
                  <a:pt x="8268" y="146071"/>
                </a:lnTo>
                <a:lnTo>
                  <a:pt x="30813" y="179498"/>
                </a:lnTo>
                <a:lnTo>
                  <a:pt x="64240" y="202043"/>
                </a:lnTo>
                <a:lnTo>
                  <a:pt x="105155" y="210312"/>
                </a:lnTo>
                <a:lnTo>
                  <a:pt x="364235" y="210312"/>
                </a:lnTo>
                <a:lnTo>
                  <a:pt x="405151" y="202043"/>
                </a:lnTo>
                <a:lnTo>
                  <a:pt x="438578" y="179498"/>
                </a:lnTo>
                <a:lnTo>
                  <a:pt x="461123" y="146071"/>
                </a:lnTo>
                <a:lnTo>
                  <a:pt x="469391" y="105156"/>
                </a:lnTo>
                <a:lnTo>
                  <a:pt x="461123" y="64240"/>
                </a:lnTo>
                <a:lnTo>
                  <a:pt x="438578" y="30813"/>
                </a:lnTo>
                <a:lnTo>
                  <a:pt x="405151" y="8268"/>
                </a:lnTo>
                <a:lnTo>
                  <a:pt x="364235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 txBox="1"/>
          <p:nvPr/>
        </p:nvSpPr>
        <p:spPr>
          <a:xfrm>
            <a:off x="6771893" y="4425822"/>
            <a:ext cx="2832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 b="1">
                <a:solidFill>
                  <a:srgbClr val="FFFFFF"/>
                </a:solidFill>
                <a:latin typeface="Calibri"/>
                <a:cs typeface="Calibri"/>
              </a:rPr>
              <a:t>+15%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7" name="object 117" descr=""/>
          <p:cNvSpPr/>
          <p:nvPr/>
        </p:nvSpPr>
        <p:spPr>
          <a:xfrm>
            <a:off x="7266431" y="4745735"/>
            <a:ext cx="469900" cy="178435"/>
          </a:xfrm>
          <a:custGeom>
            <a:avLst/>
            <a:gdLst/>
            <a:ahLst/>
            <a:cxnLst/>
            <a:rect l="l" t="t" r="r" b="b"/>
            <a:pathLst>
              <a:path w="469900" h="178435">
                <a:moveTo>
                  <a:pt x="380238" y="0"/>
                </a:moveTo>
                <a:lnTo>
                  <a:pt x="89153" y="0"/>
                </a:lnTo>
                <a:lnTo>
                  <a:pt x="54435" y="7000"/>
                </a:lnTo>
                <a:lnTo>
                  <a:pt x="26098" y="26098"/>
                </a:lnTo>
                <a:lnTo>
                  <a:pt x="7000" y="54435"/>
                </a:lnTo>
                <a:lnTo>
                  <a:pt x="0" y="89153"/>
                </a:lnTo>
                <a:lnTo>
                  <a:pt x="7000" y="123872"/>
                </a:lnTo>
                <a:lnTo>
                  <a:pt x="26098" y="152209"/>
                </a:lnTo>
                <a:lnTo>
                  <a:pt x="54435" y="171307"/>
                </a:lnTo>
                <a:lnTo>
                  <a:pt x="89153" y="178307"/>
                </a:lnTo>
                <a:lnTo>
                  <a:pt x="380238" y="178307"/>
                </a:lnTo>
                <a:lnTo>
                  <a:pt x="414956" y="171307"/>
                </a:lnTo>
                <a:lnTo>
                  <a:pt x="443293" y="152209"/>
                </a:lnTo>
                <a:lnTo>
                  <a:pt x="462391" y="123872"/>
                </a:lnTo>
                <a:lnTo>
                  <a:pt x="469392" y="89153"/>
                </a:lnTo>
                <a:lnTo>
                  <a:pt x="462391" y="54435"/>
                </a:lnTo>
                <a:lnTo>
                  <a:pt x="443293" y="26098"/>
                </a:lnTo>
                <a:lnTo>
                  <a:pt x="414956" y="7000"/>
                </a:lnTo>
                <a:lnTo>
                  <a:pt x="380238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2034539" y="4743450"/>
            <a:ext cx="5718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1364">
              <a:lnSpc>
                <a:spcPct val="100000"/>
              </a:lnSpc>
              <a:spcBef>
                <a:spcPts val="100"/>
              </a:spcBef>
              <a:tabLst>
                <a:tab pos="5337810" algn="l"/>
              </a:tabLst>
            </a:pPr>
            <a:r>
              <a:rPr dirty="0" sz="900" spc="80" b="1">
                <a:solidFill>
                  <a:srgbClr val="D30411"/>
                </a:solidFill>
                <a:latin typeface="Calibri"/>
                <a:cs typeface="Calibri"/>
              </a:rPr>
              <a:t>LLP</a:t>
            </a:r>
            <a:r>
              <a:rPr dirty="0" sz="900" spc="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50" b="1">
                <a:solidFill>
                  <a:srgbClr val="D30411"/>
                </a:solidFill>
                <a:latin typeface="Calibri"/>
                <a:cs typeface="Calibri"/>
              </a:rPr>
              <a:t>&amp;</a:t>
            </a:r>
            <a:r>
              <a:rPr dirty="0" sz="900" spc="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50" b="1">
                <a:solidFill>
                  <a:srgbClr val="D30411"/>
                </a:solidFill>
                <a:latin typeface="Calibri"/>
                <a:cs typeface="Calibri"/>
              </a:rPr>
              <a:t>Supply</a:t>
            </a:r>
            <a:r>
              <a:rPr dirty="0" sz="900" spc="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Chain</a:t>
            </a:r>
            <a:r>
              <a:rPr dirty="0" sz="900" spc="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D30411"/>
                </a:solidFill>
                <a:latin typeface="Calibri"/>
                <a:cs typeface="Calibri"/>
              </a:rPr>
              <a:t>Orchestration</a:t>
            </a:r>
            <a:r>
              <a:rPr dirty="0" sz="900" b="1">
                <a:solidFill>
                  <a:srgbClr val="D30411"/>
                </a:solidFill>
                <a:latin typeface="Calibri"/>
                <a:cs typeface="Calibri"/>
              </a:rPr>
              <a:t>	</a:t>
            </a:r>
            <a:r>
              <a:rPr dirty="0" sz="800" spc="30" b="1">
                <a:solidFill>
                  <a:srgbClr val="FFFFFF"/>
                </a:solidFill>
                <a:latin typeface="Calibri"/>
                <a:cs typeface="Calibri"/>
              </a:rPr>
              <a:t>+11%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10757916" y="944880"/>
            <a:ext cx="939165" cy="262255"/>
          </a:xfrm>
          <a:custGeom>
            <a:avLst/>
            <a:gdLst/>
            <a:ahLst/>
            <a:cxnLst/>
            <a:rect l="l" t="t" r="r" b="b"/>
            <a:pathLst>
              <a:path w="939165" h="262255">
                <a:moveTo>
                  <a:pt x="807719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82"/>
                </a:lnTo>
                <a:lnTo>
                  <a:pt x="38385" y="223742"/>
                </a:lnTo>
                <a:lnTo>
                  <a:pt x="80045" y="251829"/>
                </a:lnTo>
                <a:lnTo>
                  <a:pt x="131063" y="262128"/>
                </a:lnTo>
                <a:lnTo>
                  <a:pt x="807719" y="262128"/>
                </a:lnTo>
                <a:lnTo>
                  <a:pt x="858738" y="251829"/>
                </a:lnTo>
                <a:lnTo>
                  <a:pt x="900398" y="223742"/>
                </a:lnTo>
                <a:lnTo>
                  <a:pt x="928485" y="182082"/>
                </a:lnTo>
                <a:lnTo>
                  <a:pt x="938783" y="131064"/>
                </a:lnTo>
                <a:lnTo>
                  <a:pt x="928485" y="80045"/>
                </a:lnTo>
                <a:lnTo>
                  <a:pt x="900398" y="38385"/>
                </a:lnTo>
                <a:lnTo>
                  <a:pt x="858738" y="10298"/>
                </a:lnTo>
                <a:lnTo>
                  <a:pt x="807719" y="0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10952226" y="949579"/>
            <a:ext cx="5537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700" spc="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0" b="1">
                <a:solidFill>
                  <a:srgbClr val="FFFFFF"/>
                </a:solidFill>
                <a:latin typeface="Calibri"/>
                <a:cs typeface="Calibri"/>
              </a:rPr>
              <a:t>CAGR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0991850" y="1056259"/>
            <a:ext cx="47370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solidFill>
                  <a:srgbClr val="FFFFFF"/>
                </a:solidFill>
                <a:latin typeface="Calibri"/>
                <a:cs typeface="Calibri"/>
              </a:rPr>
              <a:t>2023-</a:t>
            </a:r>
            <a:r>
              <a:rPr dirty="0" sz="700" spc="-20" b="1">
                <a:solidFill>
                  <a:srgbClr val="FFFFFF"/>
                </a:solidFill>
                <a:latin typeface="Calibri"/>
                <a:cs typeface="Calibri"/>
              </a:rPr>
              <a:t>2030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491490" y="1673793"/>
            <a:ext cx="11114405" cy="4365625"/>
            <a:chOff x="491490" y="1673793"/>
            <a:chExt cx="11114405" cy="4365625"/>
          </a:xfrm>
        </p:grpSpPr>
        <p:sp>
          <p:nvSpPr>
            <p:cNvPr id="123" name="object 123" descr=""/>
            <p:cNvSpPr/>
            <p:nvPr/>
          </p:nvSpPr>
          <p:spPr>
            <a:xfrm>
              <a:off x="491490" y="6029705"/>
              <a:ext cx="11114405" cy="0"/>
            </a:xfrm>
            <a:custGeom>
              <a:avLst/>
              <a:gdLst/>
              <a:ahLst/>
              <a:cxnLst/>
              <a:rect l="l" t="t" r="r" b="b"/>
              <a:pathLst>
                <a:path w="11114405" h="0">
                  <a:moveTo>
                    <a:pt x="0" y="0"/>
                  </a:moveTo>
                  <a:lnTo>
                    <a:pt x="11114278" y="0"/>
                  </a:lnTo>
                </a:path>
              </a:pathLst>
            </a:custGeom>
            <a:ln w="1905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94852" y="1673793"/>
              <a:ext cx="104469" cy="96576"/>
            </a:xfrm>
            <a:prstGeom prst="rect">
              <a:avLst/>
            </a:prstGeom>
          </p:spPr>
        </p:pic>
      </p:grpSp>
      <p:sp>
        <p:nvSpPr>
          <p:cNvPr id="125" name="object 1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26" name="object 1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36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33170"/>
            <a:ext cx="9281795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45"/>
              <a:t>GDP+</a:t>
            </a:r>
            <a:r>
              <a:rPr dirty="0" spc="-65"/>
              <a:t> </a:t>
            </a:r>
            <a:r>
              <a:rPr dirty="0" spc="120"/>
              <a:t>growth</a:t>
            </a:r>
            <a:r>
              <a:rPr dirty="0" spc="-70"/>
              <a:t> </a:t>
            </a:r>
            <a:r>
              <a:rPr dirty="0" spc="100"/>
              <a:t>profile</a:t>
            </a:r>
            <a:r>
              <a:rPr dirty="0" spc="-50"/>
              <a:t> </a:t>
            </a:r>
            <a:r>
              <a:rPr dirty="0" spc="100"/>
              <a:t>supported</a:t>
            </a:r>
            <a:r>
              <a:rPr dirty="0" spc="-65"/>
              <a:t> </a:t>
            </a:r>
            <a:r>
              <a:rPr dirty="0" spc="130"/>
              <a:t>by</a:t>
            </a:r>
            <a:r>
              <a:rPr dirty="0" spc="-50"/>
              <a:t> </a:t>
            </a:r>
            <a:r>
              <a:rPr dirty="0" spc="100"/>
              <a:t>structural</a:t>
            </a:r>
            <a:r>
              <a:rPr dirty="0" spc="-65"/>
              <a:t> </a:t>
            </a:r>
            <a:r>
              <a:rPr dirty="0" spc="145"/>
              <a:t>long-</a:t>
            </a:r>
            <a:r>
              <a:rPr dirty="0" spc="90"/>
              <a:t>term</a:t>
            </a:r>
            <a:r>
              <a:rPr dirty="0" spc="-70"/>
              <a:t> </a:t>
            </a:r>
            <a:r>
              <a:rPr dirty="0" spc="105"/>
              <a:t>trends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07123" y="1298447"/>
            <a:ext cx="4815840" cy="53657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73025" marR="2420620">
              <a:lnSpc>
                <a:spcPct val="100000"/>
              </a:lnSpc>
              <a:spcBef>
                <a:spcPts val="310"/>
              </a:spcBef>
            </a:pPr>
            <a:r>
              <a:rPr dirty="0" sz="1400" spc="55" b="1">
                <a:latin typeface="Calibri"/>
                <a:cs typeface="Calibri"/>
              </a:rPr>
              <a:t>Globally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diversified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portfolio </a:t>
            </a:r>
            <a:r>
              <a:rPr dirty="0" sz="1400" spc="50" b="1">
                <a:latin typeface="Calibri"/>
                <a:cs typeface="Calibri"/>
              </a:rPr>
              <a:t>with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GDP+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growth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exposure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87383" y="5308091"/>
            <a:ext cx="2738755" cy="27432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11430" rIns="0" bIns="0" rtlCol="0" vert="horz">
            <a:spAutoFit/>
          </a:bodyPr>
          <a:lstStyle/>
          <a:p>
            <a:pPr marL="436245">
              <a:lnSpc>
                <a:spcPct val="100000"/>
              </a:lnSpc>
              <a:spcBef>
                <a:spcPts val="90"/>
              </a:spcBef>
            </a:pPr>
            <a:r>
              <a:rPr dirty="0" sz="1400" spc="50" b="1">
                <a:latin typeface="Calibri"/>
                <a:cs typeface="Calibri"/>
              </a:rPr>
              <a:t>German</a:t>
            </a:r>
            <a:r>
              <a:rPr dirty="0" sz="1400" spc="9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letter</a:t>
            </a:r>
            <a:r>
              <a:rPr dirty="0" sz="1400" spc="8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business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787383" y="2636520"/>
            <a:ext cx="2738755" cy="203453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 marL="376555" marR="369570">
              <a:lnSpc>
                <a:spcPct val="105400"/>
              </a:lnSpc>
              <a:spcBef>
                <a:spcPts val="1105"/>
              </a:spcBef>
            </a:pPr>
            <a:r>
              <a:rPr dirty="0" sz="1400" spc="80" b="1">
                <a:latin typeface="Calibri"/>
                <a:cs typeface="Calibri"/>
              </a:rPr>
              <a:t>GDP+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growth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driven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by </a:t>
            </a:r>
            <a:r>
              <a:rPr dirty="0" sz="1400" spc="55" b="1">
                <a:latin typeface="Calibri"/>
                <a:cs typeface="Calibri"/>
              </a:rPr>
              <a:t>structural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e-</a:t>
            </a:r>
            <a:r>
              <a:rPr dirty="0" sz="1400" spc="50" b="1">
                <a:latin typeface="Calibri"/>
                <a:cs typeface="Calibri"/>
              </a:rPr>
              <a:t>commerce </a:t>
            </a:r>
            <a:r>
              <a:rPr dirty="0" sz="1200">
                <a:latin typeface="Calibri"/>
                <a:cs typeface="Calibri"/>
              </a:rPr>
              <a:t>Express;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Supply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Chain, </a:t>
            </a:r>
            <a:r>
              <a:rPr dirty="0" sz="1200">
                <a:latin typeface="Calibri"/>
                <a:cs typeface="Calibri"/>
              </a:rPr>
              <a:t>eCommerce;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Parcel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Germany</a:t>
            </a:r>
            <a:r>
              <a:rPr dirty="0" baseline="24305" sz="1200" spc="-15">
                <a:latin typeface="Calibri"/>
                <a:cs typeface="Calibri"/>
              </a:rPr>
              <a:t>3</a:t>
            </a:r>
            <a:endParaRPr baseline="24305"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87383" y="4671059"/>
            <a:ext cx="2738755" cy="637540"/>
          </a:xfrm>
          <a:prstGeom prst="rect">
            <a:avLst/>
          </a:prstGeom>
          <a:solidFill>
            <a:srgbClr val="FFDF6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64"/>
              </a:lnSpc>
            </a:pPr>
            <a:r>
              <a:rPr dirty="0" sz="1400" spc="70" b="1">
                <a:latin typeface="Calibri"/>
                <a:cs typeface="Calibri"/>
              </a:rPr>
              <a:t>Asset-</a:t>
            </a:r>
            <a:r>
              <a:rPr dirty="0" sz="1400" spc="55" b="1">
                <a:latin typeface="Calibri"/>
                <a:cs typeface="Calibri"/>
              </a:rPr>
              <a:t>light,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cyclically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driven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by</a:t>
            </a:r>
            <a:endParaRPr sz="14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1400" spc="70" b="1">
                <a:latin typeface="Calibri"/>
                <a:cs typeface="Calibri"/>
              </a:rPr>
              <a:t>global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trade</a:t>
            </a:r>
            <a:r>
              <a:rPr dirty="0" sz="1400" spc="65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(GDP)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200">
                <a:latin typeface="Calibri"/>
                <a:cs typeface="Calibri"/>
              </a:rPr>
              <a:t>Global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Forwarding,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Freight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422135" y="5585459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 h="0">
                <a:moveTo>
                  <a:pt x="0" y="0"/>
                </a:moveTo>
                <a:lnTo>
                  <a:pt x="22250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981443" y="5349240"/>
            <a:ext cx="1106805" cy="231775"/>
          </a:xfrm>
          <a:prstGeom prst="rect">
            <a:avLst/>
          </a:prstGeom>
          <a:solidFill>
            <a:srgbClr val="FFF5CC"/>
          </a:solidFill>
        </p:spPr>
        <p:txBody>
          <a:bodyPr wrap="square" lIns="0" tIns="1587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25"/>
              </a:spcBef>
            </a:pPr>
            <a:r>
              <a:rPr dirty="0" sz="1200" spc="-25" b="1">
                <a:solidFill>
                  <a:srgbClr val="404040"/>
                </a:solidFill>
                <a:latin typeface="Calibri"/>
                <a:cs typeface="Calibri"/>
              </a:rPr>
              <a:t>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81443" y="4671059"/>
            <a:ext cx="1106805" cy="678180"/>
          </a:xfrm>
          <a:prstGeom prst="rect">
            <a:avLst/>
          </a:prstGeom>
          <a:solidFill>
            <a:srgbClr val="FFDF66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23%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81443" y="2634995"/>
            <a:ext cx="1106805" cy="203644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1200" spc="30" b="1">
                <a:solidFill>
                  <a:srgbClr val="404040"/>
                </a:solidFill>
                <a:latin typeface="Calibri"/>
                <a:cs typeface="Calibri"/>
              </a:rPr>
              <a:t>69%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25818" y="5660847"/>
            <a:ext cx="1219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solidFill>
                  <a:srgbClr val="585858"/>
                </a:solidFill>
                <a:latin typeface="Calibri"/>
                <a:cs typeface="Calibri"/>
              </a:rPr>
              <a:t>FY</a:t>
            </a:r>
            <a:r>
              <a:rPr dirty="0" sz="1200" spc="-3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95" b="1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r>
              <a:rPr dirty="0" sz="1200" spc="-2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35" b="1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07123" y="1929383"/>
            <a:ext cx="4815840" cy="28194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1841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45"/>
              </a:spcBef>
            </a:pPr>
            <a:r>
              <a:rPr dirty="0" sz="1400" spc="65" b="1">
                <a:latin typeface="Calibri"/>
                <a:cs typeface="Calibri"/>
              </a:rPr>
              <a:t>Share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85" b="1">
                <a:latin typeface="Calibri"/>
                <a:cs typeface="Calibri"/>
              </a:rPr>
              <a:t>sum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divisional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revenue</a:t>
            </a:r>
            <a:r>
              <a:rPr dirty="0" baseline="24691" sz="1350" spc="67" b="1">
                <a:latin typeface="Calibri"/>
                <a:cs typeface="Calibri"/>
              </a:rPr>
              <a:t>2</a:t>
            </a:r>
            <a:endParaRPr baseline="24691" sz="13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31291" y="1307591"/>
            <a:ext cx="4817745" cy="53657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72390" marR="899794">
              <a:lnSpc>
                <a:spcPct val="100000"/>
              </a:lnSpc>
              <a:spcBef>
                <a:spcPts val="310"/>
              </a:spcBef>
            </a:pPr>
            <a:r>
              <a:rPr dirty="0" sz="1400" spc="55" b="1">
                <a:latin typeface="Calibri"/>
                <a:cs typeface="Calibri"/>
              </a:rPr>
              <a:t>Transformation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from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German</a:t>
            </a:r>
            <a:r>
              <a:rPr dirty="0" sz="1400" spc="6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postal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operator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to </a:t>
            </a:r>
            <a:r>
              <a:rPr dirty="0" sz="1400" spc="70" b="1">
                <a:latin typeface="Calibri"/>
                <a:cs typeface="Calibri"/>
              </a:rPr>
              <a:t>global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logistics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market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leader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1291" y="1929383"/>
            <a:ext cx="4817745" cy="28194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1841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45"/>
              </a:spcBef>
            </a:pPr>
            <a:r>
              <a:rPr dirty="0" sz="1400" spc="65" b="1">
                <a:latin typeface="Calibri"/>
                <a:cs typeface="Calibri"/>
              </a:rPr>
              <a:t>Share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85" b="1">
                <a:latin typeface="Calibri"/>
                <a:cs typeface="Calibri"/>
              </a:rPr>
              <a:t>sum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divisional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EBIT</a:t>
            </a:r>
            <a:r>
              <a:rPr dirty="0" baseline="24691" sz="1350" spc="112" b="1">
                <a:latin typeface="Calibri"/>
                <a:cs typeface="Calibri"/>
              </a:rPr>
              <a:t>1</a:t>
            </a:r>
            <a:endParaRPr baseline="24691" sz="13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6039" y="6134506"/>
            <a:ext cx="7457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7777" sz="900" b="1">
                <a:latin typeface="Calibri"/>
                <a:cs typeface="Calibri"/>
              </a:rPr>
              <a:t>1</a:t>
            </a:r>
            <a:r>
              <a:rPr dirty="0" sz="900">
                <a:latin typeface="Calibri"/>
                <a:cs typeface="Calibri"/>
              </a:rPr>
              <a:t>Both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years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excl.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Corp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Center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55">
                <a:latin typeface="Calibri"/>
                <a:cs typeface="Calibri"/>
              </a:rPr>
              <a:t>(2007)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/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Group</a:t>
            </a:r>
            <a:r>
              <a:rPr dirty="0" sz="900" spc="1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Functions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55">
                <a:latin typeface="Calibri"/>
                <a:cs typeface="Calibri"/>
              </a:rPr>
              <a:t>(2024)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/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Consolidation.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baseline="27777" sz="900" b="1">
                <a:latin typeface="Calibri"/>
                <a:cs typeface="Calibri"/>
              </a:rPr>
              <a:t>2</a:t>
            </a:r>
            <a:r>
              <a:rPr dirty="0" sz="900">
                <a:latin typeface="Calibri"/>
                <a:cs typeface="Calibri"/>
              </a:rPr>
              <a:t>Excl.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P&amp;P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Others,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Group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Functions</a:t>
            </a:r>
            <a:r>
              <a:rPr dirty="0" sz="900" spc="114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/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Consolidation.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baseline="27777" sz="900" b="1">
                <a:latin typeface="Calibri"/>
                <a:cs typeface="Calibri"/>
              </a:rPr>
              <a:t>3</a:t>
            </a:r>
            <a:r>
              <a:rPr dirty="0" sz="900">
                <a:latin typeface="Calibri"/>
                <a:cs typeface="Calibri"/>
              </a:rPr>
              <a:t>Incl.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International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104709" y="2372677"/>
            <a:ext cx="4144010" cy="2919095"/>
            <a:chOff x="1104709" y="2372677"/>
            <a:chExt cx="4144010" cy="2919095"/>
          </a:xfrm>
        </p:grpSpPr>
        <p:sp>
          <p:nvSpPr>
            <p:cNvPr id="17" name="object 17" descr=""/>
            <p:cNvSpPr/>
            <p:nvPr/>
          </p:nvSpPr>
          <p:spPr>
            <a:xfrm>
              <a:off x="1109472" y="2814827"/>
              <a:ext cx="786765" cy="581025"/>
            </a:xfrm>
            <a:custGeom>
              <a:avLst/>
              <a:gdLst/>
              <a:ahLst/>
              <a:cxnLst/>
              <a:rect l="l" t="t" r="r" b="b"/>
              <a:pathLst>
                <a:path w="786764" h="581025">
                  <a:moveTo>
                    <a:pt x="786384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786384" y="580644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95855" y="2814827"/>
              <a:ext cx="2193290" cy="581025"/>
            </a:xfrm>
            <a:custGeom>
              <a:avLst/>
              <a:gdLst/>
              <a:ahLst/>
              <a:cxnLst/>
              <a:rect l="l" t="t" r="r" b="b"/>
              <a:pathLst>
                <a:path w="2193290" h="581025">
                  <a:moveTo>
                    <a:pt x="2193035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2193035" y="580644"/>
                  </a:lnTo>
                  <a:lnTo>
                    <a:pt x="2193035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088892" y="2814827"/>
              <a:ext cx="1160145" cy="581025"/>
            </a:xfrm>
            <a:custGeom>
              <a:avLst/>
              <a:gdLst/>
              <a:ahLst/>
              <a:cxnLst/>
              <a:rect l="l" t="t" r="r" b="b"/>
              <a:pathLst>
                <a:path w="1160145" h="581025">
                  <a:moveTo>
                    <a:pt x="1159764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1159764" y="580644"/>
                  </a:lnTo>
                  <a:lnTo>
                    <a:pt x="115976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09472" y="4268723"/>
              <a:ext cx="3601720" cy="582295"/>
            </a:xfrm>
            <a:custGeom>
              <a:avLst/>
              <a:gdLst/>
              <a:ahLst/>
              <a:cxnLst/>
              <a:rect l="l" t="t" r="r" b="b"/>
              <a:pathLst>
                <a:path w="3601720" h="582295">
                  <a:moveTo>
                    <a:pt x="360121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3601212" y="582168"/>
                  </a:lnTo>
                  <a:lnTo>
                    <a:pt x="360121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710683" y="4268723"/>
              <a:ext cx="538480" cy="582295"/>
            </a:xfrm>
            <a:custGeom>
              <a:avLst/>
              <a:gdLst/>
              <a:ahLst/>
              <a:cxnLst/>
              <a:rect l="l" t="t" r="r" b="b"/>
              <a:pathLst>
                <a:path w="538479" h="582295">
                  <a:moveTo>
                    <a:pt x="537971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537971" y="582168"/>
                  </a:lnTo>
                  <a:lnTo>
                    <a:pt x="537971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09472" y="2377439"/>
              <a:ext cx="0" cy="2909570"/>
            </a:xfrm>
            <a:custGeom>
              <a:avLst/>
              <a:gdLst/>
              <a:ahLst/>
              <a:cxnLst/>
              <a:rect l="l" t="t" r="r" b="b"/>
              <a:pathLst>
                <a:path w="0" h="2909570">
                  <a:moveTo>
                    <a:pt x="0" y="0"/>
                  </a:moveTo>
                  <a:lnTo>
                    <a:pt x="0" y="2909316"/>
                  </a:lnTo>
                </a:path>
              </a:pathLst>
            </a:custGeom>
            <a:ln w="9525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343660" y="3405073"/>
            <a:ext cx="316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Calibri"/>
                <a:cs typeface="Calibri"/>
              </a:rPr>
              <a:t>19%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752470" y="4859477"/>
            <a:ext cx="316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Calibri"/>
                <a:cs typeface="Calibri"/>
              </a:rPr>
              <a:t>87%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835401" y="3405073"/>
            <a:ext cx="316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Calibri"/>
                <a:cs typeface="Calibri"/>
              </a:rPr>
              <a:t>53%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820539" y="4859477"/>
            <a:ext cx="316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Calibri"/>
                <a:cs typeface="Calibri"/>
              </a:rPr>
              <a:t>13%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11802" y="3405073"/>
            <a:ext cx="316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Calibri"/>
                <a:cs typeface="Calibri"/>
              </a:rPr>
              <a:t>28%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193291" y="3058667"/>
            <a:ext cx="3767454" cy="1812925"/>
            <a:chOff x="1193291" y="3058667"/>
            <a:chExt cx="3767454" cy="1812925"/>
          </a:xfrm>
        </p:grpSpPr>
        <p:sp>
          <p:nvSpPr>
            <p:cNvPr id="29" name="object 29" descr=""/>
            <p:cNvSpPr/>
            <p:nvPr/>
          </p:nvSpPr>
          <p:spPr>
            <a:xfrm>
              <a:off x="1501139" y="3322319"/>
              <a:ext cx="3456940" cy="1546225"/>
            </a:xfrm>
            <a:custGeom>
              <a:avLst/>
              <a:gdLst/>
              <a:ahLst/>
              <a:cxnLst/>
              <a:rect l="l" t="t" r="r" b="b"/>
              <a:pathLst>
                <a:path w="3456940" h="1546225">
                  <a:moveTo>
                    <a:pt x="3168396" y="92075"/>
                  </a:moveTo>
                  <a:lnTo>
                    <a:pt x="3168396" y="0"/>
                  </a:lnTo>
                </a:path>
                <a:path w="3456940" h="1546225">
                  <a:moveTo>
                    <a:pt x="1491996" y="92075"/>
                  </a:moveTo>
                  <a:lnTo>
                    <a:pt x="1491996" y="0"/>
                  </a:lnTo>
                </a:path>
                <a:path w="3456940" h="1546225">
                  <a:moveTo>
                    <a:pt x="0" y="92075"/>
                  </a:moveTo>
                  <a:lnTo>
                    <a:pt x="0" y="0"/>
                  </a:lnTo>
                </a:path>
                <a:path w="3456940" h="1546225">
                  <a:moveTo>
                    <a:pt x="3456432" y="1545970"/>
                  </a:moveTo>
                  <a:lnTo>
                    <a:pt x="3456432" y="1453895"/>
                  </a:lnTo>
                </a:path>
                <a:path w="3456940" h="1546225">
                  <a:moveTo>
                    <a:pt x="1388364" y="1545970"/>
                  </a:moveTo>
                  <a:lnTo>
                    <a:pt x="1388364" y="14538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8380" y="4469891"/>
              <a:ext cx="1223771" cy="2697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291" y="3058667"/>
              <a:ext cx="618744" cy="137160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354584" y="2982595"/>
            <a:ext cx="654685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130" b="1">
                <a:latin typeface="Calibri"/>
                <a:cs typeface="Calibri"/>
              </a:rPr>
              <a:t>FY</a:t>
            </a:r>
            <a:r>
              <a:rPr dirty="0" sz="1300" spc="-15" b="1">
                <a:latin typeface="Calibri"/>
                <a:cs typeface="Calibri"/>
              </a:rPr>
              <a:t> </a:t>
            </a:r>
            <a:r>
              <a:rPr dirty="0" sz="1300" spc="95" b="1">
                <a:latin typeface="Calibri"/>
                <a:cs typeface="Calibri"/>
              </a:rPr>
              <a:t>2007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54584" y="4437126"/>
            <a:ext cx="654685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130" b="1">
                <a:latin typeface="Calibri"/>
                <a:cs typeface="Calibri"/>
              </a:rPr>
              <a:t>FY</a:t>
            </a:r>
            <a:r>
              <a:rPr dirty="0" sz="1300" spc="-15" b="1">
                <a:latin typeface="Calibri"/>
                <a:cs typeface="Calibri"/>
              </a:rPr>
              <a:t> </a:t>
            </a:r>
            <a:r>
              <a:rPr dirty="0" sz="1300" spc="95" b="1">
                <a:latin typeface="Calibri"/>
                <a:cs typeface="Calibri"/>
              </a:rPr>
              <a:t>2024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373883" y="2959049"/>
            <a:ext cx="1324610" cy="33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dirty="0" sz="100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5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000" spc="1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Parcel</a:t>
            </a:r>
            <a:r>
              <a:rPr dirty="0" sz="1000" spc="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Germany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(Mail</a:t>
            </a:r>
            <a:r>
              <a:rPr dirty="0" sz="1000" spc="1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Division)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397502" y="2944825"/>
            <a:ext cx="5403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Financial</a:t>
            </a:r>
            <a:endParaRPr sz="10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5"/>
              </a:spcBef>
            </a:pPr>
            <a:r>
              <a:rPr dirty="0" sz="1000" spc="40" b="1">
                <a:latin typeface="Calibri"/>
                <a:cs typeface="Calibri"/>
              </a:rPr>
              <a:t>Services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708016" y="4314825"/>
            <a:ext cx="54419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dirty="0" sz="1000" spc="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 Parcel Germany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41475" y="5501640"/>
            <a:ext cx="722630" cy="504825"/>
          </a:xfrm>
          <a:prstGeom prst="rect">
            <a:avLst/>
          </a:prstGeom>
          <a:solidFill>
            <a:srgbClr val="FFDF66"/>
          </a:solidFill>
        </p:spPr>
        <p:txBody>
          <a:bodyPr wrap="square" lIns="0" tIns="819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1050" spc="55" b="1">
                <a:solidFill>
                  <a:srgbClr val="D30411"/>
                </a:solidFill>
                <a:latin typeface="Calibri"/>
                <a:cs typeface="Calibri"/>
              </a:rPr>
              <a:t>Express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050" spc="30" b="1">
                <a:solidFill>
                  <a:srgbClr val="D30411"/>
                </a:solidFill>
                <a:latin typeface="Calibri"/>
                <a:cs typeface="Calibri"/>
              </a:rPr>
              <a:t>49%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1863851" y="5501640"/>
          <a:ext cx="2830195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685"/>
                <a:gridCol w="853440"/>
                <a:gridCol w="911860"/>
              </a:tblGrid>
              <a:tr h="504190">
                <a:tc>
                  <a:txBody>
                    <a:bodyPr/>
                    <a:lstStyle/>
                    <a:p>
                      <a:pPr algn="ctr" marL="149225" marR="1390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50" spc="35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Forwarding, </a:t>
                      </a:r>
                      <a:r>
                        <a:rPr dirty="0" sz="1050" spc="40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Freight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50" spc="30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17%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255270" marR="207010" indent="-400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50" spc="50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Supply </a:t>
                      </a:r>
                      <a:r>
                        <a:rPr dirty="0" sz="1050" spc="-10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Chain </a:t>
                      </a:r>
                      <a:r>
                        <a:rPr dirty="0" sz="1050" spc="25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17%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50" spc="35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eCommerce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1050" spc="-25" b="1">
                          <a:solidFill>
                            <a:srgbClr val="D30411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FFDF66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 descr=""/>
          <p:cNvSpPr/>
          <p:nvPr/>
        </p:nvSpPr>
        <p:spPr>
          <a:xfrm>
            <a:off x="1152905" y="5183885"/>
            <a:ext cx="3517900" cy="226060"/>
          </a:xfrm>
          <a:custGeom>
            <a:avLst/>
            <a:gdLst/>
            <a:ahLst/>
            <a:cxnLst/>
            <a:rect l="l" t="t" r="r" b="b"/>
            <a:pathLst>
              <a:path w="3517900" h="226060">
                <a:moveTo>
                  <a:pt x="3517392" y="0"/>
                </a:moveTo>
                <a:lnTo>
                  <a:pt x="3515919" y="43874"/>
                </a:lnTo>
                <a:lnTo>
                  <a:pt x="3511899" y="79724"/>
                </a:lnTo>
                <a:lnTo>
                  <a:pt x="3505926" y="103905"/>
                </a:lnTo>
                <a:lnTo>
                  <a:pt x="3498596" y="112775"/>
                </a:lnTo>
                <a:lnTo>
                  <a:pt x="1777492" y="112775"/>
                </a:lnTo>
                <a:lnTo>
                  <a:pt x="1770161" y="121646"/>
                </a:lnTo>
                <a:lnTo>
                  <a:pt x="1764188" y="145827"/>
                </a:lnTo>
                <a:lnTo>
                  <a:pt x="1760168" y="181677"/>
                </a:lnTo>
                <a:lnTo>
                  <a:pt x="1758695" y="225551"/>
                </a:lnTo>
                <a:lnTo>
                  <a:pt x="1757223" y="181677"/>
                </a:lnTo>
                <a:lnTo>
                  <a:pt x="1753203" y="145827"/>
                </a:lnTo>
                <a:lnTo>
                  <a:pt x="1747230" y="121646"/>
                </a:lnTo>
                <a:lnTo>
                  <a:pt x="1739900" y="112775"/>
                </a:lnTo>
                <a:lnTo>
                  <a:pt x="18796" y="112775"/>
                </a:lnTo>
                <a:lnTo>
                  <a:pt x="11481" y="103905"/>
                </a:lnTo>
                <a:lnTo>
                  <a:pt x="5507" y="79724"/>
                </a:lnTo>
                <a:lnTo>
                  <a:pt x="1477" y="43874"/>
                </a:lnTo>
                <a:lnTo>
                  <a:pt x="0" y="0"/>
                </a:lnTo>
              </a:path>
            </a:pathLst>
          </a:custGeom>
          <a:ln w="22225">
            <a:solidFill>
              <a:srgbClr val="B1B1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1" name="object 41" descr=""/>
          <p:cNvSpPr txBox="1"/>
          <p:nvPr/>
        </p:nvSpPr>
        <p:spPr>
          <a:xfrm>
            <a:off x="11631803" y="6391757"/>
            <a:ext cx="179070" cy="21526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200" spc="95"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735436" y="6232042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715767" y="5068823"/>
            <a:ext cx="2159635" cy="1094740"/>
          </a:xfrm>
          <a:custGeom>
            <a:avLst/>
            <a:gdLst/>
            <a:ahLst/>
            <a:cxnLst/>
            <a:rect l="l" t="t" r="r" b="b"/>
            <a:pathLst>
              <a:path w="2159635" h="1094739">
                <a:moveTo>
                  <a:pt x="2159508" y="0"/>
                </a:moveTo>
                <a:lnTo>
                  <a:pt x="0" y="0"/>
                </a:lnTo>
                <a:lnTo>
                  <a:pt x="0" y="1094232"/>
                </a:lnTo>
                <a:lnTo>
                  <a:pt x="2159508" y="1094232"/>
                </a:lnTo>
                <a:lnTo>
                  <a:pt x="2159508" y="0"/>
                </a:lnTo>
                <a:close/>
              </a:path>
            </a:pathLst>
          </a:custGeom>
          <a:solidFill>
            <a:srgbClr val="E4E4E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940808" y="5067300"/>
            <a:ext cx="2159635" cy="1094740"/>
          </a:xfrm>
          <a:custGeom>
            <a:avLst/>
            <a:gdLst/>
            <a:ahLst/>
            <a:cxnLst/>
            <a:rect l="l" t="t" r="r" b="b"/>
            <a:pathLst>
              <a:path w="2159634" h="1094739">
                <a:moveTo>
                  <a:pt x="2159508" y="0"/>
                </a:moveTo>
                <a:lnTo>
                  <a:pt x="0" y="0"/>
                </a:lnTo>
                <a:lnTo>
                  <a:pt x="0" y="1094232"/>
                </a:lnTo>
                <a:lnTo>
                  <a:pt x="2159508" y="1094232"/>
                </a:lnTo>
                <a:lnTo>
                  <a:pt x="2159508" y="0"/>
                </a:lnTo>
                <a:close/>
              </a:path>
            </a:pathLst>
          </a:custGeom>
          <a:solidFill>
            <a:srgbClr val="E4E4E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258811" y="5067300"/>
            <a:ext cx="2158365" cy="1092835"/>
          </a:xfrm>
          <a:custGeom>
            <a:avLst/>
            <a:gdLst/>
            <a:ahLst/>
            <a:cxnLst/>
            <a:rect l="l" t="t" r="r" b="b"/>
            <a:pathLst>
              <a:path w="2158365" h="1092835">
                <a:moveTo>
                  <a:pt x="2157983" y="0"/>
                </a:moveTo>
                <a:lnTo>
                  <a:pt x="0" y="0"/>
                </a:lnTo>
                <a:lnTo>
                  <a:pt x="0" y="1092708"/>
                </a:lnTo>
                <a:lnTo>
                  <a:pt x="2157983" y="1092708"/>
                </a:lnTo>
                <a:lnTo>
                  <a:pt x="2157983" y="0"/>
                </a:lnTo>
                <a:close/>
              </a:path>
            </a:pathLst>
          </a:custGeom>
          <a:solidFill>
            <a:srgbClr val="E4E4E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575292" y="5065776"/>
            <a:ext cx="2159635" cy="1094740"/>
          </a:xfrm>
          <a:custGeom>
            <a:avLst/>
            <a:gdLst/>
            <a:ahLst/>
            <a:cxnLst/>
            <a:rect l="l" t="t" r="r" b="b"/>
            <a:pathLst>
              <a:path w="2159634" h="1094739">
                <a:moveTo>
                  <a:pt x="2159507" y="0"/>
                </a:moveTo>
                <a:lnTo>
                  <a:pt x="0" y="0"/>
                </a:lnTo>
                <a:lnTo>
                  <a:pt x="0" y="1094232"/>
                </a:lnTo>
                <a:lnTo>
                  <a:pt x="2159507" y="1094232"/>
                </a:lnTo>
                <a:lnTo>
                  <a:pt x="2159507" y="0"/>
                </a:lnTo>
                <a:close/>
              </a:path>
            </a:pathLst>
          </a:custGeom>
          <a:solidFill>
            <a:srgbClr val="E4E4E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90727" y="5070347"/>
            <a:ext cx="2159635" cy="1092835"/>
          </a:xfrm>
          <a:custGeom>
            <a:avLst/>
            <a:gdLst/>
            <a:ahLst/>
            <a:cxnLst/>
            <a:rect l="l" t="t" r="r" b="b"/>
            <a:pathLst>
              <a:path w="2159635" h="1092835">
                <a:moveTo>
                  <a:pt x="2159508" y="0"/>
                </a:moveTo>
                <a:lnTo>
                  <a:pt x="0" y="0"/>
                </a:lnTo>
                <a:lnTo>
                  <a:pt x="0" y="1092708"/>
                </a:lnTo>
                <a:lnTo>
                  <a:pt x="2159508" y="1092708"/>
                </a:lnTo>
                <a:lnTo>
                  <a:pt x="2159508" y="0"/>
                </a:lnTo>
                <a:close/>
              </a:path>
            </a:pathLst>
          </a:custGeom>
          <a:solidFill>
            <a:srgbClr val="E4E4E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745104" y="5529478"/>
            <a:ext cx="206121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655"/>
              </a:lnSpc>
              <a:spcBef>
                <a:spcPts val="100"/>
              </a:spcBef>
            </a:pPr>
            <a:r>
              <a:rPr dirty="0" sz="1400" spc="30" b="1">
                <a:latin typeface="Calibri"/>
                <a:cs typeface="Calibri"/>
              </a:rPr>
              <a:t>+220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55"/>
              </a:lnSpc>
            </a:pPr>
            <a:r>
              <a:rPr dirty="0" sz="1400">
                <a:latin typeface="Calibri"/>
                <a:cs typeface="Calibri"/>
              </a:rPr>
              <a:t>dedicated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ecommerce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45">
                <a:latin typeface="Calibri"/>
                <a:cs typeface="Calibri"/>
              </a:rPr>
              <a:t>omnichannel</a:t>
            </a:r>
            <a:r>
              <a:rPr dirty="0" sz="1400" spc="-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operations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75292" y="5065776"/>
            <a:ext cx="2159635" cy="1094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R="99695">
              <a:lnSpc>
                <a:spcPts val="1655"/>
              </a:lnSpc>
            </a:pPr>
            <a:r>
              <a:rPr dirty="0" sz="1400" spc="-20" b="1">
                <a:latin typeface="Trebuchet MS"/>
                <a:cs typeface="Trebuchet MS"/>
              </a:rPr>
              <a:t>~</a:t>
            </a:r>
            <a:r>
              <a:rPr dirty="0" sz="1400" spc="-20" b="1">
                <a:latin typeface="Calibri"/>
                <a:cs typeface="Calibri"/>
              </a:rPr>
              <a:t>250</a:t>
            </a:r>
            <a:endParaRPr sz="1400">
              <a:latin typeface="Calibri"/>
              <a:cs typeface="Calibri"/>
            </a:endParaRPr>
          </a:p>
          <a:p>
            <a:pPr algn="ctr" marR="99060">
              <a:lnSpc>
                <a:spcPts val="1655"/>
              </a:lnSpc>
            </a:pPr>
            <a:r>
              <a:rPr dirty="0" sz="1400" spc="55">
                <a:latin typeface="Calibri"/>
                <a:cs typeface="Calibri"/>
              </a:rPr>
              <a:t>Sites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processing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returns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58811" y="5067300"/>
            <a:ext cx="2158365" cy="1092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406400" marR="207010" indent="-127000">
              <a:lnSpc>
                <a:spcPct val="102099"/>
              </a:lnSpc>
              <a:spcBef>
                <a:spcPts val="5"/>
              </a:spcBef>
            </a:pPr>
            <a:r>
              <a:rPr dirty="0" sz="1400" spc="65" b="1">
                <a:latin typeface="Calibri"/>
                <a:cs typeface="Calibri"/>
              </a:rPr>
              <a:t>17%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70">
                <a:latin typeface="Calibri"/>
                <a:cs typeface="Calibri"/>
              </a:rPr>
              <a:t>DSC’s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revenue </a:t>
            </a:r>
            <a:r>
              <a:rPr dirty="0" sz="1400" b="1">
                <a:latin typeface="Calibri"/>
                <a:cs typeface="Calibri"/>
              </a:rPr>
              <a:t>from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e-</a:t>
            </a:r>
            <a:r>
              <a:rPr dirty="0" sz="1400" spc="-10" b="1">
                <a:latin typeface="Calibri"/>
                <a:cs typeface="Calibri"/>
              </a:rPr>
              <a:t>commerce*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18861" y="5641035"/>
            <a:ext cx="1869439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ts val="1655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Strong</a:t>
            </a:r>
            <a:r>
              <a:rPr dirty="0" sz="1400" spc="6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customer</a:t>
            </a:r>
            <a:r>
              <a:rPr dirty="0" sz="1400" spc="8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sign</a:t>
            </a:r>
            <a:r>
              <a:rPr dirty="0" sz="1400" spc="10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up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25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Fulfillment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networks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1596" y="5645607"/>
            <a:ext cx="1572895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38455" marR="5080" indent="-326390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latin typeface="Cambria Math"/>
                <a:cs typeface="Cambria Math"/>
              </a:rPr>
              <a:t>~</a:t>
            </a:r>
            <a:r>
              <a:rPr dirty="0" sz="1400" b="1">
                <a:latin typeface="Calibri"/>
                <a:cs typeface="Calibri"/>
              </a:rPr>
              <a:t>€3bn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revenue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e- </a:t>
            </a:r>
            <a:r>
              <a:rPr dirty="0" sz="1400" spc="-10">
                <a:latin typeface="Calibri"/>
                <a:cs typeface="Calibri"/>
              </a:rPr>
              <a:t>commerce*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5"/>
              </a:spcBef>
            </a:pPr>
            <a:r>
              <a:rPr dirty="0" spc="55"/>
              <a:t>We</a:t>
            </a:r>
            <a:r>
              <a:rPr dirty="0" spc="-75"/>
              <a:t> </a:t>
            </a:r>
            <a:r>
              <a:rPr dirty="0" spc="80"/>
              <a:t>are</a:t>
            </a:r>
            <a:r>
              <a:rPr dirty="0" spc="-65"/>
              <a:t> </a:t>
            </a:r>
            <a:r>
              <a:rPr dirty="0" spc="100"/>
              <a:t>uniquely</a:t>
            </a:r>
            <a:r>
              <a:rPr dirty="0" spc="-50"/>
              <a:t> </a:t>
            </a:r>
            <a:r>
              <a:rPr dirty="0" spc="95"/>
              <a:t>positioned</a:t>
            </a:r>
            <a:r>
              <a:rPr dirty="0" spc="-50"/>
              <a:t> </a:t>
            </a:r>
            <a:r>
              <a:rPr dirty="0" spc="55"/>
              <a:t>to</a:t>
            </a:r>
            <a:r>
              <a:rPr dirty="0" spc="-55"/>
              <a:t> </a:t>
            </a:r>
            <a:r>
              <a:rPr dirty="0" spc="90"/>
              <a:t>cater</a:t>
            </a:r>
            <a:r>
              <a:rPr dirty="0" spc="-65"/>
              <a:t> </a:t>
            </a:r>
            <a:r>
              <a:rPr dirty="0" spc="100"/>
              <a:t>for</a:t>
            </a:r>
            <a:r>
              <a:rPr dirty="0" spc="-65"/>
              <a:t> </a:t>
            </a:r>
            <a:r>
              <a:rPr dirty="0" spc="100"/>
              <a:t>structural</a:t>
            </a:r>
            <a:r>
              <a:rPr dirty="0" spc="-75"/>
              <a:t> </a:t>
            </a:r>
            <a:r>
              <a:rPr dirty="0" spc="125"/>
              <a:t>growth</a:t>
            </a:r>
            <a:r>
              <a:rPr dirty="0" spc="-65"/>
              <a:t> </a:t>
            </a:r>
            <a:r>
              <a:rPr dirty="0" spc="110"/>
              <a:t>of</a:t>
            </a:r>
            <a:r>
              <a:rPr dirty="0" spc="-55"/>
              <a:t> </a:t>
            </a:r>
            <a:r>
              <a:rPr dirty="0" spc="125"/>
              <a:t>e-</a:t>
            </a:r>
            <a:r>
              <a:rPr dirty="0" spc="110"/>
              <a:t>commerce</a:t>
            </a:r>
            <a:r>
              <a:rPr dirty="0" spc="-100"/>
              <a:t> </a:t>
            </a:r>
            <a:r>
              <a:rPr dirty="0" spc="70"/>
              <a:t>and </a:t>
            </a:r>
            <a:r>
              <a:rPr dirty="0" spc="120"/>
              <a:t>omni-</a:t>
            </a:r>
            <a:r>
              <a:rPr dirty="0" spc="100"/>
              <a:t>channel</a:t>
            </a:r>
            <a:r>
              <a:rPr dirty="0" spc="-60"/>
              <a:t> </a:t>
            </a:r>
            <a:r>
              <a:rPr dirty="0" spc="105"/>
              <a:t>fulfillment</a:t>
            </a:r>
            <a:r>
              <a:rPr dirty="0" spc="-45"/>
              <a:t> </a:t>
            </a:r>
            <a:r>
              <a:rPr dirty="0" spc="100"/>
              <a:t>demand</a:t>
            </a:r>
            <a:r>
              <a:rPr dirty="0" spc="-55"/>
              <a:t> </a:t>
            </a:r>
            <a:r>
              <a:rPr dirty="0" spc="145"/>
              <a:t>across</a:t>
            </a:r>
            <a:r>
              <a:rPr dirty="0" spc="-65"/>
              <a:t> </a:t>
            </a:r>
            <a:r>
              <a:rPr dirty="0" spc="110"/>
              <a:t>all</a:t>
            </a:r>
            <a:r>
              <a:rPr dirty="0" spc="-40"/>
              <a:t> </a:t>
            </a:r>
            <a:r>
              <a:rPr dirty="0" spc="110"/>
              <a:t>customer</a:t>
            </a:r>
            <a:r>
              <a:rPr dirty="0" spc="-65"/>
              <a:t> </a:t>
            </a:r>
            <a:r>
              <a:rPr dirty="0" spc="145"/>
              <a:t>segments</a:t>
            </a:r>
            <a:r>
              <a:rPr dirty="0" spc="-55"/>
              <a:t> </a:t>
            </a:r>
            <a:r>
              <a:rPr dirty="0" spc="120"/>
              <a:t>globally</a:t>
            </a:r>
          </a:p>
        </p:txBody>
      </p:sp>
      <p:sp>
        <p:nvSpPr>
          <p:cNvPr id="14" name="object 14" descr=""/>
          <p:cNvSpPr/>
          <p:nvPr/>
        </p:nvSpPr>
        <p:spPr>
          <a:xfrm>
            <a:off x="1036320" y="1339595"/>
            <a:ext cx="10683240" cy="3517900"/>
          </a:xfrm>
          <a:custGeom>
            <a:avLst/>
            <a:gdLst/>
            <a:ahLst/>
            <a:cxnLst/>
            <a:rect l="l" t="t" r="r" b="b"/>
            <a:pathLst>
              <a:path w="10683240" h="3517900">
                <a:moveTo>
                  <a:pt x="3422904" y="0"/>
                </a:moveTo>
                <a:lnTo>
                  <a:pt x="0" y="0"/>
                </a:lnTo>
                <a:lnTo>
                  <a:pt x="0" y="3517392"/>
                </a:lnTo>
                <a:lnTo>
                  <a:pt x="3422904" y="3517392"/>
                </a:lnTo>
                <a:lnTo>
                  <a:pt x="3422904" y="0"/>
                </a:lnTo>
                <a:close/>
              </a:path>
              <a:path w="10683240" h="3517900">
                <a:moveTo>
                  <a:pt x="7066788" y="3084576"/>
                </a:moveTo>
                <a:lnTo>
                  <a:pt x="3602736" y="3084576"/>
                </a:lnTo>
                <a:lnTo>
                  <a:pt x="3602736" y="3517392"/>
                </a:lnTo>
                <a:lnTo>
                  <a:pt x="7066788" y="3517392"/>
                </a:lnTo>
                <a:lnTo>
                  <a:pt x="7066788" y="3084576"/>
                </a:lnTo>
                <a:close/>
              </a:path>
              <a:path w="10683240" h="3517900">
                <a:moveTo>
                  <a:pt x="7066788" y="0"/>
                </a:moveTo>
                <a:lnTo>
                  <a:pt x="3602736" y="0"/>
                </a:lnTo>
                <a:lnTo>
                  <a:pt x="3602736" y="2805684"/>
                </a:lnTo>
                <a:lnTo>
                  <a:pt x="7066788" y="2805684"/>
                </a:lnTo>
                <a:lnTo>
                  <a:pt x="7066788" y="0"/>
                </a:lnTo>
                <a:close/>
              </a:path>
              <a:path w="10683240" h="3517900">
                <a:moveTo>
                  <a:pt x="10683240" y="0"/>
                </a:moveTo>
                <a:lnTo>
                  <a:pt x="7261860" y="0"/>
                </a:lnTo>
                <a:lnTo>
                  <a:pt x="7261860" y="3517392"/>
                </a:lnTo>
                <a:lnTo>
                  <a:pt x="10683240" y="3517392"/>
                </a:lnTo>
                <a:lnTo>
                  <a:pt x="10683240" y="0"/>
                </a:lnTo>
                <a:close/>
              </a:path>
            </a:pathLst>
          </a:custGeom>
          <a:solidFill>
            <a:srgbClr val="FFF5CC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36319" y="1324505"/>
            <a:ext cx="3423285" cy="91821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dirty="0" sz="2800" spc="160" b="1">
                <a:latin typeface="Calibri"/>
                <a:cs typeface="Calibri"/>
              </a:rPr>
              <a:t>SMALL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800" spc="90" b="1">
                <a:latin typeface="Calibri"/>
                <a:cs typeface="Calibri"/>
              </a:rPr>
              <a:t>Fast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100" b="1">
                <a:latin typeface="Calibri"/>
                <a:cs typeface="Calibri"/>
              </a:rPr>
              <a:t>growing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spc="75" b="1"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39055" y="1339596"/>
            <a:ext cx="3464560" cy="244792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844"/>
              </a:spcBef>
            </a:pPr>
            <a:r>
              <a:rPr dirty="0" sz="2800" spc="60" b="1">
                <a:latin typeface="Calibri"/>
                <a:cs typeface="Calibri"/>
              </a:rPr>
              <a:t>MEDIUM</a:t>
            </a:r>
            <a:endParaRPr sz="2800">
              <a:latin typeface="Calibri"/>
              <a:cs typeface="Calibri"/>
            </a:endParaRPr>
          </a:p>
          <a:p>
            <a:pPr algn="ctr" marL="125095" marR="101600">
              <a:lnSpc>
                <a:spcPct val="100000"/>
              </a:lnSpc>
              <a:spcBef>
                <a:spcPts val="645"/>
              </a:spcBef>
            </a:pPr>
            <a:r>
              <a:rPr dirty="0" sz="1800" spc="95" b="1">
                <a:latin typeface="Calibri"/>
                <a:cs typeface="Calibri"/>
              </a:rPr>
              <a:t>Sized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75" b="1">
                <a:latin typeface="Calibri"/>
                <a:cs typeface="Calibri"/>
              </a:rPr>
              <a:t>multi-</a:t>
            </a:r>
            <a:r>
              <a:rPr dirty="0" sz="1800" spc="70" b="1">
                <a:latin typeface="Calibri"/>
                <a:cs typeface="Calibri"/>
              </a:rPr>
              <a:t>country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70" b="1">
                <a:latin typeface="Calibri"/>
                <a:cs typeface="Calibri"/>
              </a:rPr>
              <a:t>customers, </a:t>
            </a:r>
            <a:r>
              <a:rPr dirty="0" sz="1800" spc="65" b="1">
                <a:latin typeface="Calibri"/>
                <a:cs typeface="Calibri"/>
              </a:rPr>
              <a:t>internationalizing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55" b="1">
                <a:latin typeface="Calibri"/>
                <a:cs typeface="Calibri"/>
              </a:rPr>
              <a:t>further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298180" y="1339596"/>
            <a:ext cx="3421379" cy="244792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844"/>
              </a:spcBef>
            </a:pPr>
            <a:r>
              <a:rPr dirty="0" sz="2800" spc="155" b="1">
                <a:latin typeface="Calibri"/>
                <a:cs typeface="Calibri"/>
              </a:rPr>
              <a:t>LARGE</a:t>
            </a:r>
            <a:endParaRPr sz="2800">
              <a:latin typeface="Calibri"/>
              <a:cs typeface="Calibri"/>
            </a:endParaRPr>
          </a:p>
          <a:p>
            <a:pPr algn="ctr" marL="342265" marR="334010">
              <a:lnSpc>
                <a:spcPct val="100000"/>
              </a:lnSpc>
              <a:spcBef>
                <a:spcPts val="645"/>
              </a:spcBef>
            </a:pPr>
            <a:r>
              <a:rPr dirty="0" sz="1800" spc="85" b="1">
                <a:latin typeface="Calibri"/>
                <a:cs typeface="Calibri"/>
              </a:rPr>
              <a:t>Established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75" b="1">
                <a:latin typeface="Calibri"/>
                <a:cs typeface="Calibri"/>
              </a:rPr>
              <a:t>multi-</a:t>
            </a:r>
            <a:r>
              <a:rPr dirty="0" sz="1800" spc="45" b="1">
                <a:latin typeface="Calibri"/>
                <a:cs typeface="Calibri"/>
              </a:rPr>
              <a:t>national </a:t>
            </a:r>
            <a:r>
              <a:rPr dirty="0" sz="1800" spc="75" b="1"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840223" y="4524755"/>
            <a:ext cx="6673850" cy="279400"/>
          </a:xfrm>
          <a:custGeom>
            <a:avLst/>
            <a:gdLst/>
            <a:ahLst/>
            <a:cxnLst/>
            <a:rect l="l" t="t" r="r" b="b"/>
            <a:pathLst>
              <a:path w="6673850" h="279400">
                <a:moveTo>
                  <a:pt x="6673596" y="0"/>
                </a:moveTo>
                <a:lnTo>
                  <a:pt x="0" y="0"/>
                </a:lnTo>
                <a:lnTo>
                  <a:pt x="0" y="278892"/>
                </a:lnTo>
                <a:lnTo>
                  <a:pt x="6673596" y="278892"/>
                </a:lnTo>
                <a:lnTo>
                  <a:pt x="667359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840223" y="4524755"/>
            <a:ext cx="3288665" cy="33274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13335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450" spc="70" b="1">
                <a:solidFill>
                  <a:srgbClr val="D30411"/>
                </a:solidFill>
                <a:latin typeface="Calibri"/>
                <a:cs typeface="Calibri"/>
              </a:rPr>
              <a:t>Returns</a:t>
            </a:r>
            <a:r>
              <a:rPr dirty="0" sz="14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50" spc="-25" b="1">
                <a:solidFill>
                  <a:srgbClr val="D30411"/>
                </a:solidFill>
                <a:latin typeface="Calibri"/>
                <a:cs typeface="Calibri"/>
              </a:rPr>
              <a:t>an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06758" y="4523613"/>
            <a:ext cx="105029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70" b="1">
                <a:solidFill>
                  <a:srgbClr val="D30411"/>
                </a:solidFill>
                <a:latin typeface="Calibri"/>
                <a:cs typeface="Calibri"/>
              </a:rPr>
              <a:t>d</a:t>
            </a:r>
            <a:r>
              <a:rPr dirty="0" sz="145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50" spc="50" b="1">
                <a:solidFill>
                  <a:srgbClr val="D30411"/>
                </a:solidFill>
                <a:latin typeface="Calibri"/>
                <a:cs typeface="Calibri"/>
              </a:rPr>
              <a:t>Circularity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840223" y="3787140"/>
            <a:ext cx="6673850" cy="279400"/>
          </a:xfrm>
          <a:custGeom>
            <a:avLst/>
            <a:gdLst/>
            <a:ahLst/>
            <a:cxnLst/>
            <a:rect l="l" t="t" r="r" b="b"/>
            <a:pathLst>
              <a:path w="6673850" h="279400">
                <a:moveTo>
                  <a:pt x="6673596" y="0"/>
                </a:moveTo>
                <a:lnTo>
                  <a:pt x="0" y="0"/>
                </a:lnTo>
                <a:lnTo>
                  <a:pt x="0" y="278892"/>
                </a:lnTo>
                <a:lnTo>
                  <a:pt x="6673596" y="278892"/>
                </a:lnTo>
                <a:lnTo>
                  <a:pt x="667359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847458" y="3786632"/>
            <a:ext cx="143891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10" b="1">
                <a:solidFill>
                  <a:srgbClr val="D30411"/>
                </a:solidFill>
                <a:latin typeface="Calibri"/>
                <a:cs typeface="Calibri"/>
              </a:rPr>
              <a:t>E-</a:t>
            </a:r>
            <a:r>
              <a:rPr dirty="0" sz="1450" spc="70" b="1">
                <a:solidFill>
                  <a:srgbClr val="D30411"/>
                </a:solidFill>
                <a:latin typeface="Calibri"/>
                <a:cs typeface="Calibri"/>
              </a:rPr>
              <a:t>commerce</a:t>
            </a:r>
            <a:r>
              <a:rPr dirty="0" sz="1450" spc="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50" spc="30" b="1">
                <a:solidFill>
                  <a:srgbClr val="D30411"/>
                </a:solidFill>
                <a:latin typeface="Calibri"/>
                <a:cs typeface="Calibri"/>
              </a:rPr>
              <a:t>and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298180" y="3787140"/>
            <a:ext cx="3215640" cy="27940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65" b="1">
                <a:solidFill>
                  <a:srgbClr val="D30411"/>
                </a:solidFill>
                <a:latin typeface="Calibri"/>
                <a:cs typeface="Calibri"/>
              </a:rPr>
              <a:t>Omni-</a:t>
            </a:r>
            <a:r>
              <a:rPr dirty="0" sz="1450" spc="50" b="1">
                <a:solidFill>
                  <a:srgbClr val="D30411"/>
                </a:solidFill>
                <a:latin typeface="Calibri"/>
                <a:cs typeface="Calibri"/>
              </a:rPr>
              <a:t>channel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203960" y="4145279"/>
            <a:ext cx="10309860" cy="279400"/>
          </a:xfrm>
          <a:custGeom>
            <a:avLst/>
            <a:gdLst/>
            <a:ahLst/>
            <a:cxnLst/>
            <a:rect l="l" t="t" r="r" b="b"/>
            <a:pathLst>
              <a:path w="10309860" h="279400">
                <a:moveTo>
                  <a:pt x="10309860" y="0"/>
                </a:moveTo>
                <a:lnTo>
                  <a:pt x="0" y="0"/>
                </a:lnTo>
                <a:lnTo>
                  <a:pt x="0" y="278892"/>
                </a:lnTo>
                <a:lnTo>
                  <a:pt x="10309860" y="278892"/>
                </a:lnTo>
                <a:lnTo>
                  <a:pt x="103098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459223" y="4145279"/>
            <a:ext cx="3839210" cy="27940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13335" rIns="0" bIns="0" rtlCol="0" vert="horz">
            <a:spAutoFit/>
          </a:bodyPr>
          <a:lstStyle/>
          <a:p>
            <a:pPr marL="805815">
              <a:lnSpc>
                <a:spcPct val="100000"/>
              </a:lnSpc>
              <a:spcBef>
                <a:spcPts val="105"/>
              </a:spcBef>
            </a:pPr>
            <a:r>
              <a:rPr dirty="0" sz="1450" spc="110" b="1">
                <a:solidFill>
                  <a:srgbClr val="D30411"/>
                </a:solidFill>
                <a:latin typeface="Calibri"/>
                <a:cs typeface="Calibri"/>
              </a:rPr>
              <a:t>DHL</a:t>
            </a:r>
            <a:r>
              <a:rPr dirty="0" sz="145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50" spc="70" b="1">
                <a:solidFill>
                  <a:srgbClr val="D30411"/>
                </a:solidFill>
                <a:latin typeface="Calibri"/>
                <a:cs typeface="Calibri"/>
              </a:rPr>
              <a:t>Fulfillment</a:t>
            </a:r>
            <a:r>
              <a:rPr dirty="0" sz="1450" spc="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50" spc="65" b="1">
                <a:solidFill>
                  <a:srgbClr val="D30411"/>
                </a:solidFill>
                <a:latin typeface="Calibri"/>
                <a:cs typeface="Calibri"/>
              </a:rPr>
              <a:t>Networks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72440" y="3685032"/>
            <a:ext cx="497205" cy="1181100"/>
          </a:xfrm>
          <a:custGeom>
            <a:avLst/>
            <a:gdLst/>
            <a:ahLst/>
            <a:cxnLst/>
            <a:rect l="l" t="t" r="r" b="b"/>
            <a:pathLst>
              <a:path w="497205" h="1181100">
                <a:moveTo>
                  <a:pt x="496823" y="0"/>
                </a:moveTo>
                <a:lnTo>
                  <a:pt x="0" y="0"/>
                </a:lnTo>
                <a:lnTo>
                  <a:pt x="0" y="1181100"/>
                </a:lnTo>
                <a:lnTo>
                  <a:pt x="496823" y="1181100"/>
                </a:lnTo>
                <a:lnTo>
                  <a:pt x="49682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490152" y="3907557"/>
            <a:ext cx="460375" cy="74041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5"/>
              </a:spcBef>
            </a:pPr>
            <a:r>
              <a:rPr dirty="0" sz="1400" spc="50" b="1">
                <a:latin typeface="Calibri"/>
                <a:cs typeface="Calibri"/>
              </a:rPr>
              <a:t>Solution </a:t>
            </a:r>
            <a:r>
              <a:rPr dirty="0" sz="1400" spc="40" b="1">
                <a:latin typeface="Calibri"/>
                <a:cs typeface="Calibri"/>
              </a:rPr>
              <a:t>portfolio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5944" y="2662678"/>
            <a:ext cx="460375" cy="81153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5"/>
              </a:spcBef>
            </a:pPr>
            <a:r>
              <a:rPr dirty="0" sz="1400" spc="55" b="1">
                <a:latin typeface="Calibri"/>
                <a:cs typeface="Calibri"/>
              </a:rPr>
              <a:t>Customer </a:t>
            </a:r>
            <a:r>
              <a:rPr dirty="0" sz="1400" spc="60" b="1">
                <a:latin typeface="Calibri"/>
                <a:cs typeface="Calibri"/>
              </a:rPr>
              <a:t>Examples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80059" y="1339596"/>
            <a:ext cx="494030" cy="1109980"/>
          </a:xfrm>
          <a:custGeom>
            <a:avLst/>
            <a:gdLst/>
            <a:ahLst/>
            <a:cxnLst/>
            <a:rect l="l" t="t" r="r" b="b"/>
            <a:pathLst>
              <a:path w="494030" h="1109980">
                <a:moveTo>
                  <a:pt x="493776" y="0"/>
                </a:moveTo>
                <a:lnTo>
                  <a:pt x="0" y="0"/>
                </a:lnTo>
                <a:lnTo>
                  <a:pt x="0" y="1109472"/>
                </a:lnTo>
                <a:lnTo>
                  <a:pt x="493776" y="1109472"/>
                </a:lnTo>
                <a:lnTo>
                  <a:pt x="49377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95944" y="1490722"/>
            <a:ext cx="460375" cy="81153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44450" marR="5080" indent="-32384">
              <a:lnSpc>
                <a:spcPct val="100000"/>
              </a:lnSpc>
              <a:spcBef>
                <a:spcPts val="5"/>
              </a:spcBef>
            </a:pPr>
            <a:r>
              <a:rPr dirty="0" sz="1400" spc="55" b="1">
                <a:latin typeface="Calibri"/>
                <a:cs typeface="Calibri"/>
              </a:rPr>
              <a:t>Customer </a:t>
            </a:r>
            <a:r>
              <a:rPr dirty="0" sz="1400" spc="65" b="1">
                <a:latin typeface="Calibri"/>
                <a:cs typeface="Calibri"/>
              </a:rPr>
              <a:t>Segment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321438" y="5142629"/>
            <a:ext cx="402590" cy="379095"/>
            <a:chOff x="1321438" y="5142629"/>
            <a:chExt cx="402590" cy="379095"/>
          </a:xfrm>
        </p:grpSpPr>
        <p:sp>
          <p:nvSpPr>
            <p:cNvPr id="32" name="object 32" descr=""/>
            <p:cNvSpPr/>
            <p:nvPr/>
          </p:nvSpPr>
          <p:spPr>
            <a:xfrm>
              <a:off x="1321435" y="5142636"/>
              <a:ext cx="402590" cy="379095"/>
            </a:xfrm>
            <a:custGeom>
              <a:avLst/>
              <a:gdLst/>
              <a:ahLst/>
              <a:cxnLst/>
              <a:rect l="l" t="t" r="r" b="b"/>
              <a:pathLst>
                <a:path w="402589" h="379095">
                  <a:moveTo>
                    <a:pt x="302450" y="143929"/>
                  </a:moveTo>
                  <a:lnTo>
                    <a:pt x="0" y="143929"/>
                  </a:lnTo>
                  <a:lnTo>
                    <a:pt x="0" y="378828"/>
                  </a:lnTo>
                  <a:lnTo>
                    <a:pt x="68186" y="378828"/>
                  </a:lnTo>
                  <a:lnTo>
                    <a:pt x="79895" y="367080"/>
                  </a:lnTo>
                  <a:lnTo>
                    <a:pt x="11696" y="367080"/>
                  </a:lnTo>
                  <a:lnTo>
                    <a:pt x="11696" y="155676"/>
                  </a:lnTo>
                  <a:lnTo>
                    <a:pt x="290741" y="155676"/>
                  </a:lnTo>
                  <a:lnTo>
                    <a:pt x="302450" y="143929"/>
                  </a:lnTo>
                  <a:close/>
                </a:path>
                <a:path w="402589" h="379095">
                  <a:moveTo>
                    <a:pt x="361861" y="84366"/>
                  </a:moveTo>
                  <a:lnTo>
                    <a:pt x="151815" y="126276"/>
                  </a:lnTo>
                  <a:lnTo>
                    <a:pt x="211594" y="126314"/>
                  </a:lnTo>
                  <a:lnTo>
                    <a:pt x="346964" y="99314"/>
                  </a:lnTo>
                  <a:lnTo>
                    <a:pt x="361861" y="84366"/>
                  </a:lnTo>
                  <a:close/>
                </a:path>
                <a:path w="402589" h="379095">
                  <a:moveTo>
                    <a:pt x="402297" y="43815"/>
                  </a:moveTo>
                  <a:lnTo>
                    <a:pt x="390956" y="15367"/>
                  </a:lnTo>
                  <a:lnTo>
                    <a:pt x="384835" y="0"/>
                  </a:lnTo>
                  <a:lnTo>
                    <a:pt x="77127" y="126276"/>
                  </a:lnTo>
                  <a:lnTo>
                    <a:pt x="107911" y="126314"/>
                  </a:lnTo>
                  <a:lnTo>
                    <a:pt x="378333" y="15367"/>
                  </a:lnTo>
                  <a:lnTo>
                    <a:pt x="393268" y="52870"/>
                  </a:lnTo>
                  <a:lnTo>
                    <a:pt x="402297" y="43815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550" y="5321796"/>
              <a:ext cx="232206" cy="164428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8000095" y="5197422"/>
            <a:ext cx="538480" cy="322580"/>
            <a:chOff x="8000095" y="5197422"/>
            <a:chExt cx="538480" cy="322580"/>
          </a:xfrm>
        </p:grpSpPr>
        <p:sp>
          <p:nvSpPr>
            <p:cNvPr id="35" name="object 35" descr=""/>
            <p:cNvSpPr/>
            <p:nvPr/>
          </p:nvSpPr>
          <p:spPr>
            <a:xfrm>
              <a:off x="8000085" y="5197424"/>
              <a:ext cx="538480" cy="322580"/>
            </a:xfrm>
            <a:custGeom>
              <a:avLst/>
              <a:gdLst/>
              <a:ahLst/>
              <a:cxnLst/>
              <a:rect l="l" t="t" r="r" b="b"/>
              <a:pathLst>
                <a:path w="538479" h="322579">
                  <a:moveTo>
                    <a:pt x="438886" y="29298"/>
                  </a:moveTo>
                  <a:lnTo>
                    <a:pt x="427189" y="29298"/>
                  </a:lnTo>
                  <a:lnTo>
                    <a:pt x="427189" y="41008"/>
                  </a:lnTo>
                  <a:lnTo>
                    <a:pt x="427164" y="228384"/>
                  </a:lnTo>
                  <a:lnTo>
                    <a:pt x="111188" y="228485"/>
                  </a:lnTo>
                  <a:lnTo>
                    <a:pt x="111188" y="41008"/>
                  </a:lnTo>
                  <a:lnTo>
                    <a:pt x="427189" y="41008"/>
                  </a:lnTo>
                  <a:lnTo>
                    <a:pt x="427189" y="29298"/>
                  </a:lnTo>
                  <a:lnTo>
                    <a:pt x="99491" y="29298"/>
                  </a:lnTo>
                  <a:lnTo>
                    <a:pt x="99491" y="240195"/>
                  </a:lnTo>
                  <a:lnTo>
                    <a:pt x="438873" y="240093"/>
                  </a:lnTo>
                  <a:lnTo>
                    <a:pt x="438873" y="228485"/>
                  </a:lnTo>
                  <a:lnTo>
                    <a:pt x="438886" y="41008"/>
                  </a:lnTo>
                  <a:lnTo>
                    <a:pt x="438886" y="29298"/>
                  </a:lnTo>
                  <a:close/>
                </a:path>
                <a:path w="538479" h="322579">
                  <a:moveTo>
                    <a:pt x="468147" y="23431"/>
                  </a:moveTo>
                  <a:lnTo>
                    <a:pt x="466293" y="14312"/>
                  </a:lnTo>
                  <a:lnTo>
                    <a:pt x="461276" y="6870"/>
                  </a:lnTo>
                  <a:lnTo>
                    <a:pt x="453847" y="1854"/>
                  </a:lnTo>
                  <a:lnTo>
                    <a:pt x="444741" y="0"/>
                  </a:lnTo>
                  <a:lnTo>
                    <a:pt x="93637" y="0"/>
                  </a:lnTo>
                  <a:lnTo>
                    <a:pt x="84531" y="1854"/>
                  </a:lnTo>
                  <a:lnTo>
                    <a:pt x="77089" y="6870"/>
                  </a:lnTo>
                  <a:lnTo>
                    <a:pt x="72072" y="14312"/>
                  </a:lnTo>
                  <a:lnTo>
                    <a:pt x="70231" y="23431"/>
                  </a:lnTo>
                  <a:lnTo>
                    <a:pt x="70231" y="263639"/>
                  </a:lnTo>
                  <a:lnTo>
                    <a:pt x="81927" y="263639"/>
                  </a:lnTo>
                  <a:lnTo>
                    <a:pt x="81927" y="23431"/>
                  </a:lnTo>
                  <a:lnTo>
                    <a:pt x="81940" y="16967"/>
                  </a:lnTo>
                  <a:lnTo>
                    <a:pt x="87172" y="11722"/>
                  </a:lnTo>
                  <a:lnTo>
                    <a:pt x="451205" y="11722"/>
                  </a:lnTo>
                  <a:lnTo>
                    <a:pt x="456438" y="16967"/>
                  </a:lnTo>
                  <a:lnTo>
                    <a:pt x="456438" y="263639"/>
                  </a:lnTo>
                  <a:lnTo>
                    <a:pt x="468147" y="263639"/>
                  </a:lnTo>
                  <a:lnTo>
                    <a:pt x="468147" y="23431"/>
                  </a:lnTo>
                  <a:close/>
                </a:path>
                <a:path w="538479" h="322579">
                  <a:moveTo>
                    <a:pt x="538378" y="281101"/>
                  </a:moveTo>
                  <a:lnTo>
                    <a:pt x="526669" y="281101"/>
                  </a:lnTo>
                  <a:lnTo>
                    <a:pt x="526669" y="292811"/>
                  </a:lnTo>
                  <a:lnTo>
                    <a:pt x="526669" y="302514"/>
                  </a:lnTo>
                  <a:lnTo>
                    <a:pt x="518769" y="310362"/>
                  </a:lnTo>
                  <a:lnTo>
                    <a:pt x="509117" y="310375"/>
                  </a:lnTo>
                  <a:lnTo>
                    <a:pt x="29260" y="310375"/>
                  </a:lnTo>
                  <a:lnTo>
                    <a:pt x="19570" y="310362"/>
                  </a:lnTo>
                  <a:lnTo>
                    <a:pt x="11722" y="302514"/>
                  </a:lnTo>
                  <a:lnTo>
                    <a:pt x="11709" y="292811"/>
                  </a:lnTo>
                  <a:lnTo>
                    <a:pt x="228219" y="292811"/>
                  </a:lnTo>
                  <a:lnTo>
                    <a:pt x="228015" y="299059"/>
                  </a:lnTo>
                  <a:lnTo>
                    <a:pt x="232892" y="304304"/>
                  </a:lnTo>
                  <a:lnTo>
                    <a:pt x="239407" y="304533"/>
                  </a:lnTo>
                  <a:lnTo>
                    <a:pt x="239928" y="304520"/>
                  </a:lnTo>
                  <a:lnTo>
                    <a:pt x="298450" y="304520"/>
                  </a:lnTo>
                  <a:lnTo>
                    <a:pt x="304698" y="304736"/>
                  </a:lnTo>
                  <a:lnTo>
                    <a:pt x="304927" y="304520"/>
                  </a:lnTo>
                  <a:lnTo>
                    <a:pt x="309930" y="299847"/>
                  </a:lnTo>
                  <a:lnTo>
                    <a:pt x="310159" y="293331"/>
                  </a:lnTo>
                  <a:lnTo>
                    <a:pt x="310146" y="292811"/>
                  </a:lnTo>
                  <a:lnTo>
                    <a:pt x="526669" y="292811"/>
                  </a:lnTo>
                  <a:lnTo>
                    <a:pt x="526669" y="281101"/>
                  </a:lnTo>
                  <a:lnTo>
                    <a:pt x="298450" y="281101"/>
                  </a:lnTo>
                  <a:lnTo>
                    <a:pt x="298450" y="292811"/>
                  </a:lnTo>
                  <a:lnTo>
                    <a:pt x="239928" y="292811"/>
                  </a:lnTo>
                  <a:lnTo>
                    <a:pt x="239928" y="281101"/>
                  </a:lnTo>
                  <a:lnTo>
                    <a:pt x="0" y="281101"/>
                  </a:lnTo>
                  <a:lnTo>
                    <a:pt x="17881" y="319786"/>
                  </a:lnTo>
                  <a:lnTo>
                    <a:pt x="29260" y="322097"/>
                  </a:lnTo>
                  <a:lnTo>
                    <a:pt x="509117" y="322097"/>
                  </a:lnTo>
                  <a:lnTo>
                    <a:pt x="520496" y="319786"/>
                  </a:lnTo>
                  <a:lnTo>
                    <a:pt x="529780" y="313499"/>
                  </a:lnTo>
                  <a:lnTo>
                    <a:pt x="531888" y="310375"/>
                  </a:lnTo>
                  <a:lnTo>
                    <a:pt x="536054" y="304203"/>
                  </a:lnTo>
                  <a:lnTo>
                    <a:pt x="538264" y="293331"/>
                  </a:lnTo>
                  <a:lnTo>
                    <a:pt x="538378" y="281101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3196" y="5256068"/>
              <a:ext cx="152138" cy="152276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10399874" y="5191538"/>
            <a:ext cx="347345" cy="287020"/>
            <a:chOff x="10399874" y="5191538"/>
            <a:chExt cx="347345" cy="287020"/>
          </a:xfrm>
        </p:grpSpPr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874" y="5291818"/>
              <a:ext cx="96180" cy="18634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0473990" y="5191538"/>
              <a:ext cx="273050" cy="76200"/>
            </a:xfrm>
            <a:custGeom>
              <a:avLst/>
              <a:gdLst/>
              <a:ahLst/>
              <a:cxnLst/>
              <a:rect l="l" t="t" r="r" b="b"/>
              <a:pathLst>
                <a:path w="273050" h="76200">
                  <a:moveTo>
                    <a:pt x="139501" y="0"/>
                  </a:moveTo>
                  <a:lnTo>
                    <a:pt x="94622" y="5187"/>
                  </a:lnTo>
                  <a:lnTo>
                    <a:pt x="51645" y="22555"/>
                  </a:lnTo>
                  <a:lnTo>
                    <a:pt x="12736" y="53269"/>
                  </a:lnTo>
                  <a:lnTo>
                    <a:pt x="0" y="68467"/>
                  </a:lnTo>
                  <a:lnTo>
                    <a:pt x="493" y="72143"/>
                  </a:lnTo>
                  <a:lnTo>
                    <a:pt x="5627" y="76052"/>
                  </a:lnTo>
                  <a:lnTo>
                    <a:pt x="9279" y="75578"/>
                  </a:lnTo>
                  <a:lnTo>
                    <a:pt x="11288" y="73006"/>
                  </a:lnTo>
                  <a:lnTo>
                    <a:pt x="21285" y="61294"/>
                  </a:lnTo>
                  <a:lnTo>
                    <a:pt x="57512" y="32717"/>
                  </a:lnTo>
                  <a:lnTo>
                    <a:pt x="97965" y="16446"/>
                  </a:lnTo>
                  <a:lnTo>
                    <a:pt x="140178" y="11761"/>
                  </a:lnTo>
                  <a:lnTo>
                    <a:pt x="195596" y="11761"/>
                  </a:lnTo>
                  <a:lnTo>
                    <a:pt x="183850" y="6629"/>
                  </a:lnTo>
                  <a:lnTo>
                    <a:pt x="139501" y="0"/>
                  </a:lnTo>
                  <a:close/>
                </a:path>
                <a:path w="273050" h="76200">
                  <a:moveTo>
                    <a:pt x="237203" y="63748"/>
                  </a:moveTo>
                  <a:lnTo>
                    <a:pt x="203598" y="63904"/>
                  </a:lnTo>
                  <a:lnTo>
                    <a:pt x="200977" y="66535"/>
                  </a:lnTo>
                  <a:lnTo>
                    <a:pt x="201031" y="73045"/>
                  </a:lnTo>
                  <a:lnTo>
                    <a:pt x="203627" y="75618"/>
                  </a:lnTo>
                  <a:lnTo>
                    <a:pt x="225399" y="75521"/>
                  </a:lnTo>
                  <a:lnTo>
                    <a:pt x="237203" y="63748"/>
                  </a:lnTo>
                  <a:close/>
                </a:path>
                <a:path w="273050" h="76200">
                  <a:moveTo>
                    <a:pt x="195596" y="11761"/>
                  </a:moveTo>
                  <a:lnTo>
                    <a:pt x="140178" y="11761"/>
                  </a:lnTo>
                  <a:lnTo>
                    <a:pt x="181819" y="18296"/>
                  </a:lnTo>
                  <a:lnTo>
                    <a:pt x="220555" y="35685"/>
                  </a:lnTo>
                  <a:lnTo>
                    <a:pt x="244970" y="56002"/>
                  </a:lnTo>
                  <a:lnTo>
                    <a:pt x="253435" y="47561"/>
                  </a:lnTo>
                  <a:lnTo>
                    <a:pt x="225240" y="24712"/>
                  </a:lnTo>
                  <a:lnTo>
                    <a:pt x="195596" y="11761"/>
                  </a:lnTo>
                  <a:close/>
                </a:path>
                <a:path w="273050" h="76200">
                  <a:moveTo>
                    <a:pt x="267285" y="3374"/>
                  </a:moveTo>
                  <a:lnTo>
                    <a:pt x="266982" y="3379"/>
                  </a:lnTo>
                  <a:lnTo>
                    <a:pt x="263741" y="3379"/>
                  </a:lnTo>
                  <a:lnTo>
                    <a:pt x="261115" y="6000"/>
                  </a:lnTo>
                  <a:lnTo>
                    <a:pt x="261266" y="39750"/>
                  </a:lnTo>
                  <a:lnTo>
                    <a:pt x="272947" y="28100"/>
                  </a:lnTo>
                  <a:lnTo>
                    <a:pt x="272855" y="6000"/>
                  </a:lnTo>
                  <a:lnTo>
                    <a:pt x="270551" y="3506"/>
                  </a:lnTo>
                  <a:lnTo>
                    <a:pt x="267285" y="3374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/>
          <p:nvPr/>
        </p:nvSpPr>
        <p:spPr>
          <a:xfrm>
            <a:off x="5643406" y="5243956"/>
            <a:ext cx="539115" cy="331470"/>
          </a:xfrm>
          <a:custGeom>
            <a:avLst/>
            <a:gdLst/>
            <a:ahLst/>
            <a:cxnLst/>
            <a:rect l="l" t="t" r="r" b="b"/>
            <a:pathLst>
              <a:path w="539114" h="331470">
                <a:moveTo>
                  <a:pt x="283799" y="318769"/>
                </a:moveTo>
                <a:lnTo>
                  <a:pt x="263319" y="318769"/>
                </a:lnTo>
                <a:lnTo>
                  <a:pt x="271511" y="325119"/>
                </a:lnTo>
                <a:lnTo>
                  <a:pt x="272681" y="326389"/>
                </a:lnTo>
                <a:lnTo>
                  <a:pt x="277948" y="330199"/>
                </a:lnTo>
                <a:lnTo>
                  <a:pt x="284384" y="331469"/>
                </a:lnTo>
                <a:lnTo>
                  <a:pt x="293747" y="331469"/>
                </a:lnTo>
                <a:lnTo>
                  <a:pt x="304097" y="328929"/>
                </a:lnTo>
                <a:lnTo>
                  <a:pt x="312910" y="323849"/>
                </a:lnTo>
                <a:lnTo>
                  <a:pt x="316330" y="320039"/>
                </a:lnTo>
                <a:lnTo>
                  <a:pt x="287895" y="320039"/>
                </a:lnTo>
                <a:lnTo>
                  <a:pt x="283799" y="318769"/>
                </a:lnTo>
                <a:close/>
              </a:path>
              <a:path w="539114" h="331470">
                <a:moveTo>
                  <a:pt x="239328" y="306069"/>
                </a:moveTo>
                <a:lnTo>
                  <a:pt x="226455" y="306069"/>
                </a:lnTo>
                <a:lnTo>
                  <a:pt x="227625" y="309879"/>
                </a:lnTo>
                <a:lnTo>
                  <a:pt x="229965" y="313689"/>
                </a:lnTo>
                <a:lnTo>
                  <a:pt x="233476" y="317499"/>
                </a:lnTo>
                <a:lnTo>
                  <a:pt x="238158" y="321309"/>
                </a:lnTo>
                <a:lnTo>
                  <a:pt x="244009" y="323849"/>
                </a:lnTo>
                <a:lnTo>
                  <a:pt x="250446" y="322579"/>
                </a:lnTo>
                <a:lnTo>
                  <a:pt x="256297" y="322579"/>
                </a:lnTo>
                <a:lnTo>
                  <a:pt x="259808" y="320039"/>
                </a:lnTo>
                <a:lnTo>
                  <a:pt x="262734" y="318769"/>
                </a:lnTo>
                <a:lnTo>
                  <a:pt x="283799" y="318769"/>
                </a:lnTo>
                <a:lnTo>
                  <a:pt x="279703" y="317499"/>
                </a:lnTo>
                <a:lnTo>
                  <a:pt x="273618" y="312419"/>
                </a:lnTo>
                <a:lnTo>
                  <a:pt x="248690" y="312419"/>
                </a:lnTo>
                <a:lnTo>
                  <a:pt x="245179" y="311149"/>
                </a:lnTo>
                <a:lnTo>
                  <a:pt x="242839" y="309879"/>
                </a:lnTo>
                <a:lnTo>
                  <a:pt x="239328" y="306069"/>
                </a:lnTo>
                <a:close/>
              </a:path>
              <a:path w="539114" h="331470">
                <a:moveTo>
                  <a:pt x="368061" y="241299"/>
                </a:moveTo>
                <a:lnTo>
                  <a:pt x="368061" y="242569"/>
                </a:lnTo>
                <a:lnTo>
                  <a:pt x="368646" y="243839"/>
                </a:lnTo>
                <a:lnTo>
                  <a:pt x="368646" y="245109"/>
                </a:lnTo>
                <a:lnTo>
                  <a:pt x="367658" y="253999"/>
                </a:lnTo>
                <a:lnTo>
                  <a:pt x="363379" y="261619"/>
                </a:lnTo>
                <a:lnTo>
                  <a:pt x="356467" y="267969"/>
                </a:lnTo>
                <a:lnTo>
                  <a:pt x="347580" y="270509"/>
                </a:lnTo>
                <a:lnTo>
                  <a:pt x="341729" y="270509"/>
                </a:lnTo>
                <a:lnTo>
                  <a:pt x="340741" y="279399"/>
                </a:lnTo>
                <a:lnTo>
                  <a:pt x="336463" y="287019"/>
                </a:lnTo>
                <a:lnTo>
                  <a:pt x="329550" y="292099"/>
                </a:lnTo>
                <a:lnTo>
                  <a:pt x="320664" y="294639"/>
                </a:lnTo>
                <a:lnTo>
                  <a:pt x="314812" y="294639"/>
                </a:lnTo>
                <a:lnTo>
                  <a:pt x="313825" y="304799"/>
                </a:lnTo>
                <a:lnTo>
                  <a:pt x="309546" y="312419"/>
                </a:lnTo>
                <a:lnTo>
                  <a:pt x="302634" y="317499"/>
                </a:lnTo>
                <a:lnTo>
                  <a:pt x="293747" y="320039"/>
                </a:lnTo>
                <a:lnTo>
                  <a:pt x="316330" y="320039"/>
                </a:lnTo>
                <a:lnTo>
                  <a:pt x="319749" y="316229"/>
                </a:lnTo>
                <a:lnTo>
                  <a:pt x="324174" y="306069"/>
                </a:lnTo>
                <a:lnTo>
                  <a:pt x="333317" y="303529"/>
                </a:lnTo>
                <a:lnTo>
                  <a:pt x="341144" y="297179"/>
                </a:lnTo>
                <a:lnTo>
                  <a:pt x="347215" y="289559"/>
                </a:lnTo>
                <a:lnTo>
                  <a:pt x="351091" y="280669"/>
                </a:lnTo>
                <a:lnTo>
                  <a:pt x="360563" y="278129"/>
                </a:lnTo>
                <a:lnTo>
                  <a:pt x="368499" y="271779"/>
                </a:lnTo>
                <a:lnTo>
                  <a:pt x="369493" y="270509"/>
                </a:lnTo>
                <a:lnTo>
                  <a:pt x="343484" y="270509"/>
                </a:lnTo>
                <a:lnTo>
                  <a:pt x="341729" y="269239"/>
                </a:lnTo>
                <a:lnTo>
                  <a:pt x="370486" y="269239"/>
                </a:lnTo>
                <a:lnTo>
                  <a:pt x="374461" y="264159"/>
                </a:lnTo>
                <a:lnTo>
                  <a:pt x="378008" y="255269"/>
                </a:lnTo>
                <a:lnTo>
                  <a:pt x="380349" y="255269"/>
                </a:lnTo>
                <a:lnTo>
                  <a:pt x="393350" y="251459"/>
                </a:lnTo>
                <a:lnTo>
                  <a:pt x="403608" y="243839"/>
                </a:lnTo>
                <a:lnTo>
                  <a:pt x="374497" y="243839"/>
                </a:lnTo>
                <a:lnTo>
                  <a:pt x="370986" y="242569"/>
                </a:lnTo>
                <a:lnTo>
                  <a:pt x="368061" y="241299"/>
                </a:lnTo>
                <a:close/>
              </a:path>
              <a:path w="539114" h="331470">
                <a:moveTo>
                  <a:pt x="293037" y="262889"/>
                </a:moveTo>
                <a:lnTo>
                  <a:pt x="276192" y="262889"/>
                </a:lnTo>
                <a:lnTo>
                  <a:pt x="280873" y="265429"/>
                </a:lnTo>
                <a:lnTo>
                  <a:pt x="285555" y="269239"/>
                </a:lnTo>
                <a:lnTo>
                  <a:pt x="259223" y="308609"/>
                </a:lnTo>
                <a:lnTo>
                  <a:pt x="251616" y="312419"/>
                </a:lnTo>
                <a:lnTo>
                  <a:pt x="273618" y="312419"/>
                </a:lnTo>
                <a:lnTo>
                  <a:pt x="272096" y="311149"/>
                </a:lnTo>
                <a:lnTo>
                  <a:pt x="290821" y="289559"/>
                </a:lnTo>
                <a:lnTo>
                  <a:pt x="295228" y="280669"/>
                </a:lnTo>
                <a:lnTo>
                  <a:pt x="296234" y="271779"/>
                </a:lnTo>
                <a:lnTo>
                  <a:pt x="293948" y="264159"/>
                </a:lnTo>
                <a:lnTo>
                  <a:pt x="293037" y="262889"/>
                </a:lnTo>
                <a:close/>
              </a:path>
              <a:path w="539114" h="331470">
                <a:moveTo>
                  <a:pt x="198733" y="285749"/>
                </a:moveTo>
                <a:lnTo>
                  <a:pt x="187250" y="285749"/>
                </a:lnTo>
                <a:lnTo>
                  <a:pt x="187835" y="292099"/>
                </a:lnTo>
                <a:lnTo>
                  <a:pt x="190761" y="298449"/>
                </a:lnTo>
                <a:lnTo>
                  <a:pt x="196027" y="302259"/>
                </a:lnTo>
                <a:lnTo>
                  <a:pt x="200708" y="307339"/>
                </a:lnTo>
                <a:lnTo>
                  <a:pt x="206560" y="309879"/>
                </a:lnTo>
                <a:lnTo>
                  <a:pt x="219433" y="309879"/>
                </a:lnTo>
                <a:lnTo>
                  <a:pt x="226455" y="306069"/>
                </a:lnTo>
                <a:lnTo>
                  <a:pt x="239328" y="306069"/>
                </a:lnTo>
                <a:lnTo>
                  <a:pt x="238158" y="304799"/>
                </a:lnTo>
                <a:lnTo>
                  <a:pt x="237670" y="298449"/>
                </a:lnTo>
                <a:lnTo>
                  <a:pt x="210656" y="298449"/>
                </a:lnTo>
                <a:lnTo>
                  <a:pt x="207730" y="297179"/>
                </a:lnTo>
                <a:lnTo>
                  <a:pt x="198953" y="289559"/>
                </a:lnTo>
                <a:lnTo>
                  <a:pt x="198733" y="285749"/>
                </a:lnTo>
                <a:close/>
              </a:path>
              <a:path w="539114" h="331470">
                <a:moveTo>
                  <a:pt x="264489" y="238759"/>
                </a:moveTo>
                <a:lnTo>
                  <a:pt x="245179" y="238759"/>
                </a:lnTo>
                <a:lnTo>
                  <a:pt x="248690" y="240029"/>
                </a:lnTo>
                <a:lnTo>
                  <a:pt x="251031" y="241299"/>
                </a:lnTo>
                <a:lnTo>
                  <a:pt x="256882" y="247649"/>
                </a:lnTo>
                <a:lnTo>
                  <a:pt x="257467" y="256539"/>
                </a:lnTo>
                <a:lnTo>
                  <a:pt x="252201" y="262889"/>
                </a:lnTo>
                <a:lnTo>
                  <a:pt x="225284" y="293369"/>
                </a:lnTo>
                <a:lnTo>
                  <a:pt x="222944" y="295909"/>
                </a:lnTo>
                <a:lnTo>
                  <a:pt x="219433" y="298449"/>
                </a:lnTo>
                <a:lnTo>
                  <a:pt x="237670" y="298449"/>
                </a:lnTo>
                <a:lnTo>
                  <a:pt x="237572" y="297179"/>
                </a:lnTo>
                <a:lnTo>
                  <a:pt x="241668" y="293369"/>
                </a:lnTo>
                <a:lnTo>
                  <a:pt x="264489" y="266699"/>
                </a:lnTo>
                <a:lnTo>
                  <a:pt x="266830" y="264159"/>
                </a:lnTo>
                <a:lnTo>
                  <a:pt x="269756" y="262889"/>
                </a:lnTo>
                <a:lnTo>
                  <a:pt x="293037" y="262889"/>
                </a:lnTo>
                <a:lnTo>
                  <a:pt x="288480" y="256539"/>
                </a:lnTo>
                <a:lnTo>
                  <a:pt x="284384" y="252729"/>
                </a:lnTo>
                <a:lnTo>
                  <a:pt x="281751" y="251459"/>
                </a:lnTo>
                <a:lnTo>
                  <a:pt x="267415" y="251459"/>
                </a:lnTo>
                <a:lnTo>
                  <a:pt x="266830" y="243839"/>
                </a:lnTo>
                <a:lnTo>
                  <a:pt x="264489" y="238759"/>
                </a:lnTo>
                <a:close/>
              </a:path>
              <a:path w="539114" h="331470">
                <a:moveTo>
                  <a:pt x="160333" y="261619"/>
                </a:moveTo>
                <a:lnTo>
                  <a:pt x="148045" y="261619"/>
                </a:lnTo>
                <a:lnTo>
                  <a:pt x="148630" y="269239"/>
                </a:lnTo>
                <a:lnTo>
                  <a:pt x="152141" y="275589"/>
                </a:lnTo>
                <a:lnTo>
                  <a:pt x="162673" y="285749"/>
                </a:lnTo>
                <a:lnTo>
                  <a:pt x="169110" y="287019"/>
                </a:lnTo>
                <a:lnTo>
                  <a:pt x="184324" y="287019"/>
                </a:lnTo>
                <a:lnTo>
                  <a:pt x="187250" y="285749"/>
                </a:lnTo>
                <a:lnTo>
                  <a:pt x="198733" y="285749"/>
                </a:lnTo>
                <a:lnTo>
                  <a:pt x="198367" y="279399"/>
                </a:lnTo>
                <a:lnTo>
                  <a:pt x="201001" y="276859"/>
                </a:lnTo>
                <a:lnTo>
                  <a:pt x="167940" y="276859"/>
                </a:lnTo>
                <a:lnTo>
                  <a:pt x="160333" y="267969"/>
                </a:lnTo>
                <a:lnTo>
                  <a:pt x="160333" y="261619"/>
                </a:lnTo>
                <a:close/>
              </a:path>
              <a:path w="539114" h="331470">
                <a:moveTo>
                  <a:pt x="228093" y="210819"/>
                </a:moveTo>
                <a:lnTo>
                  <a:pt x="208900" y="210819"/>
                </a:lnTo>
                <a:lnTo>
                  <a:pt x="212996" y="212089"/>
                </a:lnTo>
                <a:lnTo>
                  <a:pt x="215922" y="214629"/>
                </a:lnTo>
                <a:lnTo>
                  <a:pt x="220064" y="220979"/>
                </a:lnTo>
                <a:lnTo>
                  <a:pt x="221846" y="227329"/>
                </a:lnTo>
                <a:lnTo>
                  <a:pt x="221106" y="233679"/>
                </a:lnTo>
                <a:lnTo>
                  <a:pt x="217677" y="240029"/>
                </a:lnTo>
                <a:lnTo>
                  <a:pt x="190760" y="270509"/>
                </a:lnTo>
                <a:lnTo>
                  <a:pt x="187835" y="274319"/>
                </a:lnTo>
                <a:lnTo>
                  <a:pt x="183739" y="276859"/>
                </a:lnTo>
                <a:lnTo>
                  <a:pt x="201001" y="276859"/>
                </a:lnTo>
                <a:lnTo>
                  <a:pt x="203634" y="274319"/>
                </a:lnTo>
                <a:lnTo>
                  <a:pt x="230551" y="242569"/>
                </a:lnTo>
                <a:lnTo>
                  <a:pt x="233476" y="240029"/>
                </a:lnTo>
                <a:lnTo>
                  <a:pt x="237572" y="238759"/>
                </a:lnTo>
                <a:lnTo>
                  <a:pt x="264489" y="238759"/>
                </a:lnTo>
                <a:lnTo>
                  <a:pt x="263904" y="237489"/>
                </a:lnTo>
                <a:lnTo>
                  <a:pt x="258638" y="233679"/>
                </a:lnTo>
                <a:lnTo>
                  <a:pt x="253957" y="228599"/>
                </a:lnTo>
                <a:lnTo>
                  <a:pt x="250738" y="227329"/>
                </a:lnTo>
                <a:lnTo>
                  <a:pt x="232891" y="227329"/>
                </a:lnTo>
                <a:lnTo>
                  <a:pt x="232891" y="219709"/>
                </a:lnTo>
                <a:lnTo>
                  <a:pt x="229380" y="212089"/>
                </a:lnTo>
                <a:lnTo>
                  <a:pt x="228093" y="210819"/>
                </a:lnTo>
                <a:close/>
              </a:path>
              <a:path w="539114" h="331470">
                <a:moveTo>
                  <a:pt x="94926" y="162559"/>
                </a:moveTo>
                <a:lnTo>
                  <a:pt x="80752" y="162559"/>
                </a:lnTo>
                <a:lnTo>
                  <a:pt x="118787" y="207009"/>
                </a:lnTo>
                <a:lnTo>
                  <a:pt x="119372" y="208279"/>
                </a:lnTo>
                <a:lnTo>
                  <a:pt x="120543" y="208279"/>
                </a:lnTo>
                <a:lnTo>
                  <a:pt x="112351" y="218439"/>
                </a:lnTo>
                <a:lnTo>
                  <a:pt x="106627" y="228599"/>
                </a:lnTo>
                <a:lnTo>
                  <a:pt x="126394" y="265429"/>
                </a:lnTo>
                <a:lnTo>
                  <a:pt x="141023" y="265429"/>
                </a:lnTo>
                <a:lnTo>
                  <a:pt x="144534" y="264159"/>
                </a:lnTo>
                <a:lnTo>
                  <a:pt x="148045" y="261619"/>
                </a:lnTo>
                <a:lnTo>
                  <a:pt x="160333" y="261619"/>
                </a:lnTo>
                <a:lnTo>
                  <a:pt x="160333" y="255269"/>
                </a:lnTo>
                <a:lnTo>
                  <a:pt x="160772" y="253999"/>
                </a:lnTo>
                <a:lnTo>
                  <a:pt x="124639" y="253999"/>
                </a:lnTo>
                <a:lnTo>
                  <a:pt x="117032" y="246379"/>
                </a:lnTo>
                <a:lnTo>
                  <a:pt x="117032" y="232409"/>
                </a:lnTo>
                <a:lnTo>
                  <a:pt x="118787" y="228599"/>
                </a:lnTo>
                <a:lnTo>
                  <a:pt x="121128" y="226059"/>
                </a:lnTo>
                <a:lnTo>
                  <a:pt x="143280" y="200659"/>
                </a:lnTo>
                <a:lnTo>
                  <a:pt x="127564" y="200659"/>
                </a:lnTo>
                <a:lnTo>
                  <a:pt x="126979" y="199389"/>
                </a:lnTo>
                <a:lnTo>
                  <a:pt x="94926" y="162559"/>
                </a:lnTo>
                <a:close/>
              </a:path>
              <a:path w="539114" h="331470">
                <a:moveTo>
                  <a:pt x="188127" y="184149"/>
                </a:moveTo>
                <a:lnTo>
                  <a:pt x="169695" y="184149"/>
                </a:lnTo>
                <a:lnTo>
                  <a:pt x="173791" y="186689"/>
                </a:lnTo>
                <a:lnTo>
                  <a:pt x="176717" y="189229"/>
                </a:lnTo>
                <a:lnTo>
                  <a:pt x="180859" y="194309"/>
                </a:lnTo>
                <a:lnTo>
                  <a:pt x="182642" y="200659"/>
                </a:lnTo>
                <a:lnTo>
                  <a:pt x="181901" y="207009"/>
                </a:lnTo>
                <a:lnTo>
                  <a:pt x="178472" y="213359"/>
                </a:lnTo>
                <a:lnTo>
                  <a:pt x="147459" y="248919"/>
                </a:lnTo>
                <a:lnTo>
                  <a:pt x="144534" y="251459"/>
                </a:lnTo>
                <a:lnTo>
                  <a:pt x="140438" y="253999"/>
                </a:lnTo>
                <a:lnTo>
                  <a:pt x="160772" y="253999"/>
                </a:lnTo>
                <a:lnTo>
                  <a:pt x="162088" y="250189"/>
                </a:lnTo>
                <a:lnTo>
                  <a:pt x="164429" y="247649"/>
                </a:lnTo>
                <a:lnTo>
                  <a:pt x="191346" y="217169"/>
                </a:lnTo>
                <a:lnTo>
                  <a:pt x="194856" y="213359"/>
                </a:lnTo>
                <a:lnTo>
                  <a:pt x="199538" y="210819"/>
                </a:lnTo>
                <a:lnTo>
                  <a:pt x="228093" y="210819"/>
                </a:lnTo>
                <a:lnTo>
                  <a:pt x="222944" y="205739"/>
                </a:lnTo>
                <a:lnTo>
                  <a:pt x="217677" y="201929"/>
                </a:lnTo>
                <a:lnTo>
                  <a:pt x="215532" y="200659"/>
                </a:lnTo>
                <a:lnTo>
                  <a:pt x="193686" y="200659"/>
                </a:lnTo>
                <a:lnTo>
                  <a:pt x="193101" y="193039"/>
                </a:lnTo>
                <a:lnTo>
                  <a:pt x="189590" y="185419"/>
                </a:lnTo>
                <a:lnTo>
                  <a:pt x="188127" y="184149"/>
                </a:lnTo>
                <a:close/>
              </a:path>
              <a:path w="539114" h="331470">
                <a:moveTo>
                  <a:pt x="279118" y="250189"/>
                </a:moveTo>
                <a:lnTo>
                  <a:pt x="269170" y="250189"/>
                </a:lnTo>
                <a:lnTo>
                  <a:pt x="267415" y="251459"/>
                </a:lnTo>
                <a:lnTo>
                  <a:pt x="281751" y="251459"/>
                </a:lnTo>
                <a:lnTo>
                  <a:pt x="279118" y="250189"/>
                </a:lnTo>
                <a:close/>
              </a:path>
              <a:path w="539114" h="331470">
                <a:moveTo>
                  <a:pt x="312384" y="115569"/>
                </a:moveTo>
                <a:lnTo>
                  <a:pt x="293747" y="115569"/>
                </a:lnTo>
                <a:lnTo>
                  <a:pt x="300183" y="121919"/>
                </a:lnTo>
                <a:lnTo>
                  <a:pt x="398488" y="205739"/>
                </a:lnTo>
                <a:lnTo>
                  <a:pt x="400829" y="212089"/>
                </a:lnTo>
                <a:lnTo>
                  <a:pt x="380349" y="243839"/>
                </a:lnTo>
                <a:lnTo>
                  <a:pt x="403608" y="243839"/>
                </a:lnTo>
                <a:lnTo>
                  <a:pt x="410136" y="232409"/>
                </a:lnTo>
                <a:lnTo>
                  <a:pt x="411947" y="218439"/>
                </a:lnTo>
                <a:lnTo>
                  <a:pt x="411947" y="214629"/>
                </a:lnTo>
                <a:lnTo>
                  <a:pt x="416628" y="208279"/>
                </a:lnTo>
                <a:lnTo>
                  <a:pt x="423175" y="200659"/>
                </a:lnTo>
                <a:lnTo>
                  <a:pt x="409021" y="200659"/>
                </a:lnTo>
                <a:lnTo>
                  <a:pt x="407265" y="198119"/>
                </a:lnTo>
                <a:lnTo>
                  <a:pt x="402584" y="193039"/>
                </a:lnTo>
                <a:lnTo>
                  <a:pt x="312384" y="115569"/>
                </a:lnTo>
                <a:close/>
              </a:path>
              <a:path w="539114" h="331470">
                <a:moveTo>
                  <a:pt x="247520" y="226059"/>
                </a:moveTo>
                <a:lnTo>
                  <a:pt x="238158" y="226059"/>
                </a:lnTo>
                <a:lnTo>
                  <a:pt x="235817" y="227329"/>
                </a:lnTo>
                <a:lnTo>
                  <a:pt x="250738" y="227329"/>
                </a:lnTo>
                <a:lnTo>
                  <a:pt x="247520" y="226059"/>
                </a:lnTo>
                <a:close/>
              </a:path>
              <a:path w="539114" h="331470">
                <a:moveTo>
                  <a:pt x="172036" y="172719"/>
                </a:moveTo>
                <a:lnTo>
                  <a:pt x="156822" y="172719"/>
                </a:lnTo>
                <a:lnTo>
                  <a:pt x="148630" y="176529"/>
                </a:lnTo>
                <a:lnTo>
                  <a:pt x="142778" y="182879"/>
                </a:lnTo>
                <a:lnTo>
                  <a:pt x="127564" y="200659"/>
                </a:lnTo>
                <a:lnTo>
                  <a:pt x="143280" y="200659"/>
                </a:lnTo>
                <a:lnTo>
                  <a:pt x="152141" y="190499"/>
                </a:lnTo>
                <a:lnTo>
                  <a:pt x="155652" y="186689"/>
                </a:lnTo>
                <a:lnTo>
                  <a:pt x="160333" y="184149"/>
                </a:lnTo>
                <a:lnTo>
                  <a:pt x="188127" y="184149"/>
                </a:lnTo>
                <a:lnTo>
                  <a:pt x="183739" y="180339"/>
                </a:lnTo>
                <a:lnTo>
                  <a:pt x="178472" y="175259"/>
                </a:lnTo>
                <a:lnTo>
                  <a:pt x="172036" y="172719"/>
                </a:lnTo>
                <a:close/>
              </a:path>
              <a:path w="539114" h="331470">
                <a:moveTo>
                  <a:pt x="211241" y="198119"/>
                </a:moveTo>
                <a:lnTo>
                  <a:pt x="204219" y="199389"/>
                </a:lnTo>
                <a:lnTo>
                  <a:pt x="197197" y="199389"/>
                </a:lnTo>
                <a:lnTo>
                  <a:pt x="193686" y="200659"/>
                </a:lnTo>
                <a:lnTo>
                  <a:pt x="215532" y="200659"/>
                </a:lnTo>
                <a:lnTo>
                  <a:pt x="211241" y="198119"/>
                </a:lnTo>
                <a:close/>
              </a:path>
              <a:path w="539114" h="331470">
                <a:moveTo>
                  <a:pt x="415348" y="71119"/>
                </a:moveTo>
                <a:lnTo>
                  <a:pt x="401414" y="71119"/>
                </a:lnTo>
                <a:lnTo>
                  <a:pt x="435353" y="125729"/>
                </a:lnTo>
                <a:lnTo>
                  <a:pt x="451152" y="152399"/>
                </a:lnTo>
                <a:lnTo>
                  <a:pt x="409021" y="200659"/>
                </a:lnTo>
                <a:lnTo>
                  <a:pt x="423175" y="200659"/>
                </a:lnTo>
                <a:lnTo>
                  <a:pt x="457003" y="161289"/>
                </a:lnTo>
                <a:lnTo>
                  <a:pt x="486051" y="161289"/>
                </a:lnTo>
                <a:lnTo>
                  <a:pt x="496779" y="154939"/>
                </a:lnTo>
                <a:lnTo>
                  <a:pt x="469876" y="154939"/>
                </a:lnTo>
                <a:lnTo>
                  <a:pt x="466951" y="153669"/>
                </a:lnTo>
                <a:lnTo>
                  <a:pt x="464610" y="151129"/>
                </a:lnTo>
                <a:lnTo>
                  <a:pt x="461099" y="146049"/>
                </a:lnTo>
                <a:lnTo>
                  <a:pt x="445300" y="120649"/>
                </a:lnTo>
                <a:lnTo>
                  <a:pt x="415348" y="71119"/>
                </a:lnTo>
                <a:close/>
              </a:path>
              <a:path w="539114" h="331470">
                <a:moveTo>
                  <a:pt x="251202" y="76199"/>
                </a:moveTo>
                <a:lnTo>
                  <a:pt x="228210" y="76199"/>
                </a:lnTo>
                <a:lnTo>
                  <a:pt x="232891" y="77469"/>
                </a:lnTo>
                <a:lnTo>
                  <a:pt x="200708" y="115569"/>
                </a:lnTo>
                <a:lnTo>
                  <a:pt x="196539" y="121919"/>
                </a:lnTo>
                <a:lnTo>
                  <a:pt x="193686" y="128269"/>
                </a:lnTo>
                <a:lnTo>
                  <a:pt x="192150" y="134619"/>
                </a:lnTo>
                <a:lnTo>
                  <a:pt x="191931" y="142239"/>
                </a:lnTo>
                <a:lnTo>
                  <a:pt x="193110" y="148589"/>
                </a:lnTo>
                <a:lnTo>
                  <a:pt x="218848" y="173989"/>
                </a:lnTo>
                <a:lnTo>
                  <a:pt x="229965" y="173989"/>
                </a:lnTo>
                <a:lnTo>
                  <a:pt x="236841" y="172719"/>
                </a:lnTo>
                <a:lnTo>
                  <a:pt x="243278" y="170179"/>
                </a:lnTo>
                <a:lnTo>
                  <a:pt x="249056" y="166369"/>
                </a:lnTo>
                <a:lnTo>
                  <a:pt x="252731" y="162559"/>
                </a:lnTo>
                <a:lnTo>
                  <a:pt x="221773" y="162559"/>
                </a:lnTo>
                <a:lnTo>
                  <a:pt x="216507" y="160019"/>
                </a:lnTo>
                <a:lnTo>
                  <a:pt x="211826" y="156209"/>
                </a:lnTo>
                <a:lnTo>
                  <a:pt x="206020" y="149859"/>
                </a:lnTo>
                <a:lnTo>
                  <a:pt x="203561" y="140969"/>
                </a:lnTo>
                <a:lnTo>
                  <a:pt x="204502" y="132079"/>
                </a:lnTo>
                <a:lnTo>
                  <a:pt x="208900" y="124459"/>
                </a:lnTo>
                <a:lnTo>
                  <a:pt x="209485" y="123189"/>
                </a:lnTo>
                <a:lnTo>
                  <a:pt x="251202" y="76199"/>
                </a:lnTo>
                <a:close/>
              </a:path>
              <a:path w="539114" h="331470">
                <a:moveTo>
                  <a:pt x="78997" y="0"/>
                </a:moveTo>
                <a:lnTo>
                  <a:pt x="73145" y="10159"/>
                </a:lnTo>
                <a:lnTo>
                  <a:pt x="5851" y="120649"/>
                </a:lnTo>
                <a:lnTo>
                  <a:pt x="0" y="129539"/>
                </a:lnTo>
                <a:lnTo>
                  <a:pt x="9947" y="135889"/>
                </a:lnTo>
                <a:lnTo>
                  <a:pt x="55006" y="163829"/>
                </a:lnTo>
                <a:lnTo>
                  <a:pt x="61415" y="166369"/>
                </a:lnTo>
                <a:lnTo>
                  <a:pt x="68099" y="167639"/>
                </a:lnTo>
                <a:lnTo>
                  <a:pt x="74672" y="165099"/>
                </a:lnTo>
                <a:lnTo>
                  <a:pt x="80752" y="162559"/>
                </a:lnTo>
                <a:lnTo>
                  <a:pt x="94926" y="162559"/>
                </a:lnTo>
                <a:lnTo>
                  <a:pt x="88294" y="154939"/>
                </a:lnTo>
                <a:lnTo>
                  <a:pt x="62613" y="154939"/>
                </a:lnTo>
                <a:lnTo>
                  <a:pt x="60857" y="153669"/>
                </a:lnTo>
                <a:lnTo>
                  <a:pt x="15799" y="125729"/>
                </a:lnTo>
                <a:lnTo>
                  <a:pt x="82508" y="15239"/>
                </a:lnTo>
                <a:lnTo>
                  <a:pt x="102923" y="15239"/>
                </a:lnTo>
                <a:lnTo>
                  <a:pt x="78997" y="0"/>
                </a:lnTo>
                <a:close/>
              </a:path>
              <a:path w="539114" h="331470">
                <a:moveTo>
                  <a:pt x="486051" y="161289"/>
                </a:moveTo>
                <a:lnTo>
                  <a:pt x="457003" y="161289"/>
                </a:lnTo>
                <a:lnTo>
                  <a:pt x="463181" y="165099"/>
                </a:lnTo>
                <a:lnTo>
                  <a:pt x="470015" y="166369"/>
                </a:lnTo>
                <a:lnTo>
                  <a:pt x="477069" y="166369"/>
                </a:lnTo>
                <a:lnTo>
                  <a:pt x="483905" y="162559"/>
                </a:lnTo>
                <a:lnTo>
                  <a:pt x="486051" y="161289"/>
                </a:lnTo>
                <a:close/>
              </a:path>
              <a:path w="539114" h="331470">
                <a:moveTo>
                  <a:pt x="293161" y="99059"/>
                </a:moveTo>
                <a:lnTo>
                  <a:pt x="241083" y="158749"/>
                </a:lnTo>
                <a:lnTo>
                  <a:pt x="235817" y="161289"/>
                </a:lnTo>
                <a:lnTo>
                  <a:pt x="229380" y="162559"/>
                </a:lnTo>
                <a:lnTo>
                  <a:pt x="252731" y="162559"/>
                </a:lnTo>
                <a:lnTo>
                  <a:pt x="253956" y="161289"/>
                </a:lnTo>
                <a:lnTo>
                  <a:pt x="293747" y="115569"/>
                </a:lnTo>
                <a:lnTo>
                  <a:pt x="312384" y="115569"/>
                </a:lnTo>
                <a:lnTo>
                  <a:pt x="293161" y="99059"/>
                </a:lnTo>
                <a:close/>
              </a:path>
              <a:path w="539114" h="331470">
                <a:moveTo>
                  <a:pt x="102923" y="15239"/>
                </a:moveTo>
                <a:lnTo>
                  <a:pt x="82508" y="15239"/>
                </a:lnTo>
                <a:lnTo>
                  <a:pt x="126979" y="43179"/>
                </a:lnTo>
                <a:lnTo>
                  <a:pt x="131660" y="45719"/>
                </a:lnTo>
                <a:lnTo>
                  <a:pt x="134001" y="52069"/>
                </a:lnTo>
                <a:lnTo>
                  <a:pt x="77827" y="146049"/>
                </a:lnTo>
                <a:lnTo>
                  <a:pt x="69635" y="154939"/>
                </a:lnTo>
                <a:lnTo>
                  <a:pt x="88294" y="154939"/>
                </a:lnTo>
                <a:lnTo>
                  <a:pt x="87189" y="153669"/>
                </a:lnTo>
                <a:lnTo>
                  <a:pt x="138097" y="68579"/>
                </a:lnTo>
                <a:lnTo>
                  <a:pt x="239035" y="68579"/>
                </a:lnTo>
                <a:lnTo>
                  <a:pt x="235232" y="67309"/>
                </a:lnTo>
                <a:lnTo>
                  <a:pt x="181398" y="67309"/>
                </a:lnTo>
                <a:lnTo>
                  <a:pt x="162234" y="64769"/>
                </a:lnTo>
                <a:lnTo>
                  <a:pt x="152927" y="62229"/>
                </a:lnTo>
                <a:lnTo>
                  <a:pt x="143948" y="59689"/>
                </a:lnTo>
                <a:lnTo>
                  <a:pt x="144534" y="55879"/>
                </a:lnTo>
                <a:lnTo>
                  <a:pt x="144534" y="52069"/>
                </a:lnTo>
                <a:lnTo>
                  <a:pt x="143948" y="48259"/>
                </a:lnTo>
                <a:lnTo>
                  <a:pt x="142193" y="41909"/>
                </a:lnTo>
                <a:lnTo>
                  <a:pt x="138097" y="36829"/>
                </a:lnTo>
                <a:lnTo>
                  <a:pt x="132831" y="34289"/>
                </a:lnTo>
                <a:lnTo>
                  <a:pt x="102923" y="15239"/>
                </a:lnTo>
                <a:close/>
              </a:path>
              <a:path w="539114" h="331470">
                <a:moveTo>
                  <a:pt x="470575" y="15239"/>
                </a:moveTo>
                <a:lnTo>
                  <a:pt x="457588" y="15239"/>
                </a:lnTo>
                <a:lnTo>
                  <a:pt x="523695" y="125729"/>
                </a:lnTo>
                <a:lnTo>
                  <a:pt x="478639" y="153669"/>
                </a:lnTo>
                <a:lnTo>
                  <a:pt x="476883" y="154939"/>
                </a:lnTo>
                <a:lnTo>
                  <a:pt x="496779" y="154939"/>
                </a:lnTo>
                <a:lnTo>
                  <a:pt x="528962" y="135889"/>
                </a:lnTo>
                <a:lnTo>
                  <a:pt x="538909" y="129539"/>
                </a:lnTo>
                <a:lnTo>
                  <a:pt x="533643" y="120649"/>
                </a:lnTo>
                <a:lnTo>
                  <a:pt x="470575" y="15239"/>
                </a:lnTo>
                <a:close/>
              </a:path>
              <a:path w="539114" h="331470">
                <a:moveTo>
                  <a:pt x="326529" y="63499"/>
                </a:moveTo>
                <a:lnTo>
                  <a:pt x="278533" y="63499"/>
                </a:lnTo>
                <a:lnTo>
                  <a:pt x="317957" y="73659"/>
                </a:lnTo>
                <a:lnTo>
                  <a:pt x="337861" y="77469"/>
                </a:lnTo>
                <a:lnTo>
                  <a:pt x="358698" y="78739"/>
                </a:lnTo>
                <a:lnTo>
                  <a:pt x="391119" y="74929"/>
                </a:lnTo>
                <a:lnTo>
                  <a:pt x="401414" y="71119"/>
                </a:lnTo>
                <a:lnTo>
                  <a:pt x="415348" y="71119"/>
                </a:lnTo>
                <a:lnTo>
                  <a:pt x="413044" y="67309"/>
                </a:lnTo>
                <a:lnTo>
                  <a:pt x="359283" y="67309"/>
                </a:lnTo>
                <a:lnTo>
                  <a:pt x="333025" y="64769"/>
                </a:lnTo>
                <a:lnTo>
                  <a:pt x="326529" y="63499"/>
                </a:lnTo>
                <a:close/>
              </a:path>
              <a:path w="539114" h="331470">
                <a:moveTo>
                  <a:pt x="239035" y="68579"/>
                </a:moveTo>
                <a:lnTo>
                  <a:pt x="138097" y="68579"/>
                </a:lnTo>
                <a:lnTo>
                  <a:pt x="148054" y="73659"/>
                </a:lnTo>
                <a:lnTo>
                  <a:pt x="158504" y="76199"/>
                </a:lnTo>
                <a:lnTo>
                  <a:pt x="169284" y="77469"/>
                </a:lnTo>
                <a:lnTo>
                  <a:pt x="197636" y="77469"/>
                </a:lnTo>
                <a:lnTo>
                  <a:pt x="206066" y="76199"/>
                </a:lnTo>
                <a:lnTo>
                  <a:pt x="251202" y="76199"/>
                </a:lnTo>
                <a:lnTo>
                  <a:pt x="255712" y="71119"/>
                </a:lnTo>
                <a:lnTo>
                  <a:pt x="256882" y="69849"/>
                </a:lnTo>
                <a:lnTo>
                  <a:pt x="242839" y="69849"/>
                </a:lnTo>
                <a:lnTo>
                  <a:pt x="239035" y="68579"/>
                </a:lnTo>
                <a:close/>
              </a:path>
              <a:path w="539114" h="331470">
                <a:moveTo>
                  <a:pt x="281458" y="53339"/>
                </a:moveTo>
                <a:lnTo>
                  <a:pt x="266446" y="53339"/>
                </a:lnTo>
                <a:lnTo>
                  <a:pt x="259369" y="55879"/>
                </a:lnTo>
                <a:lnTo>
                  <a:pt x="252951" y="59689"/>
                </a:lnTo>
                <a:lnTo>
                  <a:pt x="247520" y="64769"/>
                </a:lnTo>
                <a:lnTo>
                  <a:pt x="242839" y="69849"/>
                </a:lnTo>
                <a:lnTo>
                  <a:pt x="256882" y="69849"/>
                </a:lnTo>
                <a:lnTo>
                  <a:pt x="260393" y="66039"/>
                </a:lnTo>
                <a:lnTo>
                  <a:pt x="266830" y="63499"/>
                </a:lnTo>
                <a:lnTo>
                  <a:pt x="326529" y="63499"/>
                </a:lnTo>
                <a:lnTo>
                  <a:pt x="320033" y="62229"/>
                </a:lnTo>
                <a:lnTo>
                  <a:pt x="307205" y="58419"/>
                </a:lnTo>
                <a:lnTo>
                  <a:pt x="281458" y="53339"/>
                </a:lnTo>
                <a:close/>
              </a:path>
              <a:path w="539114" h="331470">
                <a:moveTo>
                  <a:pt x="227040" y="64769"/>
                </a:moveTo>
                <a:lnTo>
                  <a:pt x="210655" y="64769"/>
                </a:lnTo>
                <a:lnTo>
                  <a:pt x="207730" y="66039"/>
                </a:lnTo>
                <a:lnTo>
                  <a:pt x="204219" y="66039"/>
                </a:lnTo>
                <a:lnTo>
                  <a:pt x="189005" y="67309"/>
                </a:lnTo>
                <a:lnTo>
                  <a:pt x="235232" y="67309"/>
                </a:lnTo>
                <a:lnTo>
                  <a:pt x="227040" y="64769"/>
                </a:lnTo>
                <a:close/>
              </a:path>
              <a:path w="539114" h="331470">
                <a:moveTo>
                  <a:pt x="461684" y="0"/>
                </a:moveTo>
                <a:lnTo>
                  <a:pt x="451737" y="6349"/>
                </a:lnTo>
                <a:lnTo>
                  <a:pt x="407265" y="34289"/>
                </a:lnTo>
                <a:lnTo>
                  <a:pt x="401999" y="36829"/>
                </a:lnTo>
                <a:lnTo>
                  <a:pt x="397903" y="41909"/>
                </a:lnTo>
                <a:lnTo>
                  <a:pt x="396148" y="48259"/>
                </a:lnTo>
                <a:lnTo>
                  <a:pt x="394977" y="52069"/>
                </a:lnTo>
                <a:lnTo>
                  <a:pt x="394977" y="57149"/>
                </a:lnTo>
                <a:lnTo>
                  <a:pt x="396733" y="60959"/>
                </a:lnTo>
                <a:lnTo>
                  <a:pt x="378227" y="66039"/>
                </a:lnTo>
                <a:lnTo>
                  <a:pt x="368838" y="67309"/>
                </a:lnTo>
                <a:lnTo>
                  <a:pt x="413044" y="67309"/>
                </a:lnTo>
                <a:lnTo>
                  <a:pt x="408436" y="59689"/>
                </a:lnTo>
                <a:lnTo>
                  <a:pt x="404925" y="53339"/>
                </a:lnTo>
                <a:lnTo>
                  <a:pt x="406680" y="46989"/>
                </a:lnTo>
                <a:lnTo>
                  <a:pt x="411361" y="44449"/>
                </a:lnTo>
                <a:lnTo>
                  <a:pt x="411947" y="44449"/>
                </a:lnTo>
                <a:lnTo>
                  <a:pt x="411947" y="43179"/>
                </a:lnTo>
                <a:lnTo>
                  <a:pt x="412532" y="43179"/>
                </a:lnTo>
                <a:lnTo>
                  <a:pt x="457588" y="15239"/>
                </a:lnTo>
                <a:lnTo>
                  <a:pt x="470575" y="15239"/>
                </a:lnTo>
                <a:lnTo>
                  <a:pt x="467536" y="10159"/>
                </a:lnTo>
                <a:lnTo>
                  <a:pt x="46168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3610906" y="5106005"/>
            <a:ext cx="427355" cy="427990"/>
          </a:xfrm>
          <a:custGeom>
            <a:avLst/>
            <a:gdLst/>
            <a:ahLst/>
            <a:cxnLst/>
            <a:rect l="l" t="t" r="r" b="b"/>
            <a:pathLst>
              <a:path w="427354" h="427989">
                <a:moveTo>
                  <a:pt x="213600" y="0"/>
                </a:moveTo>
                <a:lnTo>
                  <a:pt x="164686" y="5657"/>
                </a:lnTo>
                <a:lnTo>
                  <a:pt x="119751" y="21767"/>
                </a:lnTo>
                <a:lnTo>
                  <a:pt x="80087" y="47034"/>
                </a:lnTo>
                <a:lnTo>
                  <a:pt x="46988" y="80166"/>
                </a:lnTo>
                <a:lnTo>
                  <a:pt x="21745" y="119867"/>
                </a:lnTo>
                <a:lnTo>
                  <a:pt x="5651" y="164845"/>
                </a:lnTo>
                <a:lnTo>
                  <a:pt x="0" y="213803"/>
                </a:lnTo>
                <a:lnTo>
                  <a:pt x="5651" y="262761"/>
                </a:lnTo>
                <a:lnTo>
                  <a:pt x="21745" y="307737"/>
                </a:lnTo>
                <a:lnTo>
                  <a:pt x="46988" y="347437"/>
                </a:lnTo>
                <a:lnTo>
                  <a:pt x="80088" y="380566"/>
                </a:lnTo>
                <a:lnTo>
                  <a:pt x="119751" y="405832"/>
                </a:lnTo>
                <a:lnTo>
                  <a:pt x="164686" y="421941"/>
                </a:lnTo>
                <a:lnTo>
                  <a:pt x="213600" y="427597"/>
                </a:lnTo>
                <a:lnTo>
                  <a:pt x="262513" y="421941"/>
                </a:lnTo>
                <a:lnTo>
                  <a:pt x="282193" y="414885"/>
                </a:lnTo>
                <a:lnTo>
                  <a:pt x="195127" y="414885"/>
                </a:lnTo>
                <a:lnTo>
                  <a:pt x="146489" y="404311"/>
                </a:lnTo>
                <a:lnTo>
                  <a:pt x="103144" y="382870"/>
                </a:lnTo>
                <a:lnTo>
                  <a:pt x="66533" y="352119"/>
                </a:lnTo>
                <a:lnTo>
                  <a:pt x="38101" y="313617"/>
                </a:lnTo>
                <a:lnTo>
                  <a:pt x="19291" y="268918"/>
                </a:lnTo>
                <a:lnTo>
                  <a:pt x="11545" y="219582"/>
                </a:lnTo>
                <a:lnTo>
                  <a:pt x="426519" y="219582"/>
                </a:lnTo>
                <a:lnTo>
                  <a:pt x="427186" y="213803"/>
                </a:lnTo>
                <a:lnTo>
                  <a:pt x="426519" y="208025"/>
                </a:lnTo>
                <a:lnTo>
                  <a:pt x="11545" y="208025"/>
                </a:lnTo>
                <a:lnTo>
                  <a:pt x="19291" y="158688"/>
                </a:lnTo>
                <a:lnTo>
                  <a:pt x="38101" y="113990"/>
                </a:lnTo>
                <a:lnTo>
                  <a:pt x="66533" y="75487"/>
                </a:lnTo>
                <a:lnTo>
                  <a:pt x="103143" y="44737"/>
                </a:lnTo>
                <a:lnTo>
                  <a:pt x="146489" y="23296"/>
                </a:lnTo>
                <a:lnTo>
                  <a:pt x="195126" y="12721"/>
                </a:lnTo>
                <a:lnTo>
                  <a:pt x="282217" y="12721"/>
                </a:lnTo>
                <a:lnTo>
                  <a:pt x="262513" y="5657"/>
                </a:lnTo>
                <a:lnTo>
                  <a:pt x="213600" y="0"/>
                </a:lnTo>
                <a:close/>
              </a:path>
              <a:path w="427354" h="427989">
                <a:moveTo>
                  <a:pt x="115459" y="219582"/>
                </a:moveTo>
                <a:lnTo>
                  <a:pt x="103913" y="219582"/>
                </a:lnTo>
                <a:lnTo>
                  <a:pt x="108744" y="265576"/>
                </a:lnTo>
                <a:lnTo>
                  <a:pt x="120807" y="309213"/>
                </a:lnTo>
                <a:lnTo>
                  <a:pt x="139577" y="349383"/>
                </a:lnTo>
                <a:lnTo>
                  <a:pt x="164525" y="384977"/>
                </a:lnTo>
                <a:lnTo>
                  <a:pt x="195127" y="414885"/>
                </a:lnTo>
                <a:lnTo>
                  <a:pt x="232074" y="414885"/>
                </a:lnTo>
                <a:lnTo>
                  <a:pt x="236803" y="410263"/>
                </a:lnTo>
                <a:lnTo>
                  <a:pt x="207827" y="410263"/>
                </a:lnTo>
                <a:lnTo>
                  <a:pt x="170014" y="373481"/>
                </a:lnTo>
                <a:lnTo>
                  <a:pt x="141293" y="327923"/>
                </a:lnTo>
                <a:lnTo>
                  <a:pt x="122748" y="275865"/>
                </a:lnTo>
                <a:lnTo>
                  <a:pt x="115459" y="219582"/>
                </a:lnTo>
                <a:close/>
              </a:path>
              <a:path w="427354" h="427989">
                <a:moveTo>
                  <a:pt x="426519" y="219582"/>
                </a:moveTo>
                <a:lnTo>
                  <a:pt x="415640" y="219582"/>
                </a:lnTo>
                <a:lnTo>
                  <a:pt x="408280" y="268397"/>
                </a:lnTo>
                <a:lnTo>
                  <a:pt x="390014" y="312718"/>
                </a:lnTo>
                <a:lnTo>
                  <a:pt x="362253" y="351036"/>
                </a:lnTo>
                <a:lnTo>
                  <a:pt x="326408" y="381843"/>
                </a:lnTo>
                <a:lnTo>
                  <a:pt x="283892" y="403629"/>
                </a:lnTo>
                <a:lnTo>
                  <a:pt x="236115" y="414885"/>
                </a:lnTo>
                <a:lnTo>
                  <a:pt x="282193" y="414885"/>
                </a:lnTo>
                <a:lnTo>
                  <a:pt x="347107" y="380566"/>
                </a:lnTo>
                <a:lnTo>
                  <a:pt x="380203" y="347437"/>
                </a:lnTo>
                <a:lnTo>
                  <a:pt x="405444" y="307737"/>
                </a:lnTo>
                <a:lnTo>
                  <a:pt x="421535" y="262761"/>
                </a:lnTo>
                <a:lnTo>
                  <a:pt x="426519" y="219582"/>
                </a:lnTo>
                <a:close/>
              </a:path>
              <a:path w="427354" h="427989">
                <a:moveTo>
                  <a:pt x="219373" y="219582"/>
                </a:moveTo>
                <a:lnTo>
                  <a:pt x="207827" y="219582"/>
                </a:lnTo>
                <a:lnTo>
                  <a:pt x="207827" y="410263"/>
                </a:lnTo>
                <a:lnTo>
                  <a:pt x="219373" y="410263"/>
                </a:lnTo>
                <a:lnTo>
                  <a:pt x="219373" y="219582"/>
                </a:lnTo>
                <a:close/>
              </a:path>
              <a:path w="427354" h="427989">
                <a:moveTo>
                  <a:pt x="323287" y="219582"/>
                </a:moveTo>
                <a:lnTo>
                  <a:pt x="311741" y="219582"/>
                </a:lnTo>
                <a:lnTo>
                  <a:pt x="304452" y="276190"/>
                </a:lnTo>
                <a:lnTo>
                  <a:pt x="285907" y="328357"/>
                </a:lnTo>
                <a:lnTo>
                  <a:pt x="257186" y="373806"/>
                </a:lnTo>
                <a:lnTo>
                  <a:pt x="219373" y="410263"/>
                </a:lnTo>
                <a:lnTo>
                  <a:pt x="236803" y="410263"/>
                </a:lnTo>
                <a:lnTo>
                  <a:pt x="262675" y="384977"/>
                </a:lnTo>
                <a:lnTo>
                  <a:pt x="287624" y="349383"/>
                </a:lnTo>
                <a:lnTo>
                  <a:pt x="306393" y="309213"/>
                </a:lnTo>
                <a:lnTo>
                  <a:pt x="318456" y="265576"/>
                </a:lnTo>
                <a:lnTo>
                  <a:pt x="323287" y="219582"/>
                </a:lnTo>
                <a:close/>
              </a:path>
              <a:path w="427354" h="427989">
                <a:moveTo>
                  <a:pt x="232073" y="12721"/>
                </a:moveTo>
                <a:lnTo>
                  <a:pt x="195126" y="12721"/>
                </a:lnTo>
                <a:lnTo>
                  <a:pt x="164525" y="42629"/>
                </a:lnTo>
                <a:lnTo>
                  <a:pt x="139576" y="78223"/>
                </a:lnTo>
                <a:lnTo>
                  <a:pt x="120807" y="118393"/>
                </a:lnTo>
                <a:lnTo>
                  <a:pt x="108744" y="162030"/>
                </a:lnTo>
                <a:lnTo>
                  <a:pt x="103913" y="208025"/>
                </a:lnTo>
                <a:lnTo>
                  <a:pt x="115459" y="208025"/>
                </a:lnTo>
                <a:lnTo>
                  <a:pt x="122748" y="151417"/>
                </a:lnTo>
                <a:lnTo>
                  <a:pt x="141293" y="99250"/>
                </a:lnTo>
                <a:lnTo>
                  <a:pt x="170014" y="53801"/>
                </a:lnTo>
                <a:lnTo>
                  <a:pt x="207827" y="17344"/>
                </a:lnTo>
                <a:lnTo>
                  <a:pt x="236803" y="17344"/>
                </a:lnTo>
                <a:lnTo>
                  <a:pt x="232073" y="12721"/>
                </a:lnTo>
                <a:close/>
              </a:path>
              <a:path w="427354" h="427989">
                <a:moveTo>
                  <a:pt x="219373" y="17344"/>
                </a:moveTo>
                <a:lnTo>
                  <a:pt x="207827" y="17344"/>
                </a:lnTo>
                <a:lnTo>
                  <a:pt x="207827" y="208025"/>
                </a:lnTo>
                <a:lnTo>
                  <a:pt x="219373" y="208025"/>
                </a:lnTo>
                <a:lnTo>
                  <a:pt x="219373" y="17344"/>
                </a:lnTo>
                <a:close/>
              </a:path>
              <a:path w="427354" h="427989">
                <a:moveTo>
                  <a:pt x="236803" y="17344"/>
                </a:moveTo>
                <a:lnTo>
                  <a:pt x="219373" y="17344"/>
                </a:lnTo>
                <a:lnTo>
                  <a:pt x="257186" y="54126"/>
                </a:lnTo>
                <a:lnTo>
                  <a:pt x="285907" y="99683"/>
                </a:lnTo>
                <a:lnTo>
                  <a:pt x="304452" y="151742"/>
                </a:lnTo>
                <a:lnTo>
                  <a:pt x="311741" y="208025"/>
                </a:lnTo>
                <a:lnTo>
                  <a:pt x="323287" y="208025"/>
                </a:lnTo>
                <a:lnTo>
                  <a:pt x="318456" y="162030"/>
                </a:lnTo>
                <a:lnTo>
                  <a:pt x="306393" y="118393"/>
                </a:lnTo>
                <a:lnTo>
                  <a:pt x="287623" y="78223"/>
                </a:lnTo>
                <a:lnTo>
                  <a:pt x="262675" y="42629"/>
                </a:lnTo>
                <a:lnTo>
                  <a:pt x="236803" y="17344"/>
                </a:lnTo>
                <a:close/>
              </a:path>
              <a:path w="427354" h="427989">
                <a:moveTo>
                  <a:pt x="282217" y="12721"/>
                </a:moveTo>
                <a:lnTo>
                  <a:pt x="232073" y="12721"/>
                </a:lnTo>
                <a:lnTo>
                  <a:pt x="280711" y="23296"/>
                </a:lnTo>
                <a:lnTo>
                  <a:pt x="324056" y="44737"/>
                </a:lnTo>
                <a:lnTo>
                  <a:pt x="360665" y="75487"/>
                </a:lnTo>
                <a:lnTo>
                  <a:pt x="389094" y="113990"/>
                </a:lnTo>
                <a:lnTo>
                  <a:pt x="407901" y="158688"/>
                </a:lnTo>
                <a:lnTo>
                  <a:pt x="415640" y="208025"/>
                </a:lnTo>
                <a:lnTo>
                  <a:pt x="426519" y="208025"/>
                </a:lnTo>
                <a:lnTo>
                  <a:pt x="421535" y="164845"/>
                </a:lnTo>
                <a:lnTo>
                  <a:pt x="405443" y="119867"/>
                </a:lnTo>
                <a:lnTo>
                  <a:pt x="380203" y="80166"/>
                </a:lnTo>
                <a:lnTo>
                  <a:pt x="347107" y="47034"/>
                </a:lnTo>
                <a:lnTo>
                  <a:pt x="307446" y="21767"/>
                </a:lnTo>
                <a:lnTo>
                  <a:pt x="282217" y="12721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1324355" y="2680716"/>
            <a:ext cx="10125710" cy="894715"/>
            <a:chOff x="1324355" y="2680716"/>
            <a:chExt cx="10125710" cy="894715"/>
          </a:xfrm>
        </p:grpSpPr>
        <p:pic>
          <p:nvPicPr>
            <p:cNvPr id="43" name="object 4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0891" y="2706624"/>
              <a:ext cx="925068" cy="37033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6103" y="2846832"/>
              <a:ext cx="1568196" cy="25907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71" y="2819400"/>
              <a:ext cx="1097280" cy="23469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0444" y="2781300"/>
              <a:ext cx="1141476" cy="4038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0672" y="3179064"/>
              <a:ext cx="1060703" cy="32003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4559" y="3223260"/>
              <a:ext cx="716280" cy="26517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4355" y="3249168"/>
              <a:ext cx="742188" cy="27736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9160" y="3198876"/>
              <a:ext cx="1208531" cy="3749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0683" y="3185160"/>
              <a:ext cx="1156665" cy="39014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0948" y="2718816"/>
              <a:ext cx="414527" cy="4145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8272" y="2828544"/>
              <a:ext cx="891540" cy="20573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99659" y="2680716"/>
              <a:ext cx="1161910" cy="24231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3976" y="3241548"/>
              <a:ext cx="1912620" cy="29260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91100" y="3151632"/>
              <a:ext cx="760476" cy="213360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/>
          <p:nvPr/>
        </p:nvSpPr>
        <p:spPr>
          <a:xfrm>
            <a:off x="396341" y="6182664"/>
            <a:ext cx="5154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*includes</a:t>
            </a:r>
            <a:r>
              <a:rPr dirty="0" sz="900" spc="16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e-commerce</a:t>
            </a:r>
            <a:r>
              <a:rPr dirty="0" sz="900" spc="1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and</a:t>
            </a:r>
            <a:r>
              <a:rPr dirty="0" sz="900" spc="1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Omni-channel,</a:t>
            </a:r>
            <a:r>
              <a:rPr dirty="0" sz="900" spc="130">
                <a:latin typeface="Calibri"/>
                <a:cs typeface="Calibri"/>
              </a:rPr>
              <a:t> </a:t>
            </a:r>
            <a:r>
              <a:rPr dirty="0" sz="900" spc="60">
                <a:latin typeface="Calibri"/>
                <a:cs typeface="Calibri"/>
              </a:rPr>
              <a:t>DHL</a:t>
            </a:r>
            <a:r>
              <a:rPr dirty="0" sz="900" spc="16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Fulfillment</a:t>
            </a:r>
            <a:r>
              <a:rPr dirty="0" sz="900" spc="1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Network</a:t>
            </a:r>
            <a:r>
              <a:rPr dirty="0" sz="900" spc="17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and</a:t>
            </a:r>
            <a:r>
              <a:rPr dirty="0" sz="900" spc="16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Returns</a:t>
            </a:r>
            <a:r>
              <a:rPr dirty="0" sz="900" spc="1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and</a:t>
            </a:r>
            <a:r>
              <a:rPr dirty="0" sz="900" spc="1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Circularity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revenue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376" y="304927"/>
            <a:ext cx="104857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/>
              <a:t>DSC’s</a:t>
            </a:r>
            <a:r>
              <a:rPr dirty="0" sz="2400" spc="-30"/>
              <a:t> </a:t>
            </a:r>
            <a:r>
              <a:rPr dirty="0" sz="2400" spc="90"/>
              <a:t>digitalization</a:t>
            </a:r>
            <a:r>
              <a:rPr dirty="0" sz="2400" spc="-20"/>
              <a:t> </a:t>
            </a:r>
            <a:r>
              <a:rPr dirty="0" sz="2400" spc="100"/>
              <a:t>agenda</a:t>
            </a:r>
            <a:r>
              <a:rPr dirty="0" sz="2400" spc="-45"/>
              <a:t> </a:t>
            </a:r>
            <a:r>
              <a:rPr dirty="0" sz="2400" spc="135"/>
              <a:t>is</a:t>
            </a:r>
            <a:r>
              <a:rPr dirty="0" sz="2400" spc="-50"/>
              <a:t> </a:t>
            </a:r>
            <a:r>
              <a:rPr dirty="0" sz="2400" spc="130"/>
              <a:t>processing</a:t>
            </a:r>
            <a:r>
              <a:rPr dirty="0" sz="2400" spc="-45"/>
              <a:t> </a:t>
            </a:r>
            <a:r>
              <a:rPr dirty="0" sz="2400" spc="105"/>
              <a:t>fast</a:t>
            </a:r>
            <a:r>
              <a:rPr dirty="0" sz="2400" spc="-45"/>
              <a:t> </a:t>
            </a:r>
            <a:r>
              <a:rPr dirty="0" sz="2400" spc="95"/>
              <a:t>while</a:t>
            </a:r>
            <a:r>
              <a:rPr dirty="0" sz="2400" spc="-50"/>
              <a:t> </a:t>
            </a:r>
            <a:r>
              <a:rPr dirty="0" sz="2400" spc="65"/>
              <a:t>the</a:t>
            </a:r>
            <a:r>
              <a:rPr dirty="0" sz="2400" spc="-40"/>
              <a:t> </a:t>
            </a:r>
            <a:r>
              <a:rPr dirty="0" sz="2400" spc="80"/>
              <a:t>unique</a:t>
            </a:r>
            <a:r>
              <a:rPr dirty="0" sz="2400" spc="-30"/>
              <a:t> </a:t>
            </a:r>
            <a:r>
              <a:rPr dirty="0" sz="2400" spc="120"/>
              <a:t>ecosystem</a:t>
            </a:r>
            <a:r>
              <a:rPr dirty="0" sz="2400" spc="-30"/>
              <a:t> </a:t>
            </a:r>
            <a:r>
              <a:rPr dirty="0" sz="2400" spc="75"/>
              <a:t>of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449376" y="670940"/>
            <a:ext cx="8168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integrated</a:t>
            </a:r>
            <a:r>
              <a:rPr dirty="0" sz="2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95" b="1">
                <a:solidFill>
                  <a:srgbClr val="D30411"/>
                </a:solidFill>
                <a:latin typeface="Calibri"/>
                <a:cs typeface="Calibri"/>
              </a:rPr>
              <a:t>solutions,</a:t>
            </a:r>
            <a:r>
              <a:rPr dirty="0" sz="2400" spc="-2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0" b="1">
                <a:solidFill>
                  <a:srgbClr val="D30411"/>
                </a:solidFill>
                <a:latin typeface="Calibri"/>
                <a:cs typeface="Calibri"/>
              </a:rPr>
              <a:t>robotics</a:t>
            </a:r>
            <a:r>
              <a:rPr dirty="0" sz="2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85" b="1">
                <a:solidFill>
                  <a:srgbClr val="D30411"/>
                </a:solidFill>
                <a:latin typeface="Calibri"/>
                <a:cs typeface="Calibri"/>
              </a:rPr>
              <a:t>and</a:t>
            </a:r>
            <a:r>
              <a:rPr dirty="0" sz="24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0" b="1">
                <a:solidFill>
                  <a:srgbClr val="D30411"/>
                </a:solidFill>
                <a:latin typeface="Calibri"/>
                <a:cs typeface="Calibri"/>
              </a:rPr>
              <a:t>analytics</a:t>
            </a:r>
            <a:r>
              <a:rPr dirty="0" sz="24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100" b="1">
                <a:solidFill>
                  <a:srgbClr val="D30411"/>
                </a:solidFill>
                <a:latin typeface="Calibri"/>
                <a:cs typeface="Calibri"/>
              </a:rPr>
              <a:t>maximize</a:t>
            </a:r>
            <a:r>
              <a:rPr dirty="0" sz="2400" spc="-4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400" spc="75" b="1">
                <a:solidFill>
                  <a:srgbClr val="D30411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56005" y="3767073"/>
            <a:ext cx="11048365" cy="2519680"/>
            <a:chOff x="556005" y="3767073"/>
            <a:chExt cx="11048365" cy="2519680"/>
          </a:xfrm>
        </p:grpSpPr>
        <p:sp>
          <p:nvSpPr>
            <p:cNvPr id="5" name="object 5" descr=""/>
            <p:cNvSpPr/>
            <p:nvPr/>
          </p:nvSpPr>
          <p:spPr>
            <a:xfrm>
              <a:off x="6310884" y="3773423"/>
              <a:ext cx="5287010" cy="2493645"/>
            </a:xfrm>
            <a:custGeom>
              <a:avLst/>
              <a:gdLst/>
              <a:ahLst/>
              <a:cxnLst/>
              <a:rect l="l" t="t" r="r" b="b"/>
              <a:pathLst>
                <a:path w="5287009" h="2493645">
                  <a:moveTo>
                    <a:pt x="5286756" y="0"/>
                  </a:moveTo>
                  <a:lnTo>
                    <a:pt x="0" y="0"/>
                  </a:lnTo>
                  <a:lnTo>
                    <a:pt x="0" y="2493264"/>
                  </a:lnTo>
                  <a:lnTo>
                    <a:pt x="5286756" y="2493264"/>
                  </a:lnTo>
                  <a:lnTo>
                    <a:pt x="528675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310884" y="3773423"/>
              <a:ext cx="5287010" cy="2493645"/>
            </a:xfrm>
            <a:custGeom>
              <a:avLst/>
              <a:gdLst/>
              <a:ahLst/>
              <a:cxnLst/>
              <a:rect l="l" t="t" r="r" b="b"/>
              <a:pathLst>
                <a:path w="5287009" h="2493645">
                  <a:moveTo>
                    <a:pt x="0" y="2493264"/>
                  </a:moveTo>
                  <a:lnTo>
                    <a:pt x="5286756" y="2493264"/>
                  </a:lnTo>
                  <a:lnTo>
                    <a:pt x="5286756" y="0"/>
                  </a:lnTo>
                  <a:lnTo>
                    <a:pt x="0" y="0"/>
                  </a:lnTo>
                  <a:lnTo>
                    <a:pt x="0" y="2493264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614147" y="5303519"/>
              <a:ext cx="4669790" cy="664845"/>
            </a:xfrm>
            <a:custGeom>
              <a:avLst/>
              <a:gdLst/>
              <a:ahLst/>
              <a:cxnLst/>
              <a:rect l="l" t="t" r="r" b="b"/>
              <a:pathLst>
                <a:path w="4669790" h="664845">
                  <a:moveTo>
                    <a:pt x="342912" y="640080"/>
                  </a:moveTo>
                  <a:lnTo>
                    <a:pt x="0" y="640080"/>
                  </a:lnTo>
                  <a:lnTo>
                    <a:pt x="0" y="664464"/>
                  </a:lnTo>
                  <a:lnTo>
                    <a:pt x="342912" y="664464"/>
                  </a:lnTo>
                  <a:lnTo>
                    <a:pt x="342912" y="640080"/>
                  </a:lnTo>
                  <a:close/>
                </a:path>
                <a:path w="4669790" h="664845">
                  <a:moveTo>
                    <a:pt x="961656" y="623316"/>
                  </a:moveTo>
                  <a:lnTo>
                    <a:pt x="618756" y="623316"/>
                  </a:lnTo>
                  <a:lnTo>
                    <a:pt x="618756" y="664464"/>
                  </a:lnTo>
                  <a:lnTo>
                    <a:pt x="961656" y="664464"/>
                  </a:lnTo>
                  <a:lnTo>
                    <a:pt x="961656" y="623316"/>
                  </a:lnTo>
                  <a:close/>
                </a:path>
                <a:path w="4669790" h="664845">
                  <a:moveTo>
                    <a:pt x="1578876" y="615696"/>
                  </a:moveTo>
                  <a:lnTo>
                    <a:pt x="1235976" y="615696"/>
                  </a:lnTo>
                  <a:lnTo>
                    <a:pt x="1235976" y="664464"/>
                  </a:lnTo>
                  <a:lnTo>
                    <a:pt x="1578876" y="664464"/>
                  </a:lnTo>
                  <a:lnTo>
                    <a:pt x="1578876" y="615696"/>
                  </a:lnTo>
                  <a:close/>
                </a:path>
                <a:path w="4669790" h="664845">
                  <a:moveTo>
                    <a:pt x="2197620" y="510540"/>
                  </a:moveTo>
                  <a:lnTo>
                    <a:pt x="1854720" y="510540"/>
                  </a:lnTo>
                  <a:lnTo>
                    <a:pt x="1854720" y="664464"/>
                  </a:lnTo>
                  <a:lnTo>
                    <a:pt x="2197620" y="664464"/>
                  </a:lnTo>
                  <a:lnTo>
                    <a:pt x="2197620" y="510540"/>
                  </a:lnTo>
                  <a:close/>
                </a:path>
                <a:path w="4669790" h="664845">
                  <a:moveTo>
                    <a:pt x="2814840" y="367284"/>
                  </a:moveTo>
                  <a:lnTo>
                    <a:pt x="2471940" y="367284"/>
                  </a:lnTo>
                  <a:lnTo>
                    <a:pt x="2471940" y="664464"/>
                  </a:lnTo>
                  <a:lnTo>
                    <a:pt x="2814840" y="664464"/>
                  </a:lnTo>
                  <a:lnTo>
                    <a:pt x="2814840" y="367284"/>
                  </a:lnTo>
                  <a:close/>
                </a:path>
                <a:path w="4669790" h="664845">
                  <a:moveTo>
                    <a:pt x="3433584" y="225552"/>
                  </a:moveTo>
                  <a:lnTo>
                    <a:pt x="3089160" y="225552"/>
                  </a:lnTo>
                  <a:lnTo>
                    <a:pt x="3089160" y="664464"/>
                  </a:lnTo>
                  <a:lnTo>
                    <a:pt x="3433584" y="664464"/>
                  </a:lnTo>
                  <a:lnTo>
                    <a:pt x="3433584" y="225552"/>
                  </a:lnTo>
                  <a:close/>
                </a:path>
                <a:path w="4669790" h="664845">
                  <a:moveTo>
                    <a:pt x="4050804" y="156972"/>
                  </a:moveTo>
                  <a:lnTo>
                    <a:pt x="3707904" y="156972"/>
                  </a:lnTo>
                  <a:lnTo>
                    <a:pt x="3707904" y="664464"/>
                  </a:lnTo>
                  <a:lnTo>
                    <a:pt x="4050804" y="664464"/>
                  </a:lnTo>
                  <a:lnTo>
                    <a:pt x="4050804" y="156972"/>
                  </a:lnTo>
                  <a:close/>
                </a:path>
                <a:path w="4669790" h="664845">
                  <a:moveTo>
                    <a:pt x="4669548" y="0"/>
                  </a:moveTo>
                  <a:lnTo>
                    <a:pt x="4325124" y="0"/>
                  </a:lnTo>
                  <a:lnTo>
                    <a:pt x="4325124" y="664464"/>
                  </a:lnTo>
                  <a:lnTo>
                    <a:pt x="4669548" y="664464"/>
                  </a:lnTo>
                  <a:lnTo>
                    <a:pt x="466954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77000" y="5967983"/>
              <a:ext cx="4944110" cy="0"/>
            </a:xfrm>
            <a:custGeom>
              <a:avLst/>
              <a:gdLst/>
              <a:ahLst/>
              <a:cxnLst/>
              <a:rect l="l" t="t" r="r" b="b"/>
              <a:pathLst>
                <a:path w="4944109" h="0">
                  <a:moveTo>
                    <a:pt x="0" y="0"/>
                  </a:moveTo>
                  <a:lnTo>
                    <a:pt x="4943856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2355" y="3788663"/>
              <a:ext cx="5516880" cy="2491740"/>
            </a:xfrm>
            <a:custGeom>
              <a:avLst/>
              <a:gdLst/>
              <a:ahLst/>
              <a:cxnLst/>
              <a:rect l="l" t="t" r="r" b="b"/>
              <a:pathLst>
                <a:path w="5516880" h="2491740">
                  <a:moveTo>
                    <a:pt x="5516880" y="0"/>
                  </a:moveTo>
                  <a:lnTo>
                    <a:pt x="0" y="0"/>
                  </a:lnTo>
                  <a:lnTo>
                    <a:pt x="0" y="2491739"/>
                  </a:lnTo>
                  <a:lnTo>
                    <a:pt x="5516880" y="2491739"/>
                  </a:lnTo>
                  <a:lnTo>
                    <a:pt x="551688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62355" y="3788663"/>
              <a:ext cx="5516880" cy="2491740"/>
            </a:xfrm>
            <a:custGeom>
              <a:avLst/>
              <a:gdLst/>
              <a:ahLst/>
              <a:cxnLst/>
              <a:rect l="l" t="t" r="r" b="b"/>
              <a:pathLst>
                <a:path w="5516880" h="2491740">
                  <a:moveTo>
                    <a:pt x="0" y="2491739"/>
                  </a:moveTo>
                  <a:lnTo>
                    <a:pt x="5516880" y="2491739"/>
                  </a:lnTo>
                  <a:lnTo>
                    <a:pt x="5516880" y="0"/>
                  </a:lnTo>
                  <a:lnTo>
                    <a:pt x="0" y="0"/>
                  </a:lnTo>
                  <a:lnTo>
                    <a:pt x="0" y="2491739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539483" y="6005576"/>
            <a:ext cx="4830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17220" algn="l"/>
                <a:tab pos="1236345" algn="l"/>
                <a:tab pos="3708400" algn="l"/>
              </a:tabLst>
            </a:pP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’18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’19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45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’20</a:t>
            </a:r>
            <a:r>
              <a:rPr dirty="0" sz="1200" spc="225" b="1">
                <a:latin typeface="Calibri"/>
                <a:cs typeface="Calibri"/>
              </a:rPr>
              <a:t>  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’21</a:t>
            </a:r>
            <a:r>
              <a:rPr dirty="0" sz="1200" spc="225" b="1">
                <a:latin typeface="Calibri"/>
                <a:cs typeface="Calibri"/>
              </a:rPr>
              <a:t>  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’22</a:t>
            </a:r>
            <a:r>
              <a:rPr dirty="0" sz="1200" spc="225" b="1">
                <a:latin typeface="Calibri"/>
                <a:cs typeface="Calibri"/>
              </a:rPr>
              <a:t>  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’23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65" b="1">
                <a:latin typeface="Calibri"/>
                <a:cs typeface="Calibri"/>
              </a:rPr>
              <a:t>’24</a:t>
            </a:r>
            <a:r>
              <a:rPr dirty="0" sz="1200" spc="229" b="1">
                <a:latin typeface="Calibri"/>
                <a:cs typeface="Calibri"/>
              </a:rPr>
              <a:t>  </a:t>
            </a:r>
            <a:r>
              <a:rPr dirty="0" sz="1200" spc="85" b="1">
                <a:latin typeface="Calibri"/>
                <a:cs typeface="Calibri"/>
              </a:rPr>
              <a:t>Jan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’25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73646" y="5691327"/>
            <a:ext cx="970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28650" algn="l"/>
              </a:tabLst>
            </a:pPr>
            <a:r>
              <a:rPr dirty="0" sz="1200" spc="-20" b="1">
                <a:latin typeface="Calibri"/>
                <a:cs typeface="Calibri"/>
              </a:rPr>
              <a:t>~300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baseline="2314" sz="1800" spc="-30" b="1">
                <a:latin typeface="Calibri"/>
                <a:cs typeface="Calibri"/>
              </a:rPr>
              <a:t>~500</a:t>
            </a:r>
            <a:endParaRPr baseline="2314"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831201" y="5666028"/>
            <a:ext cx="342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Calibri"/>
                <a:cs typeface="Calibri"/>
              </a:rPr>
              <a:t>~600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411591" y="5570321"/>
            <a:ext cx="4679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~2,000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8618" y="5432552"/>
            <a:ext cx="4673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~3,700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21646" y="5272278"/>
            <a:ext cx="4673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~5,500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50850" y="1151889"/>
            <a:ext cx="11295380" cy="2574925"/>
            <a:chOff x="450850" y="1151889"/>
            <a:chExt cx="11295380" cy="2574925"/>
          </a:xfrm>
        </p:grpSpPr>
        <p:sp>
          <p:nvSpPr>
            <p:cNvPr id="18" name="object 18" descr=""/>
            <p:cNvSpPr/>
            <p:nvPr/>
          </p:nvSpPr>
          <p:spPr>
            <a:xfrm>
              <a:off x="457200" y="1158239"/>
              <a:ext cx="11282680" cy="2562225"/>
            </a:xfrm>
            <a:custGeom>
              <a:avLst/>
              <a:gdLst/>
              <a:ahLst/>
              <a:cxnLst/>
              <a:rect l="l" t="t" r="r" b="b"/>
              <a:pathLst>
                <a:path w="11282680" h="2562225">
                  <a:moveTo>
                    <a:pt x="11282172" y="0"/>
                  </a:moveTo>
                  <a:lnTo>
                    <a:pt x="0" y="0"/>
                  </a:lnTo>
                  <a:lnTo>
                    <a:pt x="0" y="2561844"/>
                  </a:lnTo>
                  <a:lnTo>
                    <a:pt x="11282172" y="2561844"/>
                  </a:lnTo>
                  <a:lnTo>
                    <a:pt x="1128217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57200" y="1158239"/>
              <a:ext cx="11282680" cy="2562225"/>
            </a:xfrm>
            <a:custGeom>
              <a:avLst/>
              <a:gdLst/>
              <a:ahLst/>
              <a:cxnLst/>
              <a:rect l="l" t="t" r="r" b="b"/>
              <a:pathLst>
                <a:path w="11282680" h="2562225">
                  <a:moveTo>
                    <a:pt x="0" y="2561844"/>
                  </a:moveTo>
                  <a:lnTo>
                    <a:pt x="11282172" y="2561844"/>
                  </a:lnTo>
                  <a:lnTo>
                    <a:pt x="11282172" y="0"/>
                  </a:lnTo>
                  <a:lnTo>
                    <a:pt x="0" y="0"/>
                  </a:lnTo>
                  <a:lnTo>
                    <a:pt x="0" y="2561844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20572" y="1237868"/>
            <a:ext cx="5260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90" b="1">
                <a:latin typeface="Calibri"/>
                <a:cs typeface="Calibri"/>
              </a:rPr>
              <a:t>Focus</a:t>
            </a:r>
            <a:r>
              <a:rPr dirty="0" sz="1600" spc="4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technologies</a:t>
            </a:r>
            <a:r>
              <a:rPr dirty="0" sz="1600" spc="45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identified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along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entire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logistics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process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08341" y="3926814"/>
            <a:ext cx="268033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1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sites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Accelerated </a:t>
            </a:r>
            <a:r>
              <a:rPr dirty="0" sz="1400">
                <a:latin typeface="Calibri"/>
                <a:cs typeface="Calibri"/>
              </a:rPr>
              <a:t>Digitalization</a:t>
            </a:r>
            <a:r>
              <a:rPr dirty="0" sz="1400" spc="4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technology</a:t>
            </a:r>
            <a:r>
              <a:rPr dirty="0" sz="1400" spc="4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deployed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838325" y="3922776"/>
            <a:ext cx="3154045" cy="2374900"/>
            <a:chOff x="1838325" y="3922776"/>
            <a:chExt cx="3154045" cy="2374900"/>
          </a:xfrm>
        </p:grpSpPr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9236" y="3922776"/>
              <a:ext cx="2633472" cy="237439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942337" y="4644390"/>
              <a:ext cx="607060" cy="217170"/>
            </a:xfrm>
            <a:custGeom>
              <a:avLst/>
              <a:gdLst/>
              <a:ahLst/>
              <a:cxnLst/>
              <a:rect l="l" t="t" r="r" b="b"/>
              <a:pathLst>
                <a:path w="607060" h="217170">
                  <a:moveTo>
                    <a:pt x="0" y="0"/>
                  </a:moveTo>
                  <a:lnTo>
                    <a:pt x="606932" y="216916"/>
                  </a:lnTo>
                </a:path>
              </a:pathLst>
            </a:custGeom>
            <a:ln w="1904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418838" y="4725162"/>
              <a:ext cx="563880" cy="135890"/>
            </a:xfrm>
            <a:custGeom>
              <a:avLst/>
              <a:gdLst/>
              <a:ahLst/>
              <a:cxnLst/>
              <a:rect l="l" t="t" r="r" b="b"/>
              <a:pathLst>
                <a:path w="563879" h="135889">
                  <a:moveTo>
                    <a:pt x="0" y="0"/>
                  </a:moveTo>
                  <a:lnTo>
                    <a:pt x="563752" y="135508"/>
                  </a:lnTo>
                </a:path>
              </a:pathLst>
            </a:custGeom>
            <a:ln w="1905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847850" y="5692902"/>
              <a:ext cx="1098550" cy="193040"/>
            </a:xfrm>
            <a:custGeom>
              <a:avLst/>
              <a:gdLst/>
              <a:ahLst/>
              <a:cxnLst/>
              <a:rect l="l" t="t" r="r" b="b"/>
              <a:pathLst>
                <a:path w="1098550" h="193039">
                  <a:moveTo>
                    <a:pt x="0" y="192620"/>
                  </a:moveTo>
                  <a:lnTo>
                    <a:pt x="1098423" y="0"/>
                  </a:lnTo>
                </a:path>
              </a:pathLst>
            </a:custGeom>
            <a:ln w="19049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072126" y="4446270"/>
            <a:ext cx="973455" cy="104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02499"/>
              </a:lnSpc>
              <a:spcBef>
                <a:spcPts val="90"/>
              </a:spcBef>
            </a:pPr>
            <a:r>
              <a:rPr dirty="0" sz="1300" spc="45">
                <a:latin typeface="Calibri"/>
                <a:cs typeface="Calibri"/>
              </a:rPr>
              <a:t>Strategic software </a:t>
            </a:r>
            <a:r>
              <a:rPr dirty="0" sz="1300" spc="50">
                <a:latin typeface="Calibri"/>
                <a:cs typeface="Calibri"/>
              </a:rPr>
              <a:t>vendors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for </a:t>
            </a:r>
            <a:r>
              <a:rPr dirty="0" sz="1300" spc="-10">
                <a:latin typeface="Calibri"/>
                <a:cs typeface="Calibri"/>
              </a:rPr>
              <a:t>integration </a:t>
            </a:r>
            <a:r>
              <a:rPr dirty="0" sz="1300" spc="50">
                <a:latin typeface="Calibri"/>
                <a:cs typeface="Calibri"/>
              </a:rPr>
              <a:t>and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40">
                <a:latin typeface="Calibri"/>
                <a:cs typeface="Calibri"/>
              </a:rPr>
              <a:t>analytics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85495" y="5458764"/>
            <a:ext cx="1529080" cy="635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02699"/>
              </a:lnSpc>
              <a:spcBef>
                <a:spcPts val="90"/>
              </a:spcBef>
            </a:pPr>
            <a:r>
              <a:rPr dirty="0" sz="1300" spc="55">
                <a:latin typeface="Calibri"/>
                <a:cs typeface="Calibri"/>
              </a:rPr>
              <a:t>Robotics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vendors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for </a:t>
            </a:r>
            <a:r>
              <a:rPr dirty="0" sz="1300" spc="50">
                <a:latin typeface="Calibri"/>
                <a:cs typeface="Calibri"/>
              </a:rPr>
              <a:t>solutions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25">
                <a:latin typeface="Calibri"/>
                <a:cs typeface="Calibri"/>
              </a:rPr>
              <a:t>and </a:t>
            </a:r>
            <a:r>
              <a:rPr dirty="0" sz="1300" spc="40">
                <a:latin typeface="Calibri"/>
                <a:cs typeface="Calibri"/>
              </a:rPr>
              <a:t>analytics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02654" y="4765370"/>
            <a:ext cx="27730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latin typeface="Calibri"/>
                <a:cs typeface="Calibri"/>
              </a:rPr>
              <a:t>#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digitalization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projects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40" b="1">
                <a:latin typeface="Calibri"/>
                <a:cs typeface="Calibri"/>
              </a:rPr>
              <a:t>live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98296" y="3951478"/>
            <a:ext cx="1961514" cy="860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50" b="1">
                <a:latin typeface="Calibri"/>
                <a:cs typeface="Calibri"/>
              </a:rPr>
              <a:t>Vendor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orchestration</a:t>
            </a:r>
            <a:endParaRPr sz="1600">
              <a:latin typeface="Calibri"/>
              <a:cs typeface="Calibri"/>
            </a:endParaRPr>
          </a:p>
          <a:p>
            <a:pPr marR="805815">
              <a:lnSpc>
                <a:spcPct val="102299"/>
              </a:lnSpc>
              <a:spcBef>
                <a:spcPts val="1455"/>
              </a:spcBef>
            </a:pPr>
            <a:r>
              <a:rPr dirty="0" sz="1300" spc="70">
                <a:latin typeface="Calibri"/>
                <a:cs typeface="Calibri"/>
              </a:rPr>
              <a:t>Logistics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assets and</a:t>
            </a:r>
            <a:r>
              <a:rPr dirty="0" sz="1300" spc="-10">
                <a:latin typeface="Calibri"/>
                <a:cs typeface="Calibri"/>
              </a:rPr>
              <a:t> expertise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247121" y="5229225"/>
            <a:ext cx="4673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~6,300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0110216" y="1652016"/>
            <a:ext cx="1330960" cy="495300"/>
          </a:xfrm>
          <a:custGeom>
            <a:avLst/>
            <a:gdLst/>
            <a:ahLst/>
            <a:cxnLst/>
            <a:rect l="l" t="t" r="r" b="b"/>
            <a:pathLst>
              <a:path w="1330959" h="495300">
                <a:moveTo>
                  <a:pt x="1330452" y="0"/>
                </a:moveTo>
                <a:lnTo>
                  <a:pt x="0" y="0"/>
                </a:lnTo>
                <a:lnTo>
                  <a:pt x="0" y="495300"/>
                </a:lnTo>
                <a:lnTo>
                  <a:pt x="1330452" y="495300"/>
                </a:lnTo>
                <a:lnTo>
                  <a:pt x="133045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0110216" y="1652016"/>
            <a:ext cx="1330960" cy="49530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09220" marR="597535">
              <a:lnSpc>
                <a:spcPts val="1080"/>
              </a:lnSpc>
              <a:spcBef>
                <a:spcPts val="800"/>
              </a:spcBef>
            </a:pPr>
            <a:r>
              <a:rPr dirty="0" sz="1000" spc="-10">
                <a:latin typeface="Calibri"/>
                <a:cs typeface="Calibri"/>
              </a:rPr>
              <a:t>Supporting Robots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0110216" y="1719072"/>
            <a:ext cx="1330960" cy="1010919"/>
            <a:chOff x="10110216" y="1719072"/>
            <a:chExt cx="1330960" cy="1010919"/>
          </a:xfrm>
        </p:grpSpPr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9292" y="1719072"/>
              <a:ext cx="262127" cy="36118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0110216" y="2235708"/>
              <a:ext cx="1330960" cy="494030"/>
            </a:xfrm>
            <a:custGeom>
              <a:avLst/>
              <a:gdLst/>
              <a:ahLst/>
              <a:cxnLst/>
              <a:rect l="l" t="t" r="r" b="b"/>
              <a:pathLst>
                <a:path w="1330959" h="494030">
                  <a:moveTo>
                    <a:pt x="1330452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30452" y="493775"/>
                  </a:lnTo>
                  <a:lnTo>
                    <a:pt x="133045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0110216" y="2235707"/>
            <a:ext cx="1330960" cy="49403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09220" marR="408940">
              <a:lnSpc>
                <a:spcPts val="1080"/>
              </a:lnSpc>
              <a:spcBef>
                <a:spcPts val="805"/>
              </a:spcBef>
            </a:pPr>
            <a:r>
              <a:rPr dirty="0" sz="1000">
                <a:latin typeface="Calibri"/>
                <a:cs typeface="Calibri"/>
              </a:rPr>
              <a:t>Asset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Tracking </a:t>
            </a:r>
            <a:r>
              <a:rPr dirty="0" sz="1000">
                <a:latin typeface="Calibri"/>
                <a:cs typeface="Calibri"/>
              </a:rPr>
              <a:t>&amp;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Monitoring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245095" y="1652016"/>
            <a:ext cx="4121150" cy="1013460"/>
            <a:chOff x="7245095" y="1652016"/>
            <a:chExt cx="4121150" cy="1013460"/>
          </a:xfrm>
        </p:grpSpPr>
        <p:sp>
          <p:nvSpPr>
            <p:cNvPr id="39" name="object 39" descr=""/>
            <p:cNvSpPr/>
            <p:nvPr/>
          </p:nvSpPr>
          <p:spPr>
            <a:xfrm>
              <a:off x="7245095" y="1652016"/>
              <a:ext cx="1343025" cy="495300"/>
            </a:xfrm>
            <a:custGeom>
              <a:avLst/>
              <a:gdLst/>
              <a:ahLst/>
              <a:cxnLst/>
              <a:rect l="l" t="t" r="r" b="b"/>
              <a:pathLst>
                <a:path w="1343025" h="495300">
                  <a:moveTo>
                    <a:pt x="1342644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42644" y="495300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5867" y="2299716"/>
              <a:ext cx="230124" cy="365760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7245095" y="1652016"/>
            <a:ext cx="1343025" cy="49530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08585" marR="493395">
              <a:lnSpc>
                <a:spcPts val="1080"/>
              </a:lnSpc>
              <a:spcBef>
                <a:spcPts val="800"/>
              </a:spcBef>
            </a:pPr>
            <a:r>
              <a:rPr dirty="0" sz="1000" spc="-10">
                <a:latin typeface="Calibri"/>
                <a:cs typeface="Calibri"/>
              </a:rPr>
              <a:t>Packing Technologies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8311895" y="1652016"/>
            <a:ext cx="1702435" cy="495300"/>
            <a:chOff x="8311895" y="1652016"/>
            <a:chExt cx="1702435" cy="495300"/>
          </a:xfrm>
        </p:grpSpPr>
        <p:pic>
          <p:nvPicPr>
            <p:cNvPr id="43" name="object 4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1895" y="1708404"/>
              <a:ext cx="231648" cy="42519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685275" y="1652016"/>
              <a:ext cx="1329055" cy="495300"/>
            </a:xfrm>
            <a:custGeom>
              <a:avLst/>
              <a:gdLst/>
              <a:ahLst/>
              <a:cxnLst/>
              <a:rect l="l" t="t" r="r" b="b"/>
              <a:pathLst>
                <a:path w="1329054" h="495300">
                  <a:moveTo>
                    <a:pt x="1328927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28927" y="495300"/>
                  </a:lnTo>
                  <a:lnTo>
                    <a:pt x="132892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685276" y="1652016"/>
            <a:ext cx="1329055" cy="49530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07950" marR="608330">
              <a:lnSpc>
                <a:spcPts val="1080"/>
              </a:lnSpc>
              <a:spcBef>
                <a:spcPts val="800"/>
              </a:spcBef>
            </a:pPr>
            <a:r>
              <a:rPr dirty="0" sz="1000" spc="-10">
                <a:latin typeface="Calibri"/>
                <a:cs typeface="Calibri"/>
              </a:rPr>
              <a:t>Smart Operations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242047" y="1746504"/>
            <a:ext cx="2727960" cy="982980"/>
            <a:chOff x="7242047" y="1746504"/>
            <a:chExt cx="2727960" cy="982980"/>
          </a:xfrm>
        </p:grpSpPr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99" y="1746504"/>
              <a:ext cx="292607" cy="30632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7242047" y="2235708"/>
              <a:ext cx="1343025" cy="494030"/>
            </a:xfrm>
            <a:custGeom>
              <a:avLst/>
              <a:gdLst/>
              <a:ahLst/>
              <a:cxnLst/>
              <a:rect l="l" t="t" r="r" b="b"/>
              <a:pathLst>
                <a:path w="1343025" h="494030">
                  <a:moveTo>
                    <a:pt x="1342644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42644" y="493775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242047" y="2235707"/>
            <a:ext cx="1343025" cy="49403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07950" marR="417830">
              <a:lnSpc>
                <a:spcPts val="1080"/>
              </a:lnSpc>
              <a:spcBef>
                <a:spcPts val="805"/>
              </a:spcBef>
            </a:pPr>
            <a:r>
              <a:rPr dirty="0" sz="1000">
                <a:latin typeface="Calibri"/>
                <a:cs typeface="Calibri"/>
              </a:rPr>
              <a:t>Indoor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Robotic Transport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8250935" y="2235707"/>
            <a:ext cx="1762125" cy="494030"/>
            <a:chOff x="8250935" y="2235707"/>
            <a:chExt cx="1762125" cy="494030"/>
          </a:xfrm>
        </p:grpSpPr>
        <p:pic>
          <p:nvPicPr>
            <p:cNvPr id="51" name="object 5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0935" y="2289047"/>
              <a:ext cx="277368" cy="38709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8683751" y="2235707"/>
              <a:ext cx="1329055" cy="494030"/>
            </a:xfrm>
            <a:custGeom>
              <a:avLst/>
              <a:gdLst/>
              <a:ahLst/>
              <a:cxnLst/>
              <a:rect l="l" t="t" r="r" b="b"/>
              <a:pathLst>
                <a:path w="1329054" h="494030">
                  <a:moveTo>
                    <a:pt x="1328927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28927" y="493775"/>
                  </a:lnTo>
                  <a:lnTo>
                    <a:pt x="132892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8683752" y="2235707"/>
            <a:ext cx="1329055" cy="49403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07950" marR="690245">
              <a:lnSpc>
                <a:spcPts val="1080"/>
              </a:lnSpc>
              <a:spcBef>
                <a:spcPts val="805"/>
              </a:spcBef>
            </a:pPr>
            <a:r>
              <a:rPr dirty="0" sz="1000" spc="-10">
                <a:latin typeface="Calibri"/>
                <a:cs typeface="Calibri"/>
              </a:rPr>
              <a:t>Wearable Devices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5818632" y="1653539"/>
            <a:ext cx="4166870" cy="1003300"/>
            <a:chOff x="5818632" y="1653539"/>
            <a:chExt cx="4166870" cy="1003300"/>
          </a:xfrm>
        </p:grpSpPr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252" y="2308859"/>
              <a:ext cx="348996" cy="34747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5818632" y="1653539"/>
              <a:ext cx="1330960" cy="494030"/>
            </a:xfrm>
            <a:custGeom>
              <a:avLst/>
              <a:gdLst/>
              <a:ahLst/>
              <a:cxnLst/>
              <a:rect l="l" t="t" r="r" b="b"/>
              <a:pathLst>
                <a:path w="1330959" h="494030">
                  <a:moveTo>
                    <a:pt x="1330452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30452" y="493775"/>
                  </a:lnTo>
                  <a:lnTo>
                    <a:pt x="133045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5818632" y="1653539"/>
            <a:ext cx="1330960" cy="49403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6364" marR="551815">
              <a:lnSpc>
                <a:spcPts val="1080"/>
              </a:lnSpc>
              <a:spcBef>
                <a:spcPts val="270"/>
              </a:spcBef>
            </a:pPr>
            <a:r>
              <a:rPr dirty="0" sz="1000" spc="-10">
                <a:latin typeface="Calibri"/>
                <a:cs typeface="Calibri"/>
              </a:rPr>
              <a:t>Intelligent Process Automation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5814059" y="1738883"/>
            <a:ext cx="1330960" cy="992505"/>
            <a:chOff x="5814059" y="1738883"/>
            <a:chExt cx="1330960" cy="992505"/>
          </a:xfrm>
        </p:grpSpPr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9419" y="1738883"/>
              <a:ext cx="355092" cy="32461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814059" y="2237231"/>
              <a:ext cx="1329055" cy="494030"/>
            </a:xfrm>
            <a:custGeom>
              <a:avLst/>
              <a:gdLst/>
              <a:ahLst/>
              <a:cxnLst/>
              <a:rect l="l" t="t" r="r" b="b"/>
              <a:pathLst>
                <a:path w="1329054" h="494030">
                  <a:moveTo>
                    <a:pt x="1328928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28928" y="493775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5814059" y="2237232"/>
            <a:ext cx="1329055" cy="49403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07950" marR="480695">
              <a:lnSpc>
                <a:spcPts val="1080"/>
              </a:lnSpc>
              <a:spcBef>
                <a:spcPts val="819"/>
              </a:spcBef>
            </a:pPr>
            <a:r>
              <a:rPr dirty="0" sz="1000" spc="-10">
                <a:latin typeface="Calibri"/>
                <a:cs typeface="Calibri"/>
              </a:rPr>
              <a:t>Sortation Technologies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2944367" y="1653539"/>
            <a:ext cx="4150360" cy="1050290"/>
            <a:chOff x="2944367" y="1653539"/>
            <a:chExt cx="4150360" cy="1050290"/>
          </a:xfrm>
        </p:grpSpPr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615" y="2290571"/>
              <a:ext cx="260603" cy="41300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2944367" y="1653539"/>
              <a:ext cx="1343025" cy="494030"/>
            </a:xfrm>
            <a:custGeom>
              <a:avLst/>
              <a:gdLst/>
              <a:ahLst/>
              <a:cxnLst/>
              <a:rect l="l" t="t" r="r" b="b"/>
              <a:pathLst>
                <a:path w="1343025" h="494030">
                  <a:moveTo>
                    <a:pt x="1342644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42644" y="493775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2944367" y="1653539"/>
            <a:ext cx="1343025" cy="49403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07950" marR="412115">
              <a:lnSpc>
                <a:spcPts val="1080"/>
              </a:lnSpc>
              <a:spcBef>
                <a:spcPts val="815"/>
              </a:spcBef>
            </a:pPr>
            <a:r>
              <a:rPr dirty="0" sz="1000" spc="-10">
                <a:latin typeface="Calibri"/>
                <a:cs typeface="Calibri"/>
              </a:rPr>
              <a:t>Assisted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Picking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Robots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4030979" y="1693164"/>
            <a:ext cx="1684020" cy="1038225"/>
            <a:chOff x="4030979" y="1693164"/>
            <a:chExt cx="1684020" cy="1038225"/>
          </a:xfrm>
        </p:grpSpPr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30979" y="1693164"/>
              <a:ext cx="176784" cy="448055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4386071" y="2237232"/>
              <a:ext cx="1329055" cy="494030"/>
            </a:xfrm>
            <a:custGeom>
              <a:avLst/>
              <a:gdLst/>
              <a:ahLst/>
              <a:cxnLst/>
              <a:rect l="l" t="t" r="r" b="b"/>
              <a:pathLst>
                <a:path w="1329054" h="494030">
                  <a:moveTo>
                    <a:pt x="1328927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28927" y="493775"/>
                  </a:lnTo>
                  <a:lnTo>
                    <a:pt x="132892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4386071" y="2237232"/>
            <a:ext cx="1329055" cy="49403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07950" marR="707390">
              <a:lnSpc>
                <a:spcPts val="1080"/>
              </a:lnSpc>
              <a:spcBef>
                <a:spcPts val="819"/>
              </a:spcBef>
            </a:pPr>
            <a:r>
              <a:rPr dirty="0" sz="1000">
                <a:latin typeface="Calibri"/>
                <a:cs typeface="Calibri"/>
              </a:rPr>
              <a:t>AI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&amp;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Data </a:t>
            </a:r>
            <a:r>
              <a:rPr dirty="0" sz="1000" spc="-10">
                <a:latin typeface="Calibri"/>
                <a:cs typeface="Calibri"/>
              </a:rPr>
              <a:t>Analytics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4392167" y="1653539"/>
            <a:ext cx="1330960" cy="1042669"/>
            <a:chOff x="4392167" y="1653539"/>
            <a:chExt cx="1330960" cy="1042669"/>
          </a:xfrm>
        </p:grpSpPr>
        <p:pic>
          <p:nvPicPr>
            <p:cNvPr id="71" name="object 7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7819" y="2290571"/>
              <a:ext cx="236220" cy="40538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4392167" y="1653539"/>
              <a:ext cx="1330960" cy="494030"/>
            </a:xfrm>
            <a:custGeom>
              <a:avLst/>
              <a:gdLst/>
              <a:ahLst/>
              <a:cxnLst/>
              <a:rect l="l" t="t" r="r" b="b"/>
              <a:pathLst>
                <a:path w="1330960" h="494030">
                  <a:moveTo>
                    <a:pt x="1330452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30452" y="493775"/>
                  </a:lnTo>
                  <a:lnTo>
                    <a:pt x="133045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4392167" y="1653539"/>
            <a:ext cx="1330960" cy="49403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00330" marR="489584">
              <a:lnSpc>
                <a:spcPts val="1080"/>
              </a:lnSpc>
              <a:spcBef>
                <a:spcPts val="815"/>
              </a:spcBef>
            </a:pPr>
            <a:r>
              <a:rPr dirty="0" sz="1000" spc="-10">
                <a:latin typeface="Calibri"/>
                <a:cs typeface="Calibri"/>
              </a:rPr>
              <a:t>(un)Loading Technologies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2944367" y="1632204"/>
            <a:ext cx="2767965" cy="1099185"/>
            <a:chOff x="2944367" y="1632204"/>
            <a:chExt cx="2767965" cy="1099185"/>
          </a:xfrm>
        </p:grpSpPr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1035" y="1632204"/>
              <a:ext cx="470915" cy="51968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2944367" y="2237232"/>
              <a:ext cx="1343025" cy="494030"/>
            </a:xfrm>
            <a:custGeom>
              <a:avLst/>
              <a:gdLst/>
              <a:ahLst/>
              <a:cxnLst/>
              <a:rect l="l" t="t" r="r" b="b"/>
              <a:pathLst>
                <a:path w="1343025" h="494030">
                  <a:moveTo>
                    <a:pt x="1342644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42644" y="493775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2944367" y="2237232"/>
            <a:ext cx="1343025" cy="49403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07950" marR="427355">
              <a:lnSpc>
                <a:spcPts val="1080"/>
              </a:lnSpc>
              <a:spcBef>
                <a:spcPts val="819"/>
              </a:spcBef>
            </a:pPr>
            <a:r>
              <a:rPr dirty="0" sz="1000">
                <a:latin typeface="Calibri"/>
                <a:cs typeface="Calibri"/>
              </a:rPr>
              <a:t>Goods-</a:t>
            </a:r>
            <a:r>
              <a:rPr dirty="0" sz="1000" spc="-25">
                <a:latin typeface="Calibri"/>
                <a:cs typeface="Calibri"/>
              </a:rPr>
              <a:t>to- </a:t>
            </a:r>
            <a:r>
              <a:rPr dirty="0" sz="1000">
                <a:latin typeface="Calibri"/>
                <a:cs typeface="Calibri"/>
              </a:rPr>
              <a:t>Person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Robots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2950464" y="2261616"/>
            <a:ext cx="2773680" cy="1344295"/>
            <a:chOff x="2950464" y="2261616"/>
            <a:chExt cx="2773680" cy="1344295"/>
          </a:xfrm>
        </p:grpSpPr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7056" y="2261616"/>
              <a:ext cx="384048" cy="396239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2950464" y="3112007"/>
              <a:ext cx="2773680" cy="494030"/>
            </a:xfrm>
            <a:custGeom>
              <a:avLst/>
              <a:gdLst/>
              <a:ahLst/>
              <a:cxnLst/>
              <a:rect l="l" t="t" r="r" b="b"/>
              <a:pathLst>
                <a:path w="2773679" h="494029">
                  <a:moveTo>
                    <a:pt x="1342631" y="0"/>
                  </a:moveTo>
                  <a:lnTo>
                    <a:pt x="0" y="0"/>
                  </a:lnTo>
                  <a:lnTo>
                    <a:pt x="0" y="493788"/>
                  </a:lnTo>
                  <a:lnTo>
                    <a:pt x="1342631" y="493788"/>
                  </a:lnTo>
                  <a:lnTo>
                    <a:pt x="1342631" y="0"/>
                  </a:lnTo>
                  <a:close/>
                </a:path>
                <a:path w="2773679" h="494029">
                  <a:moveTo>
                    <a:pt x="2773680" y="0"/>
                  </a:moveTo>
                  <a:lnTo>
                    <a:pt x="1431036" y="0"/>
                  </a:lnTo>
                  <a:lnTo>
                    <a:pt x="1431036" y="493788"/>
                  </a:lnTo>
                  <a:lnTo>
                    <a:pt x="2773680" y="493788"/>
                  </a:lnTo>
                  <a:lnTo>
                    <a:pt x="27736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5420" y="3119627"/>
              <a:ext cx="452627" cy="355091"/>
            </a:xfrm>
            <a:prstGeom prst="rect">
              <a:avLst/>
            </a:prstGeom>
          </p:spPr>
        </p:pic>
      </p:grpSp>
      <p:sp>
        <p:nvSpPr>
          <p:cNvPr id="82" name="object 82" descr=""/>
          <p:cNvSpPr txBox="1"/>
          <p:nvPr/>
        </p:nvSpPr>
        <p:spPr>
          <a:xfrm>
            <a:off x="1380108" y="3053333"/>
            <a:ext cx="11061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Mechanized Automation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572414" y="1248674"/>
            <a:ext cx="765175" cy="2440305"/>
          </a:xfrm>
          <a:prstGeom prst="rect">
            <a:avLst/>
          </a:prstGeom>
        </p:spPr>
        <p:txBody>
          <a:bodyPr wrap="square" lIns="0" tIns="411480" rIns="0" bIns="0" rtlCol="0" vert="horz">
            <a:spAutoFit/>
          </a:bodyPr>
          <a:lstStyle/>
          <a:p>
            <a:pPr algn="r" marR="26034">
              <a:lnSpc>
                <a:spcPct val="100000"/>
              </a:lnSpc>
              <a:spcBef>
                <a:spcPts val="3240"/>
              </a:spcBef>
            </a:pPr>
            <a:r>
              <a:rPr dirty="0" sz="5300" spc="165" b="1">
                <a:latin typeface="Calibri"/>
                <a:cs typeface="Calibri"/>
              </a:rPr>
              <a:t>12</a:t>
            </a:r>
            <a:endParaRPr sz="5300">
              <a:latin typeface="Calibri"/>
              <a:cs typeface="Calibri"/>
            </a:endParaRPr>
          </a:p>
          <a:p>
            <a:pPr algn="r" marR="26034">
              <a:lnSpc>
                <a:spcPct val="100000"/>
              </a:lnSpc>
              <a:spcBef>
                <a:spcPts val="3145"/>
              </a:spcBef>
            </a:pPr>
            <a:r>
              <a:rPr dirty="0" sz="5300" spc="455" b="1">
                <a:latin typeface="Calibri"/>
                <a:cs typeface="Calibri"/>
              </a:rPr>
              <a:t>6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4484496" y="3103625"/>
            <a:ext cx="93599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Automated </a:t>
            </a:r>
            <a:r>
              <a:rPr dirty="0" sz="1000">
                <a:latin typeface="Calibri"/>
                <a:cs typeface="Calibri"/>
              </a:rPr>
              <a:t>Storage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&amp;</a:t>
            </a:r>
            <a:r>
              <a:rPr dirty="0" sz="1000">
                <a:latin typeface="Calibri"/>
                <a:cs typeface="Calibri"/>
              </a:rPr>
              <a:t> Retrieval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System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5806440" y="3104388"/>
            <a:ext cx="1350645" cy="501650"/>
            <a:chOff x="5806440" y="3104388"/>
            <a:chExt cx="1350645" cy="501650"/>
          </a:xfrm>
        </p:grpSpPr>
        <p:sp>
          <p:nvSpPr>
            <p:cNvPr id="86" name="object 86" descr=""/>
            <p:cNvSpPr/>
            <p:nvPr/>
          </p:nvSpPr>
          <p:spPr>
            <a:xfrm>
              <a:off x="5806440" y="3112008"/>
              <a:ext cx="1343025" cy="494030"/>
            </a:xfrm>
            <a:custGeom>
              <a:avLst/>
              <a:gdLst/>
              <a:ahLst/>
              <a:cxnLst/>
              <a:rect l="l" t="t" r="r" b="b"/>
              <a:pathLst>
                <a:path w="1343025" h="494029">
                  <a:moveTo>
                    <a:pt x="1342643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1342643" y="493775"/>
                  </a:lnTo>
                  <a:lnTo>
                    <a:pt x="134264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37020" y="3104388"/>
              <a:ext cx="519683" cy="498348"/>
            </a:xfrm>
            <a:prstGeom prst="rect">
              <a:avLst/>
            </a:prstGeom>
          </p:spPr>
        </p:pic>
      </p:grpSp>
      <p:sp>
        <p:nvSpPr>
          <p:cNvPr id="88" name="object 88" descr=""/>
          <p:cNvSpPr txBox="1"/>
          <p:nvPr/>
        </p:nvSpPr>
        <p:spPr>
          <a:xfrm>
            <a:off x="5925946" y="3105149"/>
            <a:ext cx="64452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Packing/ Labeling automation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950464" y="3112007"/>
            <a:ext cx="1343025" cy="4940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08585" marR="615315">
              <a:lnSpc>
                <a:spcPct val="100000"/>
              </a:lnSpc>
              <a:spcBef>
                <a:spcPts val="55"/>
              </a:spcBef>
            </a:pPr>
            <a:r>
              <a:rPr dirty="0" sz="1000" spc="-10">
                <a:latin typeface="Calibri"/>
                <a:cs typeface="Calibri"/>
              </a:rPr>
              <a:t>Automated Order Picking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7231380" y="3112007"/>
            <a:ext cx="1343025" cy="494030"/>
          </a:xfrm>
          <a:custGeom>
            <a:avLst/>
            <a:gdLst/>
            <a:ahLst/>
            <a:cxnLst/>
            <a:rect l="l" t="t" r="r" b="b"/>
            <a:pathLst>
              <a:path w="1343025" h="494029">
                <a:moveTo>
                  <a:pt x="1342644" y="0"/>
                </a:moveTo>
                <a:lnTo>
                  <a:pt x="0" y="0"/>
                </a:lnTo>
                <a:lnTo>
                  <a:pt x="0" y="493775"/>
                </a:lnTo>
                <a:lnTo>
                  <a:pt x="1342644" y="493775"/>
                </a:lnTo>
                <a:lnTo>
                  <a:pt x="13426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7339838" y="3181604"/>
            <a:ext cx="6737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Mechanized Sortation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10081259" y="3107435"/>
            <a:ext cx="1343025" cy="492759"/>
          </a:xfrm>
          <a:custGeom>
            <a:avLst/>
            <a:gdLst/>
            <a:ahLst/>
            <a:cxnLst/>
            <a:rect l="l" t="t" r="r" b="b"/>
            <a:pathLst>
              <a:path w="1343025" h="492760">
                <a:moveTo>
                  <a:pt x="1342644" y="0"/>
                </a:moveTo>
                <a:lnTo>
                  <a:pt x="0" y="0"/>
                </a:lnTo>
                <a:lnTo>
                  <a:pt x="0" y="492251"/>
                </a:lnTo>
                <a:lnTo>
                  <a:pt x="1342644" y="492251"/>
                </a:lnTo>
                <a:lnTo>
                  <a:pt x="13426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10197972" y="3183762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Powered conveyors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8656319" y="3112007"/>
            <a:ext cx="1343025" cy="494030"/>
          </a:xfrm>
          <a:custGeom>
            <a:avLst/>
            <a:gdLst/>
            <a:ahLst/>
            <a:cxnLst/>
            <a:rect l="l" t="t" r="r" b="b"/>
            <a:pathLst>
              <a:path w="1343025" h="494029">
                <a:moveTo>
                  <a:pt x="1342644" y="0"/>
                </a:moveTo>
                <a:lnTo>
                  <a:pt x="0" y="0"/>
                </a:lnTo>
                <a:lnTo>
                  <a:pt x="0" y="493775"/>
                </a:lnTo>
                <a:lnTo>
                  <a:pt x="1342644" y="493775"/>
                </a:lnTo>
                <a:lnTo>
                  <a:pt x="13426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8766302" y="3179444"/>
            <a:ext cx="6997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Mechanized (Un)Loading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2977895" y="2942589"/>
            <a:ext cx="8478520" cy="614680"/>
            <a:chOff x="2977895" y="2942589"/>
            <a:chExt cx="8478520" cy="614680"/>
          </a:xfrm>
        </p:grpSpPr>
        <p:pic>
          <p:nvPicPr>
            <p:cNvPr id="97" name="object 9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4416" y="3169919"/>
              <a:ext cx="560831" cy="36880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19287" y="3153155"/>
              <a:ext cx="525779" cy="4038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94491" y="3156203"/>
              <a:ext cx="591311" cy="39471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8747" y="3162299"/>
              <a:ext cx="553212" cy="388620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2977895" y="2948939"/>
              <a:ext cx="8478520" cy="0"/>
            </a:xfrm>
            <a:custGeom>
              <a:avLst/>
              <a:gdLst/>
              <a:ahLst/>
              <a:cxnLst/>
              <a:rect l="l" t="t" r="r" b="b"/>
              <a:pathLst>
                <a:path w="8478520" h="0">
                  <a:moveTo>
                    <a:pt x="847839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6452870" y="3735400"/>
            <a:ext cx="1221740" cy="838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5300" spc="-25" b="1">
                <a:latin typeface="Calibri"/>
                <a:cs typeface="Calibri"/>
              </a:rPr>
              <a:t>92%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03" name="object 103" descr=""/>
          <p:cNvSpPr txBox="1"/>
          <p:nvPr/>
        </p:nvSpPr>
        <p:spPr>
          <a:xfrm>
            <a:off x="1407922" y="1853641"/>
            <a:ext cx="12376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latin typeface="Calibri"/>
                <a:cs typeface="Calibri"/>
              </a:rPr>
              <a:t>Accelerated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600" spc="45" b="1">
                <a:latin typeface="Calibri"/>
                <a:cs typeface="Calibri"/>
              </a:rPr>
              <a:t>Digitalization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0861547" y="5013452"/>
            <a:ext cx="4673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~8,200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22019"/>
            <a:ext cx="9287510" cy="980440"/>
          </a:xfrm>
          <a:custGeom>
            <a:avLst/>
            <a:gdLst/>
            <a:ahLst/>
            <a:cxnLst/>
            <a:rect l="l" t="t" r="r" b="b"/>
            <a:pathLst>
              <a:path w="9287510" h="980439">
                <a:moveTo>
                  <a:pt x="9287256" y="0"/>
                </a:moveTo>
                <a:lnTo>
                  <a:pt x="0" y="0"/>
                </a:lnTo>
                <a:lnTo>
                  <a:pt x="0" y="979931"/>
                </a:lnTo>
                <a:lnTo>
                  <a:pt x="9287256" y="979931"/>
                </a:lnTo>
                <a:lnTo>
                  <a:pt x="92872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1142491"/>
            <a:ext cx="5083810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50"/>
              <a:t>SUPPLY</a:t>
            </a:r>
            <a:r>
              <a:rPr dirty="0" sz="2900" spc="105"/>
              <a:t> </a:t>
            </a:r>
            <a:r>
              <a:rPr dirty="0" sz="2900"/>
              <a:t>CHAIN:</a:t>
            </a:r>
            <a:r>
              <a:rPr dirty="0" sz="2900" spc="135"/>
              <a:t> </a:t>
            </a:r>
            <a:r>
              <a:rPr dirty="0" sz="2650">
                <a:solidFill>
                  <a:srgbClr val="000000"/>
                </a:solidFill>
              </a:rPr>
              <a:t>Financial</a:t>
            </a:r>
            <a:r>
              <a:rPr dirty="0" sz="2650" spc="100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Outlook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408431" y="522731"/>
            <a:ext cx="11424285" cy="3698875"/>
            <a:chOff x="408431" y="522731"/>
            <a:chExt cx="11424285" cy="3698875"/>
          </a:xfrm>
        </p:grpSpPr>
        <p:sp>
          <p:nvSpPr>
            <p:cNvPr id="5" name="object 5" descr=""/>
            <p:cNvSpPr/>
            <p:nvPr/>
          </p:nvSpPr>
          <p:spPr>
            <a:xfrm>
              <a:off x="8078724" y="1094231"/>
              <a:ext cx="431800" cy="576580"/>
            </a:xfrm>
            <a:custGeom>
              <a:avLst/>
              <a:gdLst/>
              <a:ahLst/>
              <a:cxnLst/>
              <a:rect l="l" t="t" r="r" b="b"/>
              <a:pathLst>
                <a:path w="431800" h="576580">
                  <a:moveTo>
                    <a:pt x="125507" y="380751"/>
                  </a:moveTo>
                  <a:lnTo>
                    <a:pt x="110553" y="387397"/>
                  </a:lnTo>
                  <a:lnTo>
                    <a:pt x="99694" y="399734"/>
                  </a:lnTo>
                  <a:lnTo>
                    <a:pt x="95503" y="415416"/>
                  </a:lnTo>
                  <a:lnTo>
                    <a:pt x="95503" y="576071"/>
                  </a:lnTo>
                  <a:lnTo>
                    <a:pt x="349376" y="576071"/>
                  </a:lnTo>
                  <a:lnTo>
                    <a:pt x="349376" y="531748"/>
                  </a:lnTo>
                  <a:lnTo>
                    <a:pt x="327199" y="464296"/>
                  </a:lnTo>
                  <a:lnTo>
                    <a:pt x="270255" y="423798"/>
                  </a:lnTo>
                  <a:lnTo>
                    <a:pt x="248411" y="415416"/>
                  </a:lnTo>
                  <a:lnTo>
                    <a:pt x="275695" y="387730"/>
                  </a:lnTo>
                  <a:lnTo>
                    <a:pt x="163829" y="387730"/>
                  </a:lnTo>
                  <a:lnTo>
                    <a:pt x="141985" y="382142"/>
                  </a:lnTo>
                  <a:lnTo>
                    <a:pt x="125507" y="380751"/>
                  </a:lnTo>
                  <a:close/>
                </a:path>
                <a:path w="431800" h="576580">
                  <a:moveTo>
                    <a:pt x="272902" y="94106"/>
                  </a:moveTo>
                  <a:lnTo>
                    <a:pt x="177419" y="94106"/>
                  </a:lnTo>
                  <a:lnTo>
                    <a:pt x="303022" y="221614"/>
                  </a:lnTo>
                  <a:lnTo>
                    <a:pt x="303022" y="246506"/>
                  </a:lnTo>
                  <a:lnTo>
                    <a:pt x="163829" y="387730"/>
                  </a:lnTo>
                  <a:lnTo>
                    <a:pt x="275695" y="387730"/>
                  </a:lnTo>
                  <a:lnTo>
                    <a:pt x="360299" y="301878"/>
                  </a:lnTo>
                  <a:lnTo>
                    <a:pt x="368553" y="301878"/>
                  </a:lnTo>
                  <a:lnTo>
                    <a:pt x="393305" y="296989"/>
                  </a:lnTo>
                  <a:lnTo>
                    <a:pt x="413210" y="283527"/>
                  </a:lnTo>
                  <a:lnTo>
                    <a:pt x="426471" y="263302"/>
                  </a:lnTo>
                  <a:lnTo>
                    <a:pt x="431292" y="238125"/>
                  </a:lnTo>
                  <a:lnTo>
                    <a:pt x="426471" y="213020"/>
                  </a:lnTo>
                  <a:lnTo>
                    <a:pt x="413210" y="192833"/>
                  </a:lnTo>
                  <a:lnTo>
                    <a:pt x="393305" y="179385"/>
                  </a:lnTo>
                  <a:lnTo>
                    <a:pt x="368553" y="174497"/>
                  </a:lnTo>
                  <a:lnTo>
                    <a:pt x="352171" y="174497"/>
                  </a:lnTo>
                  <a:lnTo>
                    <a:pt x="272902" y="94106"/>
                  </a:lnTo>
                  <a:close/>
                </a:path>
                <a:path w="431800" h="576580">
                  <a:moveTo>
                    <a:pt x="43687" y="127380"/>
                  </a:moveTo>
                  <a:lnTo>
                    <a:pt x="0" y="171703"/>
                  </a:lnTo>
                  <a:lnTo>
                    <a:pt x="54609" y="227075"/>
                  </a:lnTo>
                  <a:lnTo>
                    <a:pt x="98298" y="182752"/>
                  </a:lnTo>
                  <a:lnTo>
                    <a:pt x="87375" y="171703"/>
                  </a:lnTo>
                  <a:lnTo>
                    <a:pt x="120159" y="138429"/>
                  </a:lnTo>
                  <a:lnTo>
                    <a:pt x="54609" y="138429"/>
                  </a:lnTo>
                  <a:lnTo>
                    <a:pt x="43687" y="127380"/>
                  </a:lnTo>
                  <a:close/>
                </a:path>
                <a:path w="431800" h="576580">
                  <a:moveTo>
                    <a:pt x="133730" y="58165"/>
                  </a:moveTo>
                  <a:lnTo>
                    <a:pt x="54609" y="138429"/>
                  </a:lnTo>
                  <a:lnTo>
                    <a:pt x="120159" y="138429"/>
                  </a:lnTo>
                  <a:lnTo>
                    <a:pt x="163829" y="94106"/>
                  </a:lnTo>
                  <a:lnTo>
                    <a:pt x="272902" y="94106"/>
                  </a:lnTo>
                  <a:lnTo>
                    <a:pt x="240186" y="60928"/>
                  </a:lnTo>
                  <a:lnTo>
                    <a:pt x="133730" y="60928"/>
                  </a:lnTo>
                  <a:lnTo>
                    <a:pt x="133730" y="58165"/>
                  </a:lnTo>
                  <a:close/>
                </a:path>
                <a:path w="431800" h="576580">
                  <a:moveTo>
                    <a:pt x="180212" y="0"/>
                  </a:moveTo>
                  <a:lnTo>
                    <a:pt x="162556" y="3843"/>
                  </a:lnTo>
                  <a:lnTo>
                    <a:pt x="147732" y="14176"/>
                  </a:lnTo>
                  <a:lnTo>
                    <a:pt x="137529" y="29200"/>
                  </a:lnTo>
                  <a:lnTo>
                    <a:pt x="133730" y="47116"/>
                  </a:lnTo>
                  <a:lnTo>
                    <a:pt x="133730" y="60928"/>
                  </a:lnTo>
                  <a:lnTo>
                    <a:pt x="240186" y="60928"/>
                  </a:lnTo>
                  <a:lnTo>
                    <a:pt x="226568" y="47116"/>
                  </a:lnTo>
                  <a:lnTo>
                    <a:pt x="222771" y="28074"/>
                  </a:lnTo>
                  <a:lnTo>
                    <a:pt x="212582" y="13176"/>
                  </a:lnTo>
                  <a:lnTo>
                    <a:pt x="197796" y="346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0" y="522731"/>
              <a:ext cx="1935479" cy="1949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6067" y="548639"/>
              <a:ext cx="1833372" cy="18470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2552699"/>
              <a:ext cx="5562600" cy="16687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2749296"/>
              <a:ext cx="5561075" cy="133502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295643" y="2578608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2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69"/>
                  </a:lnTo>
                  <a:lnTo>
                    <a:pt x="0" y="1514602"/>
                  </a:lnTo>
                  <a:lnTo>
                    <a:pt x="4081" y="1534900"/>
                  </a:lnTo>
                  <a:lnTo>
                    <a:pt x="15224" y="1551447"/>
                  </a:lnTo>
                  <a:lnTo>
                    <a:pt x="31771" y="1562590"/>
                  </a:lnTo>
                  <a:lnTo>
                    <a:pt x="52069" y="1566671"/>
                  </a:lnTo>
                  <a:lnTo>
                    <a:pt x="5408422" y="1566671"/>
                  </a:lnTo>
                  <a:lnTo>
                    <a:pt x="5428720" y="1562590"/>
                  </a:lnTo>
                  <a:lnTo>
                    <a:pt x="5445267" y="1551447"/>
                  </a:lnTo>
                  <a:lnTo>
                    <a:pt x="5456410" y="1534900"/>
                  </a:lnTo>
                  <a:lnTo>
                    <a:pt x="5460491" y="1514602"/>
                  </a:lnTo>
                  <a:lnTo>
                    <a:pt x="5460491" y="52069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1381" y="3155251"/>
              <a:ext cx="230504" cy="1930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955" y="2540508"/>
              <a:ext cx="5562600" cy="16261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431" y="2987039"/>
              <a:ext cx="4831080" cy="79095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35863" y="2566415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76" y="1493139"/>
                  </a:lnTo>
                  <a:lnTo>
                    <a:pt x="14820" y="1509204"/>
                  </a:lnTo>
                  <a:lnTo>
                    <a:pt x="30903" y="1520031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31"/>
                  </a:lnTo>
                  <a:lnTo>
                    <a:pt x="5445696" y="1509204"/>
                  </a:lnTo>
                  <a:lnTo>
                    <a:pt x="5456523" y="1493139"/>
                  </a:lnTo>
                  <a:lnTo>
                    <a:pt x="5460492" y="1473454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86283" y="2234310"/>
            <a:ext cx="4676140" cy="13531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Market</a:t>
            </a:r>
            <a:r>
              <a:rPr dirty="0" sz="185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90" b="1">
                <a:solidFill>
                  <a:srgbClr val="C00000"/>
                </a:solidFill>
                <a:latin typeface="Calibri"/>
                <a:cs typeface="Calibri"/>
              </a:rPr>
              <a:t>(2024-</a:t>
            </a:r>
            <a:r>
              <a:rPr dirty="0" sz="1850" spc="80" b="1">
                <a:solidFill>
                  <a:srgbClr val="C00000"/>
                </a:solidFill>
                <a:latin typeface="Calibri"/>
                <a:cs typeface="Calibri"/>
              </a:rPr>
              <a:t>2030)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Calibri"/>
              <a:cs typeface="Calibri"/>
            </a:endParaRPr>
          </a:p>
          <a:p>
            <a:pPr marL="160020">
              <a:lnSpc>
                <a:spcPct val="100000"/>
              </a:lnSpc>
            </a:pPr>
            <a:r>
              <a:rPr dirty="0" sz="1450" b="1">
                <a:latin typeface="Calibri"/>
                <a:cs typeface="Calibri"/>
              </a:rPr>
              <a:t>Market</a:t>
            </a:r>
            <a:r>
              <a:rPr dirty="0" sz="1450" spc="135" b="1">
                <a:latin typeface="Calibri"/>
                <a:cs typeface="Calibri"/>
              </a:rPr>
              <a:t> </a:t>
            </a:r>
            <a:r>
              <a:rPr dirty="0" sz="1450" spc="75" b="1">
                <a:latin typeface="Calibri"/>
                <a:cs typeface="Calibri"/>
              </a:rPr>
              <a:t>growth</a:t>
            </a:r>
            <a:r>
              <a:rPr dirty="0" sz="1450" spc="100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assumptions</a:t>
            </a:r>
            <a:endParaRPr sz="1450">
              <a:latin typeface="Calibri"/>
              <a:cs typeface="Calibri"/>
            </a:endParaRPr>
          </a:p>
          <a:p>
            <a:pPr marL="160020">
              <a:lnSpc>
                <a:spcPct val="100000"/>
              </a:lnSpc>
              <a:spcBef>
                <a:spcPts val="625"/>
              </a:spcBef>
            </a:pPr>
            <a:r>
              <a:rPr dirty="0" sz="1450" spc="110">
                <a:latin typeface="Calibri"/>
                <a:cs typeface="Calibri"/>
              </a:rPr>
              <a:t>4-</a:t>
            </a:r>
            <a:r>
              <a:rPr dirty="0" sz="1450" spc="55">
                <a:latin typeface="Calibri"/>
                <a:cs typeface="Calibri"/>
              </a:rPr>
              <a:t>6%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average</a:t>
            </a:r>
            <a:r>
              <a:rPr dirty="0" sz="1450" spc="85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growth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</a:t>
            </a:r>
            <a:r>
              <a:rPr dirty="0" sz="1450" spc="60">
                <a:latin typeface="Calibri"/>
                <a:cs typeface="Calibri"/>
              </a:rPr>
              <a:t> global</a:t>
            </a:r>
            <a:r>
              <a:rPr dirty="0" sz="1450" spc="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contract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logistics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market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09955" y="4652771"/>
            <a:ext cx="11459210" cy="1744980"/>
            <a:chOff x="409955" y="4652771"/>
            <a:chExt cx="11459210" cy="1744980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4664976"/>
              <a:ext cx="5562600" cy="172059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7355" y="4710683"/>
              <a:ext cx="5591556" cy="168706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295644" y="4690871"/>
              <a:ext cx="5461000" cy="1618615"/>
            </a:xfrm>
            <a:custGeom>
              <a:avLst/>
              <a:gdLst/>
              <a:ahLst/>
              <a:cxnLst/>
              <a:rect l="l" t="t" r="r" b="b"/>
              <a:pathLst>
                <a:path w="5461000" h="1618614">
                  <a:moveTo>
                    <a:pt x="5406771" y="0"/>
                  </a:moveTo>
                  <a:lnTo>
                    <a:pt x="53720" y="0"/>
                  </a:lnTo>
                  <a:lnTo>
                    <a:pt x="32789" y="4214"/>
                  </a:lnTo>
                  <a:lnTo>
                    <a:pt x="15716" y="15716"/>
                  </a:lnTo>
                  <a:lnTo>
                    <a:pt x="4214" y="32789"/>
                  </a:lnTo>
                  <a:lnTo>
                    <a:pt x="0" y="53720"/>
                  </a:lnTo>
                  <a:lnTo>
                    <a:pt x="0" y="1564754"/>
                  </a:lnTo>
                  <a:lnTo>
                    <a:pt x="4214" y="1585671"/>
                  </a:lnTo>
                  <a:lnTo>
                    <a:pt x="15716" y="1602751"/>
                  </a:lnTo>
                  <a:lnTo>
                    <a:pt x="32789" y="1614265"/>
                  </a:lnTo>
                  <a:lnTo>
                    <a:pt x="53720" y="1618487"/>
                  </a:lnTo>
                  <a:lnTo>
                    <a:pt x="5406771" y="1618487"/>
                  </a:lnTo>
                  <a:lnTo>
                    <a:pt x="5427702" y="1614265"/>
                  </a:lnTo>
                  <a:lnTo>
                    <a:pt x="5444775" y="1602751"/>
                  </a:lnTo>
                  <a:lnTo>
                    <a:pt x="5456277" y="1585671"/>
                  </a:lnTo>
                  <a:lnTo>
                    <a:pt x="5460491" y="1564754"/>
                  </a:lnTo>
                  <a:lnTo>
                    <a:pt x="5460491" y="53720"/>
                  </a:lnTo>
                  <a:lnTo>
                    <a:pt x="5456277" y="32789"/>
                  </a:lnTo>
                  <a:lnTo>
                    <a:pt x="5444775" y="15716"/>
                  </a:lnTo>
                  <a:lnTo>
                    <a:pt x="5427702" y="4214"/>
                  </a:lnTo>
                  <a:lnTo>
                    <a:pt x="5406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955" y="4652771"/>
              <a:ext cx="5562600" cy="17327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575" y="4704587"/>
              <a:ext cx="5399532" cy="168706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35863" y="4678679"/>
              <a:ext cx="5461000" cy="1630680"/>
            </a:xfrm>
            <a:custGeom>
              <a:avLst/>
              <a:gdLst/>
              <a:ahLst/>
              <a:cxnLst/>
              <a:rect l="l" t="t" r="r" b="b"/>
              <a:pathLst>
                <a:path w="5461000" h="1630679">
                  <a:moveTo>
                    <a:pt x="5406390" y="0"/>
                  </a:moveTo>
                  <a:lnTo>
                    <a:pt x="54140" y="0"/>
                  </a:lnTo>
                  <a:lnTo>
                    <a:pt x="33068" y="4256"/>
                  </a:lnTo>
                  <a:lnTo>
                    <a:pt x="15859" y="15859"/>
                  </a:lnTo>
                  <a:lnTo>
                    <a:pt x="4255" y="33057"/>
                  </a:lnTo>
                  <a:lnTo>
                    <a:pt x="0" y="54102"/>
                  </a:lnTo>
                  <a:lnTo>
                    <a:pt x="0" y="1576539"/>
                  </a:lnTo>
                  <a:lnTo>
                    <a:pt x="4255" y="1597611"/>
                  </a:lnTo>
                  <a:lnTo>
                    <a:pt x="15859" y="1614820"/>
                  </a:lnTo>
                  <a:lnTo>
                    <a:pt x="33068" y="1626424"/>
                  </a:lnTo>
                  <a:lnTo>
                    <a:pt x="54140" y="1630680"/>
                  </a:lnTo>
                  <a:lnTo>
                    <a:pt x="5406390" y="1630680"/>
                  </a:lnTo>
                  <a:lnTo>
                    <a:pt x="5427434" y="1626424"/>
                  </a:lnTo>
                  <a:lnTo>
                    <a:pt x="5444632" y="1614820"/>
                  </a:lnTo>
                  <a:lnTo>
                    <a:pt x="5456235" y="1597611"/>
                  </a:lnTo>
                  <a:lnTo>
                    <a:pt x="5460492" y="1576539"/>
                  </a:lnTo>
                  <a:lnTo>
                    <a:pt x="5460492" y="54102"/>
                  </a:lnTo>
                  <a:lnTo>
                    <a:pt x="5456235" y="33057"/>
                  </a:lnTo>
                  <a:lnTo>
                    <a:pt x="5444632" y="15859"/>
                  </a:lnTo>
                  <a:lnTo>
                    <a:pt x="5427434" y="4256"/>
                  </a:lnTo>
                  <a:lnTo>
                    <a:pt x="5406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86283" y="4185925"/>
            <a:ext cx="5213985" cy="201485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Capex</a:t>
            </a: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  <a:p>
            <a:pPr marL="333375" indent="-173355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334010" algn="l"/>
              </a:tabLst>
            </a:pPr>
            <a:r>
              <a:rPr dirty="0" sz="1450">
                <a:latin typeface="Calibri"/>
                <a:cs typeface="Calibri"/>
              </a:rPr>
              <a:t>Maintain</a:t>
            </a:r>
            <a:r>
              <a:rPr dirty="0" sz="1450" spc="85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business</a:t>
            </a:r>
            <a:r>
              <a:rPr dirty="0" sz="1450" spc="3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model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80">
                <a:latin typeface="Calibri"/>
                <a:cs typeface="Calibri"/>
              </a:rPr>
              <a:t>(</a:t>
            </a:r>
            <a:r>
              <a:rPr dirty="0" sz="1450" spc="80" b="1">
                <a:latin typeface="Calibri"/>
                <a:cs typeface="Calibri"/>
              </a:rPr>
              <a:t>mostly</a:t>
            </a:r>
            <a:r>
              <a:rPr dirty="0" sz="1450" spc="55" b="1">
                <a:latin typeface="Calibri"/>
                <a:cs typeface="Calibri"/>
              </a:rPr>
              <a:t> </a:t>
            </a:r>
            <a:r>
              <a:rPr dirty="0" sz="1450" spc="75" b="1">
                <a:latin typeface="Calibri"/>
                <a:cs typeface="Calibri"/>
              </a:rPr>
              <a:t>asset-</a:t>
            </a:r>
            <a:r>
              <a:rPr dirty="0" sz="1450" spc="60" b="1">
                <a:latin typeface="Calibri"/>
                <a:cs typeface="Calibri"/>
              </a:rPr>
              <a:t>light</a:t>
            </a:r>
            <a:r>
              <a:rPr dirty="0" sz="1450" spc="60">
                <a:latin typeface="Calibri"/>
                <a:cs typeface="Calibri"/>
              </a:rPr>
              <a:t>)</a:t>
            </a:r>
            <a:endParaRPr sz="1450">
              <a:latin typeface="Calibri"/>
              <a:cs typeface="Calibri"/>
            </a:endParaRPr>
          </a:p>
          <a:p>
            <a:pPr marL="333375" marR="5080" indent="-172720">
              <a:lnSpc>
                <a:spcPct val="1012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334010" algn="l"/>
              </a:tabLst>
            </a:pPr>
            <a:r>
              <a:rPr dirty="0" sz="1450" spc="60" b="1">
                <a:latin typeface="Calibri"/>
                <a:cs typeface="Calibri"/>
              </a:rPr>
              <a:t>Continued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70" b="1">
                <a:latin typeface="Calibri"/>
                <a:cs typeface="Calibri"/>
              </a:rPr>
              <a:t>investments</a:t>
            </a:r>
            <a:r>
              <a:rPr dirty="0" sz="1450" spc="35" b="1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into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new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business.</a:t>
            </a:r>
            <a:r>
              <a:rPr dirty="0" sz="1450" spc="5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Further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35">
                <a:latin typeface="Calibri"/>
                <a:cs typeface="Calibri"/>
              </a:rPr>
              <a:t>included </a:t>
            </a:r>
            <a:r>
              <a:rPr dirty="0" sz="1450">
                <a:latin typeface="Calibri"/>
                <a:cs typeface="Calibri"/>
              </a:rPr>
              <a:t>are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investments</a:t>
            </a:r>
            <a:r>
              <a:rPr dirty="0" sz="1450" spc="19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into</a:t>
            </a:r>
            <a:r>
              <a:rPr dirty="0" sz="1450" spc="1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robotics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and</a:t>
            </a:r>
            <a:r>
              <a:rPr dirty="0" sz="1450" spc="2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automation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solutions, </a:t>
            </a:r>
            <a:r>
              <a:rPr dirty="0" sz="1450">
                <a:latin typeface="Calibri"/>
                <a:cs typeface="Calibri"/>
              </a:rPr>
              <a:t>accelerated</a:t>
            </a:r>
            <a:r>
              <a:rPr dirty="0" sz="1450" spc="27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digitalization</a:t>
            </a:r>
            <a:r>
              <a:rPr dirty="0" sz="1450" spc="22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as</a:t>
            </a:r>
            <a:r>
              <a:rPr dirty="0" sz="1450" spc="21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well</a:t>
            </a:r>
            <a:r>
              <a:rPr dirty="0" sz="1450" spc="215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as</a:t>
            </a:r>
            <a:r>
              <a:rPr dirty="0" sz="1450" spc="21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decarbonization.</a:t>
            </a:r>
            <a:r>
              <a:rPr dirty="0" sz="1450" spc="240">
                <a:latin typeface="Calibri"/>
                <a:cs typeface="Calibri"/>
              </a:rPr>
              <a:t> </a:t>
            </a:r>
            <a:r>
              <a:rPr dirty="0" sz="1450" spc="70">
                <a:latin typeface="Calibri"/>
                <a:cs typeface="Calibri"/>
              </a:rPr>
              <a:t>This</a:t>
            </a:r>
            <a:r>
              <a:rPr dirty="0" sz="1450" spc="21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in </a:t>
            </a:r>
            <a:r>
              <a:rPr dirty="0" sz="1450">
                <a:latin typeface="Calibri"/>
                <a:cs typeface="Calibri"/>
              </a:rPr>
              <a:t>turn</a:t>
            </a:r>
            <a:r>
              <a:rPr dirty="0" sz="1450" spc="1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leads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an</a:t>
            </a:r>
            <a:r>
              <a:rPr dirty="0" sz="1450" spc="3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improved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70">
                <a:latin typeface="Calibri"/>
                <a:cs typeface="Calibri"/>
              </a:rPr>
              <a:t>GP</a:t>
            </a:r>
            <a:r>
              <a:rPr dirty="0" sz="1450" spc="4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based</a:t>
            </a:r>
            <a:r>
              <a:rPr dirty="0" sz="1450" spc="1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higher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 spc="70">
                <a:latin typeface="Calibri"/>
                <a:cs typeface="Calibri"/>
              </a:rPr>
              <a:t>margins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35">
                <a:latin typeface="Calibri"/>
                <a:cs typeface="Calibri"/>
              </a:rPr>
              <a:t>from </a:t>
            </a:r>
            <a:r>
              <a:rPr dirty="0" sz="1450" spc="55">
                <a:latin typeface="Calibri"/>
                <a:cs typeface="Calibri"/>
              </a:rPr>
              <a:t>new</a:t>
            </a:r>
            <a:r>
              <a:rPr dirty="0" sz="1450" spc="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business,</a:t>
            </a:r>
            <a:r>
              <a:rPr dirty="0" sz="1450" spc="-1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as</a:t>
            </a:r>
            <a:r>
              <a:rPr dirty="0" sz="1450" spc="-5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well</a:t>
            </a:r>
            <a:r>
              <a:rPr dirty="0" sz="1450">
                <a:latin typeface="Calibri"/>
                <a:cs typeface="Calibri"/>
              </a:rPr>
              <a:t> </a:t>
            </a:r>
            <a:r>
              <a:rPr dirty="0" sz="1450" spc="60">
                <a:latin typeface="Calibri"/>
                <a:cs typeface="Calibri"/>
              </a:rPr>
              <a:t>as</a:t>
            </a:r>
            <a:r>
              <a:rPr dirty="0" sz="1450" spc="-10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increased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efficiencies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24" name="object 24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660"/>
              </a:spcBef>
            </a:pPr>
            <a:r>
              <a:rPr dirty="0" spc="70"/>
              <a:t>Expected</a:t>
            </a:r>
            <a:r>
              <a:rPr dirty="0" spc="-10"/>
              <a:t> </a:t>
            </a:r>
            <a:r>
              <a:rPr dirty="0" spc="75"/>
              <a:t>growth</a:t>
            </a:r>
            <a:r>
              <a:rPr dirty="0" spc="-5"/>
              <a:t> </a:t>
            </a:r>
            <a:r>
              <a:rPr dirty="0" spc="65"/>
              <a:t>vs.</a:t>
            </a:r>
            <a:r>
              <a:rPr dirty="0" spc="-10"/>
              <a:t> </a:t>
            </a:r>
            <a:r>
              <a:rPr dirty="0" spc="55"/>
              <a:t>market</a:t>
            </a:r>
          </a:p>
          <a:p>
            <a:pPr marL="499109">
              <a:lnSpc>
                <a:spcPct val="100000"/>
              </a:lnSpc>
              <a:spcBef>
                <a:spcPts val="595"/>
              </a:spcBef>
            </a:pPr>
            <a:r>
              <a:rPr dirty="0" sz="1600" spc="95">
                <a:solidFill>
                  <a:srgbClr val="D30411"/>
                </a:solidFill>
              </a:rPr>
              <a:t>SIGNIFICANTLY</a:t>
            </a:r>
            <a:r>
              <a:rPr dirty="0" sz="1600" spc="15">
                <a:solidFill>
                  <a:srgbClr val="D30411"/>
                </a:solidFill>
              </a:rPr>
              <a:t> </a:t>
            </a:r>
            <a:r>
              <a:rPr dirty="0" sz="1600" spc="60">
                <a:solidFill>
                  <a:srgbClr val="D30411"/>
                </a:solidFill>
              </a:rPr>
              <a:t>ABOVE</a:t>
            </a:r>
            <a:endParaRPr sz="1600"/>
          </a:p>
          <a:p>
            <a:pPr marL="142875" marR="6985">
              <a:lnSpc>
                <a:spcPct val="101400"/>
              </a:lnSpc>
              <a:spcBef>
                <a:spcPts val="605"/>
              </a:spcBef>
            </a:pPr>
            <a:r>
              <a:rPr dirty="0" spc="50" b="0">
                <a:latin typeface="Calibri"/>
                <a:cs typeface="Calibri"/>
              </a:rPr>
              <a:t>Driven</a:t>
            </a:r>
            <a:r>
              <a:rPr dirty="0" spc="145" b="0">
                <a:latin typeface="Calibri"/>
                <a:cs typeface="Calibri"/>
              </a:rPr>
              <a:t> </a:t>
            </a:r>
            <a:r>
              <a:rPr dirty="0" spc="55" b="0">
                <a:latin typeface="Calibri"/>
                <a:cs typeface="Calibri"/>
              </a:rPr>
              <a:t>by</a:t>
            </a:r>
            <a:r>
              <a:rPr dirty="0" spc="145" b="0">
                <a:latin typeface="Calibri"/>
                <a:cs typeface="Calibri"/>
              </a:rPr>
              <a:t> </a:t>
            </a:r>
            <a:r>
              <a:rPr dirty="0" spc="65" b="0">
                <a:latin typeface="Calibri"/>
                <a:cs typeface="Calibri"/>
              </a:rPr>
              <a:t>ongoing</a:t>
            </a:r>
            <a:r>
              <a:rPr dirty="0" spc="165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outsourcing</a:t>
            </a:r>
            <a:r>
              <a:rPr dirty="0" spc="14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trend,</a:t>
            </a:r>
            <a:r>
              <a:rPr dirty="0" spc="16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trade</a:t>
            </a:r>
            <a:r>
              <a:rPr dirty="0" spc="13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development</a:t>
            </a:r>
            <a:r>
              <a:rPr dirty="0" spc="145" b="0">
                <a:latin typeface="Calibri"/>
                <a:cs typeface="Calibri"/>
              </a:rPr>
              <a:t> </a:t>
            </a:r>
            <a:r>
              <a:rPr dirty="0" spc="60" b="0">
                <a:latin typeface="Calibri"/>
                <a:cs typeface="Calibri"/>
              </a:rPr>
              <a:t>as</a:t>
            </a:r>
            <a:r>
              <a:rPr dirty="0" spc="155" b="0">
                <a:latin typeface="Calibri"/>
                <a:cs typeface="Calibri"/>
              </a:rPr>
              <a:t> </a:t>
            </a:r>
            <a:r>
              <a:rPr dirty="0" spc="35" b="0">
                <a:latin typeface="Calibri"/>
                <a:cs typeface="Calibri"/>
              </a:rPr>
              <a:t>well </a:t>
            </a:r>
            <a:r>
              <a:rPr dirty="0" spc="60" b="0">
                <a:latin typeface="Calibri"/>
                <a:cs typeface="Calibri"/>
              </a:rPr>
              <a:t>as</a:t>
            </a:r>
            <a:r>
              <a:rPr dirty="0" spc="50" b="0">
                <a:latin typeface="Calibri"/>
                <a:cs typeface="Calibri"/>
              </a:rPr>
              <a:t> strategic</a:t>
            </a:r>
            <a:r>
              <a:rPr dirty="0" spc="3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initiatives</a:t>
            </a:r>
            <a:r>
              <a:rPr dirty="0" spc="90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towards</a:t>
            </a:r>
            <a:r>
              <a:rPr dirty="0" spc="20" b="0">
                <a:latin typeface="Calibri"/>
                <a:cs typeface="Calibri"/>
              </a:rPr>
              <a:t> </a:t>
            </a:r>
            <a:r>
              <a:rPr dirty="0" spc="55" b="0">
                <a:latin typeface="Calibri"/>
                <a:cs typeface="Calibri"/>
              </a:rPr>
              <a:t>higher</a:t>
            </a:r>
            <a:r>
              <a:rPr dirty="0" spc="70" b="0">
                <a:latin typeface="Calibri"/>
                <a:cs typeface="Calibri"/>
              </a:rPr>
              <a:t> </a:t>
            </a:r>
            <a:r>
              <a:rPr dirty="0" spc="60" b="0">
                <a:latin typeface="Calibri"/>
                <a:cs typeface="Calibri"/>
              </a:rPr>
              <a:t>growth</a:t>
            </a:r>
            <a:r>
              <a:rPr dirty="0" spc="35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products</a:t>
            </a:r>
            <a:r>
              <a:rPr dirty="0" spc="3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&amp;</a:t>
            </a:r>
            <a:r>
              <a:rPr dirty="0" spc="45" b="0">
                <a:latin typeface="Calibri"/>
                <a:cs typeface="Calibri"/>
              </a:rPr>
              <a:t> </a:t>
            </a:r>
            <a:r>
              <a:rPr dirty="0" spc="40" b="0">
                <a:latin typeface="Calibri"/>
                <a:cs typeface="Calibri"/>
              </a:rPr>
              <a:t>sectors</a:t>
            </a: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1850" spc="75">
                <a:solidFill>
                  <a:srgbClr val="C00000"/>
                </a:solidFill>
              </a:rPr>
              <a:t>EBIT</a:t>
            </a:r>
            <a:r>
              <a:rPr dirty="0" sz="1850" spc="-90">
                <a:solidFill>
                  <a:srgbClr val="C00000"/>
                </a:solidFill>
              </a:rPr>
              <a:t> </a:t>
            </a:r>
            <a:r>
              <a:rPr dirty="0" sz="1850" spc="-10">
                <a:solidFill>
                  <a:srgbClr val="C00000"/>
                </a:solidFill>
              </a:rPr>
              <a:t>Outlook</a:t>
            </a:r>
            <a:endParaRPr sz="1850"/>
          </a:p>
          <a:p>
            <a:pPr marL="314960" marR="74930" indent="-172720">
              <a:lnSpc>
                <a:spcPct val="101400"/>
              </a:lnSpc>
              <a:spcBef>
                <a:spcPts val="1025"/>
              </a:spcBef>
              <a:buClr>
                <a:srgbClr val="C00000"/>
              </a:buClr>
              <a:buFont typeface="Wingdings"/>
              <a:buChar char=""/>
              <a:tabLst>
                <a:tab pos="315595" algn="l"/>
              </a:tabLst>
            </a:pPr>
            <a:r>
              <a:rPr dirty="0" spc="65"/>
              <a:t>Continuous</a:t>
            </a:r>
            <a:r>
              <a:rPr dirty="0" spc="80"/>
              <a:t> </a:t>
            </a:r>
            <a:r>
              <a:rPr dirty="0" spc="100"/>
              <a:t>EBIT</a:t>
            </a:r>
            <a:r>
              <a:rPr dirty="0" spc="135"/>
              <a:t> </a:t>
            </a:r>
            <a:r>
              <a:rPr dirty="0" spc="75"/>
              <a:t>growth</a:t>
            </a:r>
            <a:r>
              <a:rPr dirty="0" spc="135"/>
              <a:t> </a:t>
            </a:r>
            <a:r>
              <a:rPr dirty="0" b="0">
                <a:latin typeface="Calibri"/>
                <a:cs typeface="Calibri"/>
              </a:rPr>
              <a:t>driven</a:t>
            </a:r>
            <a:r>
              <a:rPr dirty="0" spc="130" b="0">
                <a:latin typeface="Calibri"/>
                <a:cs typeface="Calibri"/>
              </a:rPr>
              <a:t> </a:t>
            </a:r>
            <a:r>
              <a:rPr dirty="0" spc="55" b="0">
                <a:latin typeface="Calibri"/>
                <a:cs typeface="Calibri"/>
              </a:rPr>
              <a:t>by</a:t>
            </a:r>
            <a:r>
              <a:rPr dirty="0" spc="14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participating</a:t>
            </a:r>
            <a:r>
              <a:rPr dirty="0" spc="13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in</a:t>
            </a:r>
            <a:r>
              <a:rPr dirty="0" spc="140" b="0">
                <a:latin typeface="Calibri"/>
                <a:cs typeface="Calibri"/>
              </a:rPr>
              <a:t> </a:t>
            </a:r>
            <a:r>
              <a:rPr dirty="0" spc="40" b="0">
                <a:latin typeface="Calibri"/>
                <a:cs typeface="Calibri"/>
              </a:rPr>
              <a:t>market </a:t>
            </a:r>
            <a:r>
              <a:rPr dirty="0" b="0">
                <a:latin typeface="Calibri"/>
                <a:cs typeface="Calibri"/>
              </a:rPr>
              <a:t>growth,</a:t>
            </a:r>
            <a:r>
              <a:rPr dirty="0" spc="11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sector</a:t>
            </a:r>
            <a:r>
              <a:rPr dirty="0" spc="9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and</a:t>
            </a:r>
            <a:r>
              <a:rPr dirty="0" spc="130" b="0">
                <a:latin typeface="Calibri"/>
                <a:cs typeface="Calibri"/>
              </a:rPr>
              <a:t> </a:t>
            </a:r>
            <a:r>
              <a:rPr dirty="0" spc="55" b="0">
                <a:latin typeface="Calibri"/>
                <a:cs typeface="Calibri"/>
              </a:rPr>
              <a:t>customer</a:t>
            </a:r>
            <a:r>
              <a:rPr dirty="0" spc="90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specific</a:t>
            </a:r>
            <a:r>
              <a:rPr dirty="0" spc="114" b="0">
                <a:latin typeface="Calibri"/>
                <a:cs typeface="Calibri"/>
              </a:rPr>
              <a:t> </a:t>
            </a:r>
            <a:r>
              <a:rPr dirty="0" spc="45" b="0">
                <a:latin typeface="Calibri"/>
                <a:cs typeface="Calibri"/>
              </a:rPr>
              <a:t>solutions</a:t>
            </a:r>
            <a:r>
              <a:rPr dirty="0" spc="11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and</a:t>
            </a:r>
            <a:r>
              <a:rPr dirty="0" spc="12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build</a:t>
            </a:r>
            <a:r>
              <a:rPr dirty="0" spc="110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up</a:t>
            </a:r>
            <a:r>
              <a:rPr dirty="0" spc="120" b="0">
                <a:latin typeface="Calibri"/>
                <a:cs typeface="Calibri"/>
              </a:rPr>
              <a:t> </a:t>
            </a:r>
            <a:r>
              <a:rPr dirty="0" spc="-25" b="0">
                <a:latin typeface="Calibri"/>
                <a:cs typeface="Calibri"/>
              </a:rPr>
              <a:t>of </a:t>
            </a:r>
            <a:r>
              <a:rPr dirty="0" spc="50" b="0">
                <a:latin typeface="Calibri"/>
                <a:cs typeface="Calibri"/>
              </a:rPr>
              <a:t>specific</a:t>
            </a:r>
            <a:r>
              <a:rPr dirty="0" spc="165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capabilities</a:t>
            </a:r>
            <a:r>
              <a:rPr dirty="0" spc="19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(incl.</a:t>
            </a:r>
            <a:r>
              <a:rPr dirty="0" spc="204" b="0">
                <a:latin typeface="Calibri"/>
                <a:cs typeface="Calibri"/>
              </a:rPr>
              <a:t> </a:t>
            </a:r>
            <a:r>
              <a:rPr dirty="0" spc="50" b="0">
                <a:latin typeface="Calibri"/>
                <a:cs typeface="Calibri"/>
              </a:rPr>
              <a:t>focused</a:t>
            </a:r>
            <a:r>
              <a:rPr dirty="0" spc="160" b="0">
                <a:latin typeface="Calibri"/>
                <a:cs typeface="Calibri"/>
              </a:rPr>
              <a:t> </a:t>
            </a:r>
            <a:r>
              <a:rPr dirty="0" spc="-20" b="0">
                <a:latin typeface="Calibri"/>
                <a:cs typeface="Calibri"/>
              </a:rPr>
              <a:t>M&amp;A)</a:t>
            </a:r>
          </a:p>
          <a:p>
            <a:pPr marL="314960" marR="5080" indent="-172720">
              <a:lnSpc>
                <a:spcPct val="101400"/>
              </a:lnSpc>
              <a:spcBef>
                <a:spcPts val="590"/>
              </a:spcBef>
              <a:buClr>
                <a:srgbClr val="C00000"/>
              </a:buClr>
              <a:buFont typeface="Wingdings"/>
              <a:buChar char=""/>
              <a:tabLst>
                <a:tab pos="315595" algn="l"/>
              </a:tabLst>
            </a:pPr>
            <a:r>
              <a:rPr dirty="0" spc="65"/>
              <a:t>Continuous</a:t>
            </a:r>
            <a:r>
              <a:rPr dirty="0" spc="-20"/>
              <a:t> </a:t>
            </a:r>
            <a:r>
              <a:rPr dirty="0" spc="60"/>
              <a:t>improvement</a:t>
            </a:r>
            <a:r>
              <a:rPr dirty="0" spc="35"/>
              <a:t> </a:t>
            </a:r>
            <a:r>
              <a:rPr dirty="0" spc="65"/>
              <a:t>of</a:t>
            </a:r>
            <a:r>
              <a:rPr dirty="0" spc="15"/>
              <a:t> </a:t>
            </a:r>
            <a:r>
              <a:rPr dirty="0" spc="70"/>
              <a:t>industry-leading</a:t>
            </a:r>
            <a:r>
              <a:rPr dirty="0" spc="45"/>
              <a:t> </a:t>
            </a:r>
            <a:r>
              <a:rPr dirty="0" spc="55"/>
              <a:t>profitability</a:t>
            </a:r>
            <a:r>
              <a:rPr dirty="0" spc="20"/>
              <a:t> </a:t>
            </a:r>
            <a:r>
              <a:rPr dirty="0" spc="-25"/>
              <a:t>to </a:t>
            </a:r>
            <a:r>
              <a:rPr dirty="0" spc="100"/>
              <a:t>EBIT</a:t>
            </a:r>
            <a:r>
              <a:rPr dirty="0" spc="114"/>
              <a:t> </a:t>
            </a:r>
            <a:r>
              <a:rPr dirty="0" spc="80"/>
              <a:t>margin</a:t>
            </a:r>
            <a:r>
              <a:rPr dirty="0" spc="120"/>
              <a:t> </a:t>
            </a:r>
            <a:r>
              <a:rPr dirty="0" spc="65"/>
              <a:t>of</a:t>
            </a:r>
            <a:r>
              <a:rPr dirty="0" spc="100"/>
              <a:t> </a:t>
            </a:r>
            <a:r>
              <a:rPr dirty="0" spc="110"/>
              <a:t>6-</a:t>
            </a:r>
            <a:r>
              <a:rPr dirty="0" spc="60"/>
              <a:t>7%</a:t>
            </a:r>
            <a:r>
              <a:rPr dirty="0" spc="110"/>
              <a:t> </a:t>
            </a:r>
            <a:r>
              <a:rPr dirty="0" b="0">
                <a:latin typeface="Calibri"/>
                <a:cs typeface="Calibri"/>
              </a:rPr>
              <a:t>supported</a:t>
            </a:r>
            <a:r>
              <a:rPr dirty="0" spc="90" b="0">
                <a:latin typeface="Calibri"/>
                <a:cs typeface="Calibri"/>
              </a:rPr>
              <a:t> </a:t>
            </a:r>
            <a:r>
              <a:rPr dirty="0" spc="55" b="0">
                <a:latin typeface="Calibri"/>
                <a:cs typeface="Calibri"/>
              </a:rPr>
              <a:t>by</a:t>
            </a:r>
            <a:r>
              <a:rPr dirty="0" spc="12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sector</a:t>
            </a:r>
            <a:r>
              <a:rPr dirty="0" spc="90" b="0">
                <a:latin typeface="Calibri"/>
                <a:cs typeface="Calibri"/>
              </a:rPr>
              <a:t> </a:t>
            </a:r>
            <a:r>
              <a:rPr dirty="0" b="0">
                <a:latin typeface="Calibri"/>
                <a:cs typeface="Calibri"/>
              </a:rPr>
              <a:t>focus,</a:t>
            </a:r>
            <a:r>
              <a:rPr dirty="0" spc="100" b="0">
                <a:latin typeface="Calibri"/>
                <a:cs typeface="Calibri"/>
              </a:rPr>
              <a:t> </a:t>
            </a:r>
            <a:r>
              <a:rPr dirty="0" spc="-10" b="0">
                <a:latin typeface="Calibri"/>
                <a:cs typeface="Calibri"/>
              </a:rPr>
              <a:t>digitalization </a:t>
            </a:r>
            <a:r>
              <a:rPr dirty="0" b="0">
                <a:latin typeface="Calibri"/>
                <a:cs typeface="Calibri"/>
              </a:rPr>
              <a:t>and</a:t>
            </a:r>
            <a:r>
              <a:rPr dirty="0" spc="65" b="0">
                <a:latin typeface="Calibri"/>
                <a:cs typeface="Calibri"/>
              </a:rPr>
              <a:t> </a:t>
            </a:r>
            <a:r>
              <a:rPr dirty="0" spc="60" b="0">
                <a:latin typeface="Calibri"/>
                <a:cs typeface="Calibri"/>
              </a:rPr>
              <a:t>process</a:t>
            </a:r>
            <a:r>
              <a:rPr dirty="0" spc="50" b="0">
                <a:latin typeface="Calibri"/>
                <a:cs typeface="Calibri"/>
              </a:rPr>
              <a:t> </a:t>
            </a:r>
            <a:r>
              <a:rPr dirty="0" spc="-10" b="0">
                <a:latin typeface="Calibri"/>
                <a:cs typeface="Calibri"/>
              </a:rPr>
              <a:t>optimization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9109"/>
            <a:chOff x="0" y="0"/>
            <a:chExt cx="12192000" cy="68491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41"/>
              <a:ext cx="12191999" cy="68397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7" cy="684123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555741" y="529590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w="0" h="5852160">
                  <a:moveTo>
                    <a:pt x="0" y="0"/>
                  </a:moveTo>
                  <a:lnTo>
                    <a:pt x="0" y="5852160"/>
                  </a:lnTo>
                </a:path>
              </a:pathLst>
            </a:custGeom>
            <a:ln w="28575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946" y="541287"/>
            <a:ext cx="4746625" cy="1730375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5000" spc="-10">
                <a:solidFill>
                  <a:srgbClr val="FFCC00"/>
                </a:solidFill>
              </a:rPr>
              <a:t>ECOMMERCE</a:t>
            </a:r>
            <a:endParaRPr sz="5000"/>
          </a:p>
          <a:p>
            <a:pPr marL="12700" marR="5080">
              <a:lnSpc>
                <a:spcPct val="100000"/>
              </a:lnSpc>
              <a:spcBef>
                <a:spcPts val="155"/>
              </a:spcBef>
            </a:pP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r>
              <a:rPr dirty="0" sz="1400" spc="10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parcel</a:t>
            </a:r>
            <a:r>
              <a:rPr dirty="0" sz="1400" spc="114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dirty="0" sz="1400" spc="114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4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selected</a:t>
            </a:r>
            <a:r>
              <a:rPr dirty="0" sz="1400" spc="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dirty="0" sz="1400" spc="12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Europe,</a:t>
            </a:r>
            <a:r>
              <a:rPr dirty="0" sz="1400" spc="14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 b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United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States,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r>
              <a:rPr dirty="0" sz="1400" spc="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Asia,</a:t>
            </a:r>
            <a:r>
              <a:rPr dirty="0" sz="1400" spc="11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dirty="0" sz="1400" spc="12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Calibri"/>
                <a:cs typeface="Calibri"/>
              </a:rPr>
              <a:t>India,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deferred</a:t>
            </a:r>
            <a:r>
              <a:rPr dirty="0" sz="1400" spc="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 b="0">
                <a:solidFill>
                  <a:srgbClr val="FFFFFF"/>
                </a:solidFill>
                <a:latin typeface="Calibri"/>
                <a:cs typeface="Calibri"/>
              </a:rPr>
              <a:t>cross-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400" spc="10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primarily</a:t>
            </a:r>
            <a:r>
              <a:rPr dirty="0" sz="1400" spc="14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Calibri"/>
                <a:cs typeface="Calibri"/>
              </a:rPr>
              <a:t>to,</a:t>
            </a:r>
            <a:r>
              <a:rPr dirty="0" sz="1400" spc="15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00" spc="15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 b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1400" spc="6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Europe,</a:t>
            </a:r>
            <a:r>
              <a:rPr dirty="0" sz="1400" spc="8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8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1400" spc="6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9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7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7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8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United</a:t>
            </a:r>
            <a:r>
              <a:rPr dirty="0" sz="1400" spc="5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Calibri"/>
                <a:cs typeface="Calibri"/>
              </a:rPr>
              <a:t>States.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0946" y="2671952"/>
            <a:ext cx="471678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endParaRPr sz="1400">
              <a:latin typeface="Calibri"/>
              <a:cs typeface="Calibri"/>
            </a:endParaRPr>
          </a:p>
          <a:p>
            <a:pPr algn="just" marL="299085" marR="3810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organic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cross-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commerce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selected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operate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algn="just" marL="299085" marR="28511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Sustainably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EBIT,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pandemic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dirty="0" sz="1400" spc="4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thanks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economies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scale,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yield</a:t>
            </a:r>
            <a:r>
              <a:rPr dirty="0" sz="14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140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footprint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acquiring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100%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MNG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Kargo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Turkey</a:t>
            </a:r>
            <a:endParaRPr sz="1400">
              <a:latin typeface="Calibri"/>
              <a:cs typeface="Calibri"/>
            </a:endParaRPr>
          </a:p>
          <a:p>
            <a:pPr marL="299085" marR="67564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r>
              <a:rPr dirty="0" sz="14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4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400" spc="20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automation,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dirty="0" sz="14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last-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mile</a:t>
            </a:r>
            <a:r>
              <a:rPr dirty="0" sz="14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r>
              <a:rPr dirty="0" sz="14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40652" y="1639633"/>
            <a:ext cx="3580129" cy="4153535"/>
            <a:chOff x="6740652" y="1639633"/>
            <a:chExt cx="3580129" cy="4153535"/>
          </a:xfrm>
        </p:grpSpPr>
        <p:sp>
          <p:nvSpPr>
            <p:cNvPr id="9" name="object 9" descr=""/>
            <p:cNvSpPr/>
            <p:nvPr/>
          </p:nvSpPr>
          <p:spPr>
            <a:xfrm>
              <a:off x="6815328" y="1819655"/>
              <a:ext cx="3505200" cy="1399540"/>
            </a:xfrm>
            <a:custGeom>
              <a:avLst/>
              <a:gdLst/>
              <a:ahLst/>
              <a:cxnLst/>
              <a:rect l="l" t="t" r="r" b="b"/>
              <a:pathLst>
                <a:path w="3505200" h="1399539">
                  <a:moveTo>
                    <a:pt x="626364" y="1165860"/>
                  </a:moveTo>
                  <a:lnTo>
                    <a:pt x="0" y="1165860"/>
                  </a:lnTo>
                  <a:lnTo>
                    <a:pt x="0" y="1399032"/>
                  </a:lnTo>
                  <a:lnTo>
                    <a:pt x="626364" y="1399032"/>
                  </a:lnTo>
                  <a:lnTo>
                    <a:pt x="626364" y="1165860"/>
                  </a:lnTo>
                  <a:close/>
                </a:path>
                <a:path w="3505200" h="1399539">
                  <a:moveTo>
                    <a:pt x="2127504" y="582168"/>
                  </a:moveTo>
                  <a:lnTo>
                    <a:pt x="0" y="582168"/>
                  </a:lnTo>
                  <a:lnTo>
                    <a:pt x="0" y="816864"/>
                  </a:lnTo>
                  <a:lnTo>
                    <a:pt x="2127504" y="816864"/>
                  </a:lnTo>
                  <a:lnTo>
                    <a:pt x="2127504" y="582168"/>
                  </a:lnTo>
                  <a:close/>
                </a:path>
                <a:path w="3505200" h="1399539">
                  <a:moveTo>
                    <a:pt x="3505200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3505200" y="233172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758940" y="1644395"/>
              <a:ext cx="56515" cy="1750060"/>
            </a:xfrm>
            <a:custGeom>
              <a:avLst/>
              <a:gdLst/>
              <a:ahLst/>
              <a:cxnLst/>
              <a:rect l="l" t="t" r="r" b="b"/>
              <a:pathLst>
                <a:path w="56515" h="1750060">
                  <a:moveTo>
                    <a:pt x="56387" y="0"/>
                  </a:moveTo>
                  <a:lnTo>
                    <a:pt x="56387" y="1749552"/>
                  </a:lnTo>
                </a:path>
                <a:path w="56515" h="1750060">
                  <a:moveTo>
                    <a:pt x="0" y="0"/>
                  </a:moveTo>
                  <a:lnTo>
                    <a:pt x="56387" y="0"/>
                  </a:lnTo>
                </a:path>
                <a:path w="56515" h="1750060">
                  <a:moveTo>
                    <a:pt x="0" y="583691"/>
                  </a:moveTo>
                  <a:lnTo>
                    <a:pt x="56387" y="583691"/>
                  </a:lnTo>
                </a:path>
                <a:path w="56515" h="1750060">
                  <a:moveTo>
                    <a:pt x="0" y="1165859"/>
                  </a:moveTo>
                  <a:lnTo>
                    <a:pt x="56387" y="1165859"/>
                  </a:lnTo>
                </a:path>
                <a:path w="56515" h="1750060">
                  <a:moveTo>
                    <a:pt x="0" y="1749552"/>
                  </a:moveTo>
                  <a:lnTo>
                    <a:pt x="56387" y="174955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797040" y="4300740"/>
              <a:ext cx="2508885" cy="1225550"/>
            </a:xfrm>
            <a:custGeom>
              <a:avLst/>
              <a:gdLst/>
              <a:ahLst/>
              <a:cxnLst/>
              <a:rect l="l" t="t" r="r" b="b"/>
              <a:pathLst>
                <a:path w="2508884" h="1225550">
                  <a:moveTo>
                    <a:pt x="880872" y="874763"/>
                  </a:moveTo>
                  <a:lnTo>
                    <a:pt x="0" y="874763"/>
                  </a:lnTo>
                  <a:lnTo>
                    <a:pt x="0" y="1225283"/>
                  </a:lnTo>
                  <a:lnTo>
                    <a:pt x="880872" y="1225283"/>
                  </a:lnTo>
                  <a:lnTo>
                    <a:pt x="880872" y="874763"/>
                  </a:lnTo>
                  <a:close/>
                </a:path>
                <a:path w="2508884" h="1225550">
                  <a:moveTo>
                    <a:pt x="2508504" y="0"/>
                  </a:moveTo>
                  <a:lnTo>
                    <a:pt x="0" y="0"/>
                  </a:lnTo>
                  <a:lnTo>
                    <a:pt x="0" y="352031"/>
                  </a:lnTo>
                  <a:lnTo>
                    <a:pt x="2508504" y="352031"/>
                  </a:lnTo>
                  <a:lnTo>
                    <a:pt x="250850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740652" y="4038600"/>
              <a:ext cx="56515" cy="1750060"/>
            </a:xfrm>
            <a:custGeom>
              <a:avLst/>
              <a:gdLst/>
              <a:ahLst/>
              <a:cxnLst/>
              <a:rect l="l" t="t" r="r" b="b"/>
              <a:pathLst>
                <a:path w="56515" h="1750060">
                  <a:moveTo>
                    <a:pt x="56388" y="0"/>
                  </a:moveTo>
                  <a:lnTo>
                    <a:pt x="56388" y="1749552"/>
                  </a:lnTo>
                </a:path>
                <a:path w="56515" h="1750060">
                  <a:moveTo>
                    <a:pt x="0" y="0"/>
                  </a:moveTo>
                  <a:lnTo>
                    <a:pt x="56388" y="0"/>
                  </a:lnTo>
                </a:path>
                <a:path w="56515" h="1750060">
                  <a:moveTo>
                    <a:pt x="0" y="874776"/>
                  </a:moveTo>
                  <a:lnTo>
                    <a:pt x="56388" y="874776"/>
                  </a:lnTo>
                </a:path>
                <a:path w="56515" h="1750060">
                  <a:moveTo>
                    <a:pt x="0" y="1749552"/>
                  </a:moveTo>
                  <a:lnTo>
                    <a:pt x="56388" y="174955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0388345" y="1802333"/>
            <a:ext cx="3613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55%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9006967" y="2386076"/>
            <a:ext cx="361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34%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504303" y="2969132"/>
            <a:ext cx="361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61709" y="1791970"/>
            <a:ext cx="6007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Europe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89497" y="2374849"/>
            <a:ext cx="77343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solidFill>
                  <a:srgbClr val="FFFFFF"/>
                </a:solidFill>
                <a:latin typeface="Calibri"/>
                <a:cs typeface="Calibri"/>
              </a:rPr>
              <a:t>Americas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95771" y="2958464"/>
            <a:ext cx="367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5" b="1">
                <a:solidFill>
                  <a:srgbClr val="FFFFFF"/>
                </a:solidFill>
                <a:latin typeface="Calibri"/>
                <a:cs typeface="Calibri"/>
              </a:rPr>
              <a:t>Asia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91910" y="1298270"/>
            <a:ext cx="37858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 b="1">
                <a:solidFill>
                  <a:srgbClr val="D30411"/>
                </a:solidFill>
                <a:latin typeface="Calibri"/>
                <a:cs typeface="Calibri"/>
              </a:rPr>
              <a:t>Revenue</a:t>
            </a:r>
            <a:r>
              <a:rPr dirty="0" sz="1800" spc="-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D30411"/>
                </a:solidFill>
                <a:latin typeface="Calibri"/>
                <a:cs typeface="Calibri"/>
              </a:rPr>
              <a:t>Mix</a:t>
            </a:r>
            <a:r>
              <a:rPr dirty="0" sz="180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D30411"/>
                </a:solidFill>
                <a:latin typeface="Calibri"/>
                <a:cs typeface="Calibri"/>
              </a:rPr>
              <a:t>by</a:t>
            </a:r>
            <a:r>
              <a:rPr dirty="0" sz="180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65" b="1">
                <a:solidFill>
                  <a:srgbClr val="D30411"/>
                </a:solidFill>
                <a:latin typeface="Calibri"/>
                <a:cs typeface="Calibri"/>
              </a:rPr>
              <a:t>Geography,</a:t>
            </a:r>
            <a:r>
              <a:rPr dirty="0" sz="180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65" b="1">
                <a:solidFill>
                  <a:srgbClr val="D30411"/>
                </a:solidFill>
                <a:latin typeface="Calibri"/>
                <a:cs typeface="Calibri"/>
              </a:rPr>
              <a:t>FY</a:t>
            </a:r>
            <a:r>
              <a:rPr dirty="0" sz="18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14" b="1">
                <a:solidFill>
                  <a:srgbClr val="D30411"/>
                </a:solidFill>
                <a:latin typeface="Calibri"/>
                <a:cs typeface="Calibri"/>
              </a:rPr>
              <a:t>2024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370821" y="4343780"/>
            <a:ext cx="361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74%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742681" y="5218557"/>
            <a:ext cx="361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26%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292722" y="4333113"/>
            <a:ext cx="351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FFFFFF"/>
                </a:solidFill>
                <a:latin typeface="Calibri"/>
                <a:cs typeface="Calibri"/>
              </a:rPr>
              <a:t>B2C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86880" y="5207330"/>
            <a:ext cx="357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0" b="1">
                <a:solidFill>
                  <a:srgbClr val="FFFFFF"/>
                </a:solidFill>
                <a:latin typeface="Calibri"/>
                <a:cs typeface="Calibri"/>
              </a:rPr>
              <a:t>B2B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71717" y="3693921"/>
            <a:ext cx="3001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D30411"/>
                </a:solidFill>
                <a:latin typeface="Calibri"/>
                <a:cs typeface="Calibri"/>
              </a:rPr>
              <a:t>Parcel</a:t>
            </a:r>
            <a:r>
              <a:rPr dirty="0" sz="180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70" b="1">
                <a:solidFill>
                  <a:srgbClr val="D30411"/>
                </a:solidFill>
                <a:latin typeface="Calibri"/>
                <a:cs typeface="Calibri"/>
              </a:rPr>
              <a:t>Revenue</a:t>
            </a:r>
            <a:r>
              <a:rPr dirty="0" sz="1800" spc="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D30411"/>
                </a:solidFill>
                <a:latin typeface="Calibri"/>
                <a:cs typeface="Calibri"/>
              </a:rPr>
              <a:t>Mix, </a:t>
            </a:r>
            <a:r>
              <a:rPr dirty="0" sz="1800" spc="165" b="1">
                <a:solidFill>
                  <a:srgbClr val="D30411"/>
                </a:solidFill>
                <a:latin typeface="Calibri"/>
                <a:cs typeface="Calibri"/>
              </a:rPr>
              <a:t>FY</a:t>
            </a:r>
            <a:r>
              <a:rPr dirty="0" sz="1800" spc="-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14" b="1">
                <a:solidFill>
                  <a:srgbClr val="D30411"/>
                </a:solidFill>
                <a:latin typeface="Calibri"/>
                <a:cs typeface="Calibri"/>
              </a:rPr>
              <a:t>2024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63861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5"/>
              <a:t>eCommerce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135"/>
              <a:t>Strong</a:t>
            </a:r>
            <a:r>
              <a:rPr dirty="0" sz="2400" spc="-40"/>
              <a:t> </a:t>
            </a:r>
            <a:r>
              <a:rPr dirty="0" sz="2400" spc="100"/>
              <a:t>Q4</a:t>
            </a:r>
            <a:r>
              <a:rPr dirty="0" sz="2400" spc="-50"/>
              <a:t> </a:t>
            </a:r>
            <a:r>
              <a:rPr dirty="0" sz="2400" spc="155"/>
              <a:t>EBIT</a:t>
            </a:r>
            <a:r>
              <a:rPr dirty="0" sz="2400" spc="-35"/>
              <a:t> </a:t>
            </a:r>
            <a:r>
              <a:rPr dirty="0" sz="2400" spc="80"/>
              <a:t>contribution</a:t>
            </a:r>
            <a:r>
              <a:rPr dirty="0" sz="2400" spc="-30"/>
              <a:t> </a:t>
            </a:r>
            <a:r>
              <a:rPr dirty="0" sz="2400" spc="110"/>
              <a:t>from</a:t>
            </a:r>
            <a:r>
              <a:rPr dirty="0" sz="2400" spc="-50"/>
              <a:t> </a:t>
            </a:r>
            <a:r>
              <a:rPr dirty="0" sz="2400" spc="95"/>
              <a:t>peak</a:t>
            </a:r>
            <a:r>
              <a:rPr dirty="0" sz="2400" spc="-25"/>
              <a:t> </a:t>
            </a:r>
            <a:r>
              <a:rPr dirty="0" sz="2400" spc="105"/>
              <a:t>season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6274308" y="4079747"/>
            <a:ext cx="5486400" cy="216916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00965" rIns="0" bIns="0" rtlCol="0" vert="horz">
            <a:spAutoFit/>
          </a:bodyPr>
          <a:lstStyle/>
          <a:p>
            <a:pPr marL="250190" marR="62865" indent="-178435">
              <a:lnSpc>
                <a:spcPct val="100000"/>
              </a:lnSpc>
              <a:spcBef>
                <a:spcPts val="795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80" b="1">
                <a:latin typeface="Calibri"/>
                <a:cs typeface="Calibri"/>
              </a:rPr>
              <a:t>Strong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Q4</a:t>
            </a:r>
            <a:r>
              <a:rPr dirty="0" sz="1400" spc="204" b="1">
                <a:latin typeface="Calibri"/>
                <a:cs typeface="Calibri"/>
              </a:rPr>
              <a:t> </a:t>
            </a:r>
            <a:r>
              <a:rPr dirty="0" sz="1400" spc="95" b="1">
                <a:latin typeface="Calibri"/>
                <a:cs typeface="Calibri"/>
              </a:rPr>
              <a:t>EBIT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of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100" b="1">
                <a:latin typeface="Calibri"/>
                <a:cs typeface="Calibri"/>
              </a:rPr>
              <a:t>€106m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driven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both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strong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volume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growth </a:t>
            </a:r>
            <a:r>
              <a:rPr dirty="0" sz="1400" spc="50">
                <a:latin typeface="Calibri"/>
                <a:cs typeface="Calibri"/>
              </a:rPr>
              <a:t>during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peak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season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yield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discipline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including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peak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surcharges</a:t>
            </a:r>
            <a:endParaRPr sz="1400">
              <a:latin typeface="Calibri"/>
              <a:cs typeface="Calibri"/>
            </a:endParaRPr>
          </a:p>
          <a:p>
            <a:pPr marL="250825" indent="-178435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130" b="1">
                <a:latin typeface="Calibri"/>
                <a:cs typeface="Calibri"/>
              </a:rPr>
              <a:t>FY</a:t>
            </a:r>
            <a:r>
              <a:rPr dirty="0" sz="1400" spc="165" b="1">
                <a:latin typeface="Calibri"/>
                <a:cs typeface="Calibri"/>
              </a:rPr>
              <a:t> </a:t>
            </a:r>
            <a:r>
              <a:rPr dirty="0" sz="1400" spc="105" b="1">
                <a:latin typeface="Calibri"/>
                <a:cs typeface="Calibri"/>
              </a:rPr>
              <a:t>2024</a:t>
            </a:r>
            <a:r>
              <a:rPr dirty="0" sz="1400" spc="160" b="1">
                <a:latin typeface="Calibri"/>
                <a:cs typeface="Calibri"/>
              </a:rPr>
              <a:t> </a:t>
            </a:r>
            <a:r>
              <a:rPr dirty="0" sz="1400" spc="95" b="1">
                <a:latin typeface="Calibri"/>
                <a:cs typeface="Calibri"/>
              </a:rPr>
              <a:t>EBIT</a:t>
            </a:r>
            <a:r>
              <a:rPr dirty="0" sz="1400" spc="15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posted</a:t>
            </a:r>
            <a:r>
              <a:rPr dirty="0" sz="1400" spc="16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at</a:t>
            </a:r>
            <a:r>
              <a:rPr dirty="0" sz="1400" spc="165" b="1">
                <a:latin typeface="Calibri"/>
                <a:cs typeface="Calibri"/>
              </a:rPr>
              <a:t> </a:t>
            </a:r>
            <a:r>
              <a:rPr dirty="0" sz="1400" spc="100" b="1">
                <a:latin typeface="Calibri"/>
                <a:cs typeface="Calibri"/>
              </a:rPr>
              <a:t>€281m</a:t>
            </a:r>
            <a:r>
              <a:rPr dirty="0" sz="1400" spc="140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(-</a:t>
            </a:r>
            <a:r>
              <a:rPr dirty="0" sz="1400" b="1">
                <a:latin typeface="Calibri"/>
                <a:cs typeface="Calibri"/>
              </a:rPr>
              <a:t>3%</a:t>
            </a:r>
            <a:r>
              <a:rPr dirty="0" sz="1400" spc="15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yoy)</a:t>
            </a:r>
            <a:r>
              <a:rPr dirty="0" sz="1400" spc="55">
                <a:latin typeface="Calibri"/>
                <a:cs typeface="Calibri"/>
              </a:rPr>
              <a:t>,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held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back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ongoing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network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investments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cater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structural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e-</a:t>
            </a:r>
            <a:r>
              <a:rPr dirty="0" sz="1400" spc="50">
                <a:latin typeface="Calibri"/>
                <a:cs typeface="Calibri"/>
              </a:rPr>
              <a:t>commerce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trend</a:t>
            </a:r>
            <a:endParaRPr sz="14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605"/>
              </a:spcBef>
            </a:pPr>
            <a:r>
              <a:rPr dirty="0" sz="1400">
                <a:solidFill>
                  <a:srgbClr val="D30411"/>
                </a:solidFill>
                <a:latin typeface="Wingdings"/>
                <a:cs typeface="Wingdings"/>
              </a:rPr>
              <a:t></a:t>
            </a:r>
            <a:r>
              <a:rPr dirty="0" sz="1400" spc="80">
                <a:solidFill>
                  <a:srgbClr val="D30411"/>
                </a:solidFill>
                <a:latin typeface="Times New Roman"/>
                <a:cs typeface="Times New Roman"/>
              </a:rPr>
              <a:t>  </a:t>
            </a:r>
            <a:r>
              <a:rPr dirty="0" sz="1400" spc="80" b="1">
                <a:latin typeface="Calibri"/>
                <a:cs typeface="Calibri"/>
              </a:rPr>
              <a:t>+41%</a:t>
            </a:r>
            <a:r>
              <a:rPr dirty="0" sz="1400" spc="165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OCF</a:t>
            </a:r>
            <a:r>
              <a:rPr dirty="0" sz="1400" spc="17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improvement</a:t>
            </a:r>
            <a:r>
              <a:rPr dirty="0" sz="1400" spc="15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Q4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following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 spc="95" b="1">
                <a:latin typeface="Calibri"/>
                <a:cs typeface="Calibri"/>
              </a:rPr>
              <a:t>EBIT</a:t>
            </a:r>
            <a:r>
              <a:rPr dirty="0" sz="1400" spc="17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development</a:t>
            </a:r>
            <a:r>
              <a:rPr dirty="0" sz="1400" spc="175" b="1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plus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dirty="0" sz="1400" spc="75" b="1">
                <a:latin typeface="Calibri"/>
                <a:cs typeface="Calibri"/>
              </a:rPr>
              <a:t>strong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collections,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resulting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+18%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OCF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increase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110">
                <a:latin typeface="Calibri"/>
                <a:cs typeface="Calibri"/>
              </a:rPr>
              <a:t>FY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2024</a:t>
            </a:r>
            <a:endParaRPr sz="1400">
              <a:latin typeface="Calibri"/>
              <a:cs typeface="Calibri"/>
            </a:endParaRPr>
          </a:p>
          <a:p>
            <a:pPr marL="250190" marR="61594" indent="-178435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75" b="1">
                <a:latin typeface="Calibri"/>
                <a:cs typeface="Calibri"/>
              </a:rPr>
              <a:t>Largest</a:t>
            </a:r>
            <a:r>
              <a:rPr dirty="0" sz="1400" spc="6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integrated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out-</a:t>
            </a:r>
            <a:r>
              <a:rPr dirty="0" sz="1400" spc="65" b="1">
                <a:latin typeface="Calibri"/>
                <a:cs typeface="Calibri"/>
              </a:rPr>
              <a:t>of-</a:t>
            </a:r>
            <a:r>
              <a:rPr dirty="0" sz="1400" spc="60" b="1">
                <a:latin typeface="Calibri"/>
                <a:cs typeface="Calibri"/>
              </a:rPr>
              <a:t>home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(OOH)</a:t>
            </a:r>
            <a:r>
              <a:rPr dirty="0" sz="1400" spc="4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parcel</a:t>
            </a:r>
            <a:r>
              <a:rPr dirty="0" sz="1400" spc="5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network</a:t>
            </a:r>
            <a:r>
              <a:rPr dirty="0" sz="1400" spc="6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Europe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100">
                <a:latin typeface="Calibri"/>
                <a:cs typeface="Calibri"/>
              </a:rPr>
              <a:t>~145k </a:t>
            </a:r>
            <a:r>
              <a:rPr dirty="0" sz="1400">
                <a:latin typeface="Calibri"/>
                <a:cs typeface="Calibri"/>
              </a:rPr>
              <a:t>touchpoints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95">
                <a:latin typeface="Calibri"/>
                <a:cs typeface="Calibri"/>
              </a:rPr>
              <a:t>(+34k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30">
                <a:latin typeface="Calibri"/>
                <a:cs typeface="Calibri"/>
              </a:rPr>
              <a:t>yoy)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61772" y="4079747"/>
            <a:ext cx="5765800" cy="2169160"/>
          </a:xfrm>
          <a:custGeom>
            <a:avLst/>
            <a:gdLst/>
            <a:ahLst/>
            <a:cxnLst/>
            <a:rect l="l" t="t" r="r" b="b"/>
            <a:pathLst>
              <a:path w="5765800" h="2169160">
                <a:moveTo>
                  <a:pt x="5765292" y="0"/>
                </a:moveTo>
                <a:lnTo>
                  <a:pt x="0" y="0"/>
                </a:lnTo>
                <a:lnTo>
                  <a:pt x="0" y="2168652"/>
                </a:lnTo>
                <a:lnTo>
                  <a:pt x="5765292" y="2168652"/>
                </a:lnTo>
                <a:lnTo>
                  <a:pt x="5765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55268" y="4439427"/>
            <a:ext cx="1247140" cy="122174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655"/>
              </a:spcBef>
            </a:pPr>
            <a:r>
              <a:rPr dirty="0" sz="4000" spc="155" b="1">
                <a:latin typeface="Calibri"/>
                <a:cs typeface="Calibri"/>
              </a:rPr>
              <a:t>+39%</a:t>
            </a:r>
            <a:endParaRPr sz="4000">
              <a:latin typeface="Calibri"/>
              <a:cs typeface="Calibri"/>
            </a:endParaRPr>
          </a:p>
          <a:p>
            <a:pPr algn="ctr" marL="77470" marR="81915">
              <a:lnSpc>
                <a:spcPct val="100000"/>
              </a:lnSpc>
              <a:spcBef>
                <a:spcPts val="220"/>
              </a:spcBef>
            </a:pPr>
            <a:r>
              <a:rPr dirty="0" sz="1600" spc="-10" b="1">
                <a:latin typeface="Calibri"/>
                <a:cs typeface="Calibri"/>
              </a:rPr>
              <a:t>Q4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2024</a:t>
            </a:r>
            <a:r>
              <a:rPr dirty="0" sz="1600" spc="75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yoy </a:t>
            </a:r>
            <a:r>
              <a:rPr dirty="0" sz="1600" spc="30" b="1">
                <a:latin typeface="Calibri"/>
                <a:cs typeface="Calibri"/>
              </a:rPr>
              <a:t>EBIT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4688078" y="4439427"/>
            <a:ext cx="1143635" cy="122174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55"/>
              </a:spcBef>
            </a:pPr>
            <a:r>
              <a:rPr dirty="0" sz="4000" spc="155" b="1">
                <a:latin typeface="Calibri"/>
                <a:cs typeface="Calibri"/>
              </a:rPr>
              <a:t>+9%</a:t>
            </a:r>
            <a:endParaRPr sz="4000">
              <a:latin typeface="Calibri"/>
              <a:cs typeface="Calibri"/>
            </a:endParaRPr>
          </a:p>
          <a:p>
            <a:pPr marR="5080" indent="24130">
              <a:lnSpc>
                <a:spcPct val="100000"/>
              </a:lnSpc>
              <a:spcBef>
                <a:spcPts val="220"/>
              </a:spcBef>
            </a:pPr>
            <a:r>
              <a:rPr dirty="0" sz="1600" b="1">
                <a:latin typeface="Calibri"/>
                <a:cs typeface="Calibri"/>
              </a:rPr>
              <a:t>Q4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2024</a:t>
            </a:r>
            <a:r>
              <a:rPr dirty="0" sz="1600" spc="55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yoy </a:t>
            </a:r>
            <a:r>
              <a:rPr dirty="0" sz="1600" b="1">
                <a:latin typeface="Calibri"/>
                <a:cs typeface="Calibri"/>
              </a:rPr>
              <a:t>B2C</a:t>
            </a:r>
            <a:r>
              <a:rPr dirty="0" sz="1600" spc="6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62757" y="4439427"/>
            <a:ext cx="1123315" cy="122174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655"/>
              </a:spcBef>
            </a:pPr>
            <a:r>
              <a:rPr dirty="0" sz="4000" spc="140" b="1">
                <a:latin typeface="Calibri"/>
                <a:cs typeface="Calibri"/>
              </a:rPr>
              <a:t>145k</a:t>
            </a:r>
            <a:endParaRPr sz="4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20"/>
              </a:spcBef>
            </a:pPr>
            <a:r>
              <a:rPr dirty="0" sz="1600" spc="-20" b="1">
                <a:latin typeface="Calibri"/>
                <a:cs typeface="Calibri"/>
              </a:rPr>
              <a:t>Out-</a:t>
            </a:r>
            <a:r>
              <a:rPr dirty="0" sz="1600" b="1">
                <a:latin typeface="Calibri"/>
                <a:cs typeface="Calibri"/>
              </a:rPr>
              <a:t>of-</a:t>
            </a:r>
            <a:r>
              <a:rPr dirty="0" sz="1600" spc="-20" b="1">
                <a:latin typeface="Calibri"/>
                <a:cs typeface="Calibri"/>
              </a:rPr>
              <a:t>home </a:t>
            </a:r>
            <a:r>
              <a:rPr dirty="0" sz="1600" spc="-10" b="1">
                <a:latin typeface="Calibri"/>
                <a:cs typeface="Calibri"/>
              </a:rPr>
              <a:t>points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33170"/>
            <a:ext cx="6542405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80"/>
              <a:t>Our</a:t>
            </a:r>
            <a:r>
              <a:rPr dirty="0" spc="-60"/>
              <a:t> </a:t>
            </a:r>
            <a:r>
              <a:rPr dirty="0" spc="105"/>
              <a:t>offer</a:t>
            </a:r>
            <a:r>
              <a:rPr dirty="0" spc="-65"/>
              <a:t> </a:t>
            </a:r>
            <a:r>
              <a:rPr dirty="0" spc="150"/>
              <a:t>is</a:t>
            </a:r>
            <a:r>
              <a:rPr dirty="0" spc="-55"/>
              <a:t> </a:t>
            </a:r>
            <a:r>
              <a:rPr dirty="0" spc="120"/>
              <a:t>focused</a:t>
            </a:r>
            <a:r>
              <a:rPr dirty="0" spc="-55"/>
              <a:t> </a:t>
            </a:r>
            <a:r>
              <a:rPr dirty="0" spc="95"/>
              <a:t>on</a:t>
            </a:r>
            <a:r>
              <a:rPr dirty="0" spc="-85"/>
              <a:t> </a:t>
            </a:r>
            <a:r>
              <a:rPr dirty="0" spc="105"/>
              <a:t>Europe,</a:t>
            </a:r>
            <a:r>
              <a:rPr dirty="0" spc="-75"/>
              <a:t> </a:t>
            </a:r>
            <a:r>
              <a:rPr dirty="0" spc="190"/>
              <a:t>US</a:t>
            </a:r>
            <a:r>
              <a:rPr dirty="0" spc="-65"/>
              <a:t> </a:t>
            </a:r>
            <a:r>
              <a:rPr dirty="0" spc="95"/>
              <a:t>and</a:t>
            </a:r>
            <a:r>
              <a:rPr dirty="0" spc="-70"/>
              <a:t> </a:t>
            </a:r>
            <a:r>
              <a:rPr dirty="0" spc="65"/>
              <a:t>India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31291" y="1534667"/>
            <a:ext cx="11329670" cy="2194560"/>
            <a:chOff x="431291" y="1534667"/>
            <a:chExt cx="11329670" cy="2194560"/>
          </a:xfrm>
        </p:grpSpPr>
        <p:sp>
          <p:nvSpPr>
            <p:cNvPr id="4" name="object 4" descr=""/>
            <p:cNvSpPr/>
            <p:nvPr/>
          </p:nvSpPr>
          <p:spPr>
            <a:xfrm>
              <a:off x="431291" y="1534667"/>
              <a:ext cx="11329670" cy="2194560"/>
            </a:xfrm>
            <a:custGeom>
              <a:avLst/>
              <a:gdLst/>
              <a:ahLst/>
              <a:cxnLst/>
              <a:rect l="l" t="t" r="r" b="b"/>
              <a:pathLst>
                <a:path w="11329670" h="2194560">
                  <a:moveTo>
                    <a:pt x="11329416" y="0"/>
                  </a:moveTo>
                  <a:lnTo>
                    <a:pt x="0" y="0"/>
                  </a:lnTo>
                  <a:lnTo>
                    <a:pt x="0" y="2194560"/>
                  </a:lnTo>
                  <a:lnTo>
                    <a:pt x="11329416" y="2194560"/>
                  </a:lnTo>
                  <a:lnTo>
                    <a:pt x="113294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02408" y="1706879"/>
              <a:ext cx="9088120" cy="1851660"/>
            </a:xfrm>
            <a:custGeom>
              <a:avLst/>
              <a:gdLst/>
              <a:ahLst/>
              <a:cxnLst/>
              <a:rect l="l" t="t" r="r" b="b"/>
              <a:pathLst>
                <a:path w="9088120" h="1851660">
                  <a:moveTo>
                    <a:pt x="2798064" y="0"/>
                  </a:moveTo>
                  <a:lnTo>
                    <a:pt x="0" y="0"/>
                  </a:lnTo>
                  <a:lnTo>
                    <a:pt x="0" y="1851660"/>
                  </a:lnTo>
                  <a:lnTo>
                    <a:pt x="2798064" y="1851660"/>
                  </a:lnTo>
                  <a:lnTo>
                    <a:pt x="2798064" y="0"/>
                  </a:lnTo>
                  <a:close/>
                </a:path>
                <a:path w="9088120" h="1851660">
                  <a:moveTo>
                    <a:pt x="5942076" y="0"/>
                  </a:moveTo>
                  <a:lnTo>
                    <a:pt x="3145536" y="0"/>
                  </a:lnTo>
                  <a:lnTo>
                    <a:pt x="3145536" y="1851660"/>
                  </a:lnTo>
                  <a:lnTo>
                    <a:pt x="5942076" y="1851660"/>
                  </a:lnTo>
                  <a:lnTo>
                    <a:pt x="5942076" y="0"/>
                  </a:lnTo>
                  <a:close/>
                </a:path>
                <a:path w="9088120" h="1851660">
                  <a:moveTo>
                    <a:pt x="9087599" y="0"/>
                  </a:moveTo>
                  <a:lnTo>
                    <a:pt x="6289548" y="0"/>
                  </a:lnTo>
                  <a:lnTo>
                    <a:pt x="6289548" y="1851660"/>
                  </a:lnTo>
                  <a:lnTo>
                    <a:pt x="9087599" y="1851660"/>
                  </a:lnTo>
                  <a:lnTo>
                    <a:pt x="9087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431291" y="4038600"/>
            <a:ext cx="11329670" cy="2194560"/>
          </a:xfrm>
          <a:custGeom>
            <a:avLst/>
            <a:gdLst/>
            <a:ahLst/>
            <a:cxnLst/>
            <a:rect l="l" t="t" r="r" b="b"/>
            <a:pathLst>
              <a:path w="11329670" h="2194560">
                <a:moveTo>
                  <a:pt x="11329416" y="0"/>
                </a:moveTo>
                <a:lnTo>
                  <a:pt x="0" y="0"/>
                </a:lnTo>
                <a:lnTo>
                  <a:pt x="0" y="2194560"/>
                </a:lnTo>
                <a:lnTo>
                  <a:pt x="11329416" y="2194560"/>
                </a:lnTo>
                <a:lnTo>
                  <a:pt x="1132941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31291" y="3883152"/>
            <a:ext cx="11328400" cy="0"/>
          </a:xfrm>
          <a:custGeom>
            <a:avLst/>
            <a:gdLst/>
            <a:ahLst/>
            <a:cxnLst/>
            <a:rect l="l" t="t" r="r" b="b"/>
            <a:pathLst>
              <a:path w="11328400" h="0">
                <a:moveTo>
                  <a:pt x="0" y="0"/>
                </a:moveTo>
                <a:lnTo>
                  <a:pt x="11328400" y="0"/>
                </a:lnTo>
              </a:path>
            </a:pathLst>
          </a:custGeom>
          <a:ln w="12700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31291" y="1534667"/>
            <a:ext cx="11329670" cy="219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97485">
              <a:lnSpc>
                <a:spcPct val="100000"/>
              </a:lnSpc>
            </a:pPr>
            <a:r>
              <a:rPr dirty="0" sz="1450" spc="120" b="1">
                <a:latin typeface="Calibri"/>
                <a:cs typeface="Calibri"/>
              </a:rPr>
              <a:t>8</a:t>
            </a:r>
            <a:r>
              <a:rPr dirty="0" sz="1450" spc="-35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DOMESTIC</a:t>
            </a:r>
            <a:endParaRPr sz="145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  <a:spcBef>
                <a:spcPts val="25"/>
              </a:spcBef>
            </a:pPr>
            <a:r>
              <a:rPr dirty="0" sz="1450" spc="120" b="1">
                <a:latin typeface="Calibri"/>
                <a:cs typeface="Calibri"/>
              </a:rPr>
              <a:t>CLUSTERS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9107" y="4883911"/>
            <a:ext cx="1377950" cy="473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01400"/>
              </a:lnSpc>
              <a:spcBef>
                <a:spcPts val="90"/>
              </a:spcBef>
            </a:pPr>
            <a:r>
              <a:rPr dirty="0" sz="1450" spc="110" b="1">
                <a:latin typeface="Calibri"/>
                <a:cs typeface="Calibri"/>
              </a:rPr>
              <a:t>CROSS-</a:t>
            </a:r>
            <a:r>
              <a:rPr dirty="0" sz="1450" spc="85" b="1">
                <a:latin typeface="Calibri"/>
                <a:cs typeface="Calibri"/>
              </a:rPr>
              <a:t>BORDER </a:t>
            </a:r>
            <a:r>
              <a:rPr dirty="0" sz="1450" spc="70" b="1">
                <a:latin typeface="Calibri"/>
                <a:cs typeface="Calibri"/>
              </a:rPr>
              <a:t>COVERAGE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229357" y="1886457"/>
            <a:ext cx="8523605" cy="1594485"/>
            <a:chOff x="2229357" y="1886457"/>
            <a:chExt cx="8523605" cy="1594485"/>
          </a:xfrm>
        </p:grpSpPr>
        <p:sp>
          <p:nvSpPr>
            <p:cNvPr id="11" name="object 11" descr=""/>
            <p:cNvSpPr/>
            <p:nvPr/>
          </p:nvSpPr>
          <p:spPr>
            <a:xfrm>
              <a:off x="2235707" y="1892807"/>
              <a:ext cx="0" cy="1478280"/>
            </a:xfrm>
            <a:custGeom>
              <a:avLst/>
              <a:gdLst/>
              <a:ahLst/>
              <a:cxnLst/>
              <a:rect l="l" t="t" r="r" b="b"/>
              <a:pathLst>
                <a:path w="0" h="1478279">
                  <a:moveTo>
                    <a:pt x="0" y="0"/>
                  </a:moveTo>
                  <a:lnTo>
                    <a:pt x="0" y="1478026"/>
                  </a:lnTo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2673" y="2150173"/>
              <a:ext cx="1501393" cy="128358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690872" y="328726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4572" y="457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7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90872" y="328726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4572" y="457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4775" y="329793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096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6096" y="457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7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84775" y="329793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0"/>
                  </a:moveTo>
                  <a:lnTo>
                    <a:pt x="0" y="4572"/>
                  </a:lnTo>
                  <a:lnTo>
                    <a:pt x="6096" y="4572"/>
                  </a:lnTo>
                  <a:lnTo>
                    <a:pt x="609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84775" y="3308603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0" y="0"/>
                  </a:moveTo>
                  <a:lnTo>
                    <a:pt x="0" y="4572"/>
                  </a:lnTo>
                  <a:lnTo>
                    <a:pt x="6858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84775" y="3308603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0" y="4572"/>
                  </a:moveTo>
                  <a:lnTo>
                    <a:pt x="6858" y="4572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90872" y="331317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555" y="0"/>
                  </a:moveTo>
                  <a:lnTo>
                    <a:pt x="1015" y="0"/>
                  </a:lnTo>
                  <a:lnTo>
                    <a:pt x="0" y="1015"/>
                  </a:lnTo>
                  <a:lnTo>
                    <a:pt x="0" y="3556"/>
                  </a:lnTo>
                  <a:lnTo>
                    <a:pt x="1015" y="4572"/>
                  </a:lnTo>
                  <a:lnTo>
                    <a:pt x="3555" y="4572"/>
                  </a:lnTo>
                  <a:lnTo>
                    <a:pt x="4572" y="3556"/>
                  </a:lnTo>
                  <a:lnTo>
                    <a:pt x="4572" y="2286"/>
                  </a:lnTo>
                  <a:lnTo>
                    <a:pt x="4572" y="1015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rgbClr val="007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90872" y="331317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572" y="2286"/>
                  </a:moveTo>
                  <a:lnTo>
                    <a:pt x="4572" y="3556"/>
                  </a:lnTo>
                  <a:lnTo>
                    <a:pt x="3555" y="4572"/>
                  </a:lnTo>
                  <a:lnTo>
                    <a:pt x="2286" y="4572"/>
                  </a:lnTo>
                  <a:lnTo>
                    <a:pt x="1015" y="4572"/>
                  </a:lnTo>
                  <a:lnTo>
                    <a:pt x="0" y="3556"/>
                  </a:lnTo>
                  <a:lnTo>
                    <a:pt x="0" y="2286"/>
                  </a:lnTo>
                  <a:lnTo>
                    <a:pt x="0" y="1015"/>
                  </a:lnTo>
                  <a:lnTo>
                    <a:pt x="1015" y="0"/>
                  </a:lnTo>
                  <a:lnTo>
                    <a:pt x="2286" y="0"/>
                  </a:lnTo>
                  <a:lnTo>
                    <a:pt x="3555" y="0"/>
                  </a:lnTo>
                  <a:lnTo>
                    <a:pt x="4572" y="1015"/>
                  </a:lnTo>
                  <a:lnTo>
                    <a:pt x="4572" y="228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3868" y="2234120"/>
              <a:ext cx="1464691" cy="119646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426" y="2394505"/>
              <a:ext cx="866140" cy="88642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805172" y="3060191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4">
                  <a:moveTo>
                    <a:pt x="210312" y="0"/>
                  </a:moveTo>
                  <a:lnTo>
                    <a:pt x="162072" y="5551"/>
                  </a:lnTo>
                  <a:lnTo>
                    <a:pt x="117798" y="21367"/>
                  </a:lnTo>
                  <a:lnTo>
                    <a:pt x="78750" y="46186"/>
                  </a:lnTo>
                  <a:lnTo>
                    <a:pt x="46186" y="78750"/>
                  </a:lnTo>
                  <a:lnTo>
                    <a:pt x="21367" y="117798"/>
                  </a:lnTo>
                  <a:lnTo>
                    <a:pt x="5551" y="162072"/>
                  </a:lnTo>
                  <a:lnTo>
                    <a:pt x="0" y="210312"/>
                  </a:lnTo>
                  <a:lnTo>
                    <a:pt x="5551" y="258551"/>
                  </a:lnTo>
                  <a:lnTo>
                    <a:pt x="21367" y="302825"/>
                  </a:lnTo>
                  <a:lnTo>
                    <a:pt x="46186" y="341873"/>
                  </a:lnTo>
                  <a:lnTo>
                    <a:pt x="78750" y="374437"/>
                  </a:lnTo>
                  <a:lnTo>
                    <a:pt x="117798" y="399256"/>
                  </a:lnTo>
                  <a:lnTo>
                    <a:pt x="162072" y="415072"/>
                  </a:lnTo>
                  <a:lnTo>
                    <a:pt x="210312" y="420624"/>
                  </a:lnTo>
                  <a:lnTo>
                    <a:pt x="258551" y="415072"/>
                  </a:lnTo>
                  <a:lnTo>
                    <a:pt x="302825" y="399256"/>
                  </a:lnTo>
                  <a:lnTo>
                    <a:pt x="341873" y="374437"/>
                  </a:lnTo>
                  <a:lnTo>
                    <a:pt x="374437" y="341873"/>
                  </a:lnTo>
                  <a:lnTo>
                    <a:pt x="399256" y="302825"/>
                  </a:lnTo>
                  <a:lnTo>
                    <a:pt x="415072" y="258551"/>
                  </a:lnTo>
                  <a:lnTo>
                    <a:pt x="420624" y="210312"/>
                  </a:lnTo>
                  <a:lnTo>
                    <a:pt x="415072" y="162072"/>
                  </a:lnTo>
                  <a:lnTo>
                    <a:pt x="399256" y="117798"/>
                  </a:lnTo>
                  <a:lnTo>
                    <a:pt x="374437" y="78750"/>
                  </a:lnTo>
                  <a:lnTo>
                    <a:pt x="341873" y="46186"/>
                  </a:lnTo>
                  <a:lnTo>
                    <a:pt x="302825" y="21367"/>
                  </a:lnTo>
                  <a:lnTo>
                    <a:pt x="258551" y="555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502407" y="1706879"/>
            <a:ext cx="2798445" cy="185166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200" spc="60" b="1">
                <a:latin typeface="Calibri"/>
                <a:cs typeface="Calibri"/>
              </a:rPr>
              <a:t>EUROPE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90">
                <a:latin typeface="Calibri"/>
                <a:cs typeface="Calibri"/>
              </a:rPr>
              <a:t>B2C</a:t>
            </a:r>
            <a:r>
              <a:rPr dirty="0" sz="1200">
                <a:latin typeface="Calibri"/>
                <a:cs typeface="Calibri"/>
              </a:rPr>
              <a:t> and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B2B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Calibri"/>
              <a:cs typeface="Calibri"/>
            </a:endParaRPr>
          </a:p>
          <a:p>
            <a:pPr algn="r" marR="116205">
              <a:lnSpc>
                <a:spcPct val="100000"/>
              </a:lnSpc>
            </a:pPr>
            <a:r>
              <a:rPr dirty="0" sz="1300" spc="55" b="1">
                <a:latin typeface="Calibri"/>
                <a:cs typeface="Calibri"/>
              </a:rPr>
              <a:t>48%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229357" y="4210811"/>
            <a:ext cx="6215380" cy="1850389"/>
            <a:chOff x="2229357" y="4210811"/>
            <a:chExt cx="6215380" cy="1850389"/>
          </a:xfrm>
        </p:grpSpPr>
        <p:sp>
          <p:nvSpPr>
            <p:cNvPr id="26" name="object 26" descr=""/>
            <p:cNvSpPr/>
            <p:nvPr/>
          </p:nvSpPr>
          <p:spPr>
            <a:xfrm>
              <a:off x="2235707" y="4396739"/>
              <a:ext cx="0" cy="1478280"/>
            </a:xfrm>
            <a:custGeom>
              <a:avLst/>
              <a:gdLst/>
              <a:ahLst/>
              <a:cxnLst/>
              <a:rect l="l" t="t" r="r" b="b"/>
              <a:pathLst>
                <a:path w="0" h="1478279">
                  <a:moveTo>
                    <a:pt x="0" y="0"/>
                  </a:moveTo>
                  <a:lnTo>
                    <a:pt x="0" y="1477975"/>
                  </a:lnTo>
                </a:path>
              </a:pathLst>
            </a:custGeom>
            <a:ln w="127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502408" y="4210811"/>
              <a:ext cx="5942330" cy="1850389"/>
            </a:xfrm>
            <a:custGeom>
              <a:avLst/>
              <a:gdLst/>
              <a:ahLst/>
              <a:cxnLst/>
              <a:rect l="l" t="t" r="r" b="b"/>
              <a:pathLst>
                <a:path w="5942330" h="1850389">
                  <a:moveTo>
                    <a:pt x="2798064" y="0"/>
                  </a:moveTo>
                  <a:lnTo>
                    <a:pt x="0" y="0"/>
                  </a:lnTo>
                  <a:lnTo>
                    <a:pt x="0" y="1850136"/>
                  </a:lnTo>
                  <a:lnTo>
                    <a:pt x="2798064" y="1850136"/>
                  </a:lnTo>
                  <a:lnTo>
                    <a:pt x="2798064" y="0"/>
                  </a:lnTo>
                  <a:close/>
                </a:path>
                <a:path w="5942330" h="1850389">
                  <a:moveTo>
                    <a:pt x="5942076" y="0"/>
                  </a:moveTo>
                  <a:lnTo>
                    <a:pt x="3145536" y="0"/>
                  </a:lnTo>
                  <a:lnTo>
                    <a:pt x="3145536" y="1850136"/>
                  </a:lnTo>
                  <a:lnTo>
                    <a:pt x="5942076" y="1850136"/>
                  </a:lnTo>
                  <a:lnTo>
                    <a:pt x="594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759830" y="4270375"/>
            <a:ext cx="2583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 b="1">
                <a:latin typeface="Calibri"/>
                <a:cs typeface="Calibri"/>
              </a:rPr>
              <a:t>CROSS-</a:t>
            </a:r>
            <a:r>
              <a:rPr dirty="0" sz="1200" spc="65" b="1">
                <a:latin typeface="Calibri"/>
                <a:cs typeface="Calibri"/>
              </a:rPr>
              <a:t>ATLANTIC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AND</a:t>
            </a:r>
            <a:r>
              <a:rPr dirty="0" sz="1200" spc="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INTO</a:t>
            </a:r>
            <a:r>
              <a:rPr dirty="0" sz="1200" spc="9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CANADA</a:t>
            </a:r>
            <a:endParaRPr sz="1200">
              <a:latin typeface="Calibri"/>
              <a:cs typeface="Calibri"/>
            </a:endParaRPr>
          </a:p>
          <a:p>
            <a:pPr algn="ctr" marR="3175">
              <a:lnSpc>
                <a:spcPct val="100000"/>
              </a:lnSpc>
            </a:pPr>
            <a:r>
              <a:rPr dirty="0" sz="1200" spc="60">
                <a:latin typeface="Calibri"/>
                <a:cs typeface="Calibri"/>
              </a:rPr>
              <a:t>Cross-</a:t>
            </a:r>
            <a:r>
              <a:rPr dirty="0" sz="1200">
                <a:latin typeface="Calibri"/>
                <a:cs typeface="Calibri"/>
              </a:rPr>
              <a:t>border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90">
                <a:latin typeface="Calibri"/>
                <a:cs typeface="Calibri"/>
              </a:rPr>
              <a:t>B2C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8791956" y="4210811"/>
            <a:ext cx="2798445" cy="1850389"/>
          </a:xfrm>
          <a:custGeom>
            <a:avLst/>
            <a:gdLst/>
            <a:ahLst/>
            <a:cxnLst/>
            <a:rect l="l" t="t" r="r" b="b"/>
            <a:pathLst>
              <a:path w="2798445" h="1850389">
                <a:moveTo>
                  <a:pt x="2798063" y="0"/>
                </a:moveTo>
                <a:lnTo>
                  <a:pt x="0" y="0"/>
                </a:lnTo>
                <a:lnTo>
                  <a:pt x="0" y="1850136"/>
                </a:lnTo>
                <a:lnTo>
                  <a:pt x="2798063" y="1850136"/>
                </a:lnTo>
                <a:lnTo>
                  <a:pt x="2798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022715" y="4270375"/>
            <a:ext cx="2350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00"/>
              </a:spcBef>
            </a:pPr>
            <a:r>
              <a:rPr dirty="0" sz="1200" spc="65" b="1">
                <a:latin typeface="Calibri"/>
                <a:cs typeface="Calibri"/>
              </a:rPr>
              <a:t>INTRA-</a:t>
            </a:r>
            <a:r>
              <a:rPr dirty="0" sz="1200" spc="60" b="1">
                <a:latin typeface="Calibri"/>
                <a:cs typeface="Calibri"/>
              </a:rPr>
              <a:t>EUROPE</a:t>
            </a:r>
            <a:endParaRPr sz="12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</a:pPr>
            <a:r>
              <a:rPr dirty="0" sz="1200" spc="60">
                <a:latin typeface="Calibri"/>
                <a:cs typeface="Calibri"/>
              </a:rPr>
              <a:t>Cross-</a:t>
            </a:r>
            <a:r>
              <a:rPr dirty="0" sz="1200">
                <a:latin typeface="Calibri"/>
                <a:cs typeface="Calibri"/>
              </a:rPr>
              <a:t>border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90">
                <a:latin typeface="Calibri"/>
                <a:cs typeface="Calibri"/>
              </a:rPr>
              <a:t>B2C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B2B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2723388" y="4404359"/>
            <a:ext cx="8321675" cy="1826260"/>
            <a:chOff x="2723388" y="4404359"/>
            <a:chExt cx="8321675" cy="1826260"/>
          </a:xfrm>
        </p:grpSpPr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4348" y="4701476"/>
              <a:ext cx="1403731" cy="136105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1038331" y="6214871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2413" y="0"/>
                  </a:moveTo>
                  <a:lnTo>
                    <a:pt x="381" y="1358"/>
                  </a:lnTo>
                  <a:lnTo>
                    <a:pt x="0" y="5003"/>
                  </a:lnTo>
                  <a:lnTo>
                    <a:pt x="762" y="9194"/>
                  </a:lnTo>
                  <a:lnTo>
                    <a:pt x="2286" y="12191"/>
                  </a:lnTo>
                  <a:lnTo>
                    <a:pt x="2667" y="10883"/>
                  </a:lnTo>
                  <a:lnTo>
                    <a:pt x="2921" y="9512"/>
                  </a:lnTo>
                  <a:lnTo>
                    <a:pt x="3048" y="8115"/>
                  </a:lnTo>
                  <a:lnTo>
                    <a:pt x="3048" y="4864"/>
                  </a:lnTo>
                  <a:lnTo>
                    <a:pt x="2540" y="1549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038331" y="6214871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2413" y="0"/>
                  </a:moveTo>
                  <a:lnTo>
                    <a:pt x="381" y="1358"/>
                  </a:lnTo>
                  <a:lnTo>
                    <a:pt x="0" y="5003"/>
                  </a:lnTo>
                  <a:lnTo>
                    <a:pt x="762" y="9194"/>
                  </a:lnTo>
                  <a:lnTo>
                    <a:pt x="2286" y="12191"/>
                  </a:lnTo>
                  <a:lnTo>
                    <a:pt x="2667" y="10883"/>
                  </a:lnTo>
                  <a:lnTo>
                    <a:pt x="2921" y="9512"/>
                  </a:lnTo>
                  <a:lnTo>
                    <a:pt x="3048" y="8115"/>
                  </a:lnTo>
                  <a:lnTo>
                    <a:pt x="3048" y="6705"/>
                  </a:lnTo>
                  <a:lnTo>
                    <a:pt x="3048" y="4864"/>
                  </a:lnTo>
                  <a:lnTo>
                    <a:pt x="2540" y="1549"/>
                  </a:lnTo>
                  <a:lnTo>
                    <a:pt x="2413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7836" y="4523104"/>
              <a:ext cx="1291082" cy="151053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388" y="4404359"/>
              <a:ext cx="2354580" cy="146303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313420" y="5242661"/>
              <a:ext cx="2117725" cy="459740"/>
            </a:xfrm>
            <a:custGeom>
              <a:avLst/>
              <a:gdLst/>
              <a:ahLst/>
              <a:cxnLst/>
              <a:rect l="l" t="t" r="r" b="b"/>
              <a:pathLst>
                <a:path w="2117725" h="459739">
                  <a:moveTo>
                    <a:pt x="611124" y="249834"/>
                  </a:moveTo>
                  <a:lnTo>
                    <a:pt x="489204" y="127914"/>
                  </a:lnTo>
                  <a:lnTo>
                    <a:pt x="489204" y="188874"/>
                  </a:lnTo>
                  <a:lnTo>
                    <a:pt x="121920" y="188874"/>
                  </a:lnTo>
                  <a:lnTo>
                    <a:pt x="121920" y="127914"/>
                  </a:lnTo>
                  <a:lnTo>
                    <a:pt x="0" y="249834"/>
                  </a:lnTo>
                  <a:lnTo>
                    <a:pt x="121920" y="371754"/>
                  </a:lnTo>
                  <a:lnTo>
                    <a:pt x="121920" y="310794"/>
                  </a:lnTo>
                  <a:lnTo>
                    <a:pt x="489204" y="310794"/>
                  </a:lnTo>
                  <a:lnTo>
                    <a:pt x="489204" y="371754"/>
                  </a:lnTo>
                  <a:lnTo>
                    <a:pt x="611124" y="249834"/>
                  </a:lnTo>
                  <a:close/>
                </a:path>
                <a:path w="2117725" h="459739">
                  <a:moveTo>
                    <a:pt x="2080221" y="165100"/>
                  </a:moveTo>
                  <a:lnTo>
                    <a:pt x="2038489" y="1117"/>
                  </a:lnTo>
                  <a:lnTo>
                    <a:pt x="2007476" y="32512"/>
                  </a:lnTo>
                  <a:lnTo>
                    <a:pt x="2005736" y="32410"/>
                  </a:lnTo>
                  <a:lnTo>
                    <a:pt x="2002599" y="30657"/>
                  </a:lnTo>
                  <a:lnTo>
                    <a:pt x="1961934" y="12090"/>
                  </a:lnTo>
                  <a:lnTo>
                    <a:pt x="1920087" y="1752"/>
                  </a:lnTo>
                  <a:lnTo>
                    <a:pt x="1877148" y="0"/>
                  </a:lnTo>
                  <a:lnTo>
                    <a:pt x="1833245" y="7226"/>
                  </a:lnTo>
                  <a:lnTo>
                    <a:pt x="1785150" y="24980"/>
                  </a:lnTo>
                  <a:lnTo>
                    <a:pt x="1744497" y="50533"/>
                  </a:lnTo>
                  <a:lnTo>
                    <a:pt x="1711236" y="83705"/>
                  </a:lnTo>
                  <a:lnTo>
                    <a:pt x="1685353" y="124345"/>
                  </a:lnTo>
                  <a:lnTo>
                    <a:pt x="1666786" y="172288"/>
                  </a:lnTo>
                  <a:lnTo>
                    <a:pt x="1659851" y="215734"/>
                  </a:lnTo>
                  <a:lnTo>
                    <a:pt x="1659305" y="230581"/>
                  </a:lnTo>
                  <a:lnTo>
                    <a:pt x="1739963" y="248043"/>
                  </a:lnTo>
                  <a:lnTo>
                    <a:pt x="1741436" y="207606"/>
                  </a:lnTo>
                  <a:lnTo>
                    <a:pt x="1751584" y="171081"/>
                  </a:lnTo>
                  <a:lnTo>
                    <a:pt x="1770811" y="138684"/>
                  </a:lnTo>
                  <a:lnTo>
                    <a:pt x="1799513" y="110617"/>
                  </a:lnTo>
                  <a:lnTo>
                    <a:pt x="1838502" y="89281"/>
                  </a:lnTo>
                  <a:lnTo>
                    <a:pt x="1878584" y="80987"/>
                  </a:lnTo>
                  <a:lnTo>
                    <a:pt x="1916226" y="83210"/>
                  </a:lnTo>
                  <a:lnTo>
                    <a:pt x="1947938" y="93472"/>
                  </a:lnTo>
                  <a:lnTo>
                    <a:pt x="1917547" y="123583"/>
                  </a:lnTo>
                  <a:lnTo>
                    <a:pt x="2080221" y="165100"/>
                  </a:lnTo>
                  <a:close/>
                </a:path>
                <a:path w="2117725" h="459739">
                  <a:moveTo>
                    <a:pt x="2117534" y="229933"/>
                  </a:moveTo>
                  <a:lnTo>
                    <a:pt x="2116607" y="229196"/>
                  </a:lnTo>
                  <a:lnTo>
                    <a:pt x="2037029" y="213067"/>
                  </a:lnTo>
                  <a:lnTo>
                    <a:pt x="2035111" y="253314"/>
                  </a:lnTo>
                  <a:lnTo>
                    <a:pt x="2024659" y="289534"/>
                  </a:lnTo>
                  <a:lnTo>
                    <a:pt x="2005253" y="321475"/>
                  </a:lnTo>
                  <a:lnTo>
                    <a:pt x="1976450" y="348856"/>
                  </a:lnTo>
                  <a:lnTo>
                    <a:pt x="1941957" y="368515"/>
                  </a:lnTo>
                  <a:lnTo>
                    <a:pt x="1905825" y="377761"/>
                  </a:lnTo>
                  <a:lnTo>
                    <a:pt x="1868081" y="376999"/>
                  </a:lnTo>
                  <a:lnTo>
                    <a:pt x="1828749" y="366699"/>
                  </a:lnTo>
                  <a:lnTo>
                    <a:pt x="1858822" y="336791"/>
                  </a:lnTo>
                  <a:lnTo>
                    <a:pt x="1695691" y="294830"/>
                  </a:lnTo>
                  <a:lnTo>
                    <a:pt x="1737817" y="458812"/>
                  </a:lnTo>
                  <a:lnTo>
                    <a:pt x="1768983" y="427228"/>
                  </a:lnTo>
                  <a:lnTo>
                    <a:pt x="1770926" y="426974"/>
                  </a:lnTo>
                  <a:lnTo>
                    <a:pt x="1814093" y="446887"/>
                  </a:lnTo>
                  <a:lnTo>
                    <a:pt x="1856498" y="456768"/>
                  </a:lnTo>
                  <a:lnTo>
                    <a:pt x="1880438" y="459422"/>
                  </a:lnTo>
                  <a:lnTo>
                    <a:pt x="1895665" y="459422"/>
                  </a:lnTo>
                  <a:lnTo>
                    <a:pt x="1978774" y="440321"/>
                  </a:lnTo>
                  <a:lnTo>
                    <a:pt x="2024240" y="414578"/>
                  </a:lnTo>
                  <a:lnTo>
                    <a:pt x="2062238" y="378701"/>
                  </a:lnTo>
                  <a:lnTo>
                    <a:pt x="2092744" y="332727"/>
                  </a:lnTo>
                  <a:lnTo>
                    <a:pt x="2110879" y="284187"/>
                  </a:lnTo>
                  <a:lnTo>
                    <a:pt x="2115489" y="258775"/>
                  </a:lnTo>
                  <a:lnTo>
                    <a:pt x="2117534" y="229933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/>
          <p:nvPr/>
        </p:nvSpPr>
        <p:spPr>
          <a:xfrm>
            <a:off x="7946135" y="3060192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5647944" y="1706879"/>
            <a:ext cx="2796540" cy="185166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200" spc="60" b="1">
                <a:latin typeface="Calibri"/>
                <a:cs typeface="Calibri"/>
              </a:rPr>
              <a:t>US</a:t>
            </a:r>
            <a:endParaRPr sz="12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1200" spc="90">
                <a:latin typeface="Calibri"/>
                <a:cs typeface="Calibri"/>
              </a:rPr>
              <a:t>B2C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Calibri"/>
              <a:cs typeface="Calibri"/>
            </a:endParaRPr>
          </a:p>
          <a:p>
            <a:pPr algn="r" marR="118745">
              <a:lnSpc>
                <a:spcPct val="100000"/>
              </a:lnSpc>
            </a:pPr>
            <a:r>
              <a:rPr dirty="0" sz="1300" spc="55" b="1">
                <a:latin typeface="Calibri"/>
                <a:cs typeface="Calibri"/>
              </a:rPr>
              <a:t>30%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11090147" y="3060192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210311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1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1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8791956" y="1706879"/>
            <a:ext cx="2798445" cy="185166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575"/>
              </a:spcBef>
            </a:pPr>
            <a:r>
              <a:rPr dirty="0" sz="1200" spc="-10" b="1">
                <a:latin typeface="Calibri"/>
                <a:cs typeface="Calibri"/>
              </a:rPr>
              <a:t>INDIA</a:t>
            </a:r>
            <a:endParaRPr sz="12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1200" spc="90">
                <a:latin typeface="Calibri"/>
                <a:cs typeface="Calibri"/>
              </a:rPr>
              <a:t>B2C</a:t>
            </a:r>
            <a:r>
              <a:rPr dirty="0" sz="1200">
                <a:latin typeface="Calibri"/>
                <a:cs typeface="Calibri"/>
              </a:rPr>
              <a:t> and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B2B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Calibri"/>
              <a:cs typeface="Calibri"/>
            </a:endParaRPr>
          </a:p>
          <a:p>
            <a:pPr algn="r" marR="118745">
              <a:lnSpc>
                <a:spcPct val="100000"/>
              </a:lnSpc>
            </a:pPr>
            <a:r>
              <a:rPr dirty="0" sz="1300" spc="60" b="1">
                <a:latin typeface="Calibri"/>
                <a:cs typeface="Calibri"/>
              </a:rPr>
              <a:t>22%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0383011" y="109270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80">
                <a:moveTo>
                  <a:pt x="148590" y="0"/>
                </a:move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7577" y="195547"/>
                </a:lnTo>
                <a:lnTo>
                  <a:pt x="28675" y="236335"/>
                </a:lnTo>
                <a:lnTo>
                  <a:pt x="60844" y="268504"/>
                </a:lnTo>
                <a:lnTo>
                  <a:pt x="101632" y="289602"/>
                </a:lnTo>
                <a:lnTo>
                  <a:pt x="148590" y="297179"/>
                </a:lnTo>
                <a:lnTo>
                  <a:pt x="195547" y="289602"/>
                </a:lnTo>
                <a:lnTo>
                  <a:pt x="236335" y="268504"/>
                </a:lnTo>
                <a:lnTo>
                  <a:pt x="268504" y="236335"/>
                </a:lnTo>
                <a:lnTo>
                  <a:pt x="289602" y="195547"/>
                </a:lnTo>
                <a:lnTo>
                  <a:pt x="297180" y="148589"/>
                </a:lnTo>
                <a:lnTo>
                  <a:pt x="289602" y="101632"/>
                </a:lnTo>
                <a:lnTo>
                  <a:pt x="268504" y="60844"/>
                </a:lnTo>
                <a:lnTo>
                  <a:pt x="236335" y="28675"/>
                </a:lnTo>
                <a:lnTo>
                  <a:pt x="195547" y="7577"/>
                </a:lnTo>
                <a:lnTo>
                  <a:pt x="14859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0783061" y="1122629"/>
            <a:ext cx="9709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Volume</a:t>
            </a:r>
            <a:r>
              <a:rPr dirty="0" sz="1200" spc="235" b="1">
                <a:latin typeface="Calibri"/>
                <a:cs typeface="Calibri"/>
              </a:rPr>
              <a:t> </a:t>
            </a:r>
            <a:r>
              <a:rPr dirty="0" sz="1200" spc="40" b="1">
                <a:latin typeface="Calibri"/>
                <a:cs typeface="Calibri"/>
              </a:rPr>
              <a:t>share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5" name="object 4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989064" y="1485900"/>
            <a:ext cx="4772025" cy="4769485"/>
            <a:chOff x="6989064" y="1485900"/>
            <a:chExt cx="4772025" cy="47694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9064" y="1485900"/>
              <a:ext cx="4771644" cy="47692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0" y="2116836"/>
              <a:ext cx="1248155" cy="7208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4952" y="4002023"/>
              <a:ext cx="303326" cy="1965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6288" y="4037076"/>
              <a:ext cx="239267" cy="106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1355" marR="508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We</a:t>
            </a:r>
            <a:r>
              <a:rPr dirty="0" sz="2400" spc="-35"/>
              <a:t> </a:t>
            </a:r>
            <a:r>
              <a:rPr dirty="0" sz="2400" spc="80"/>
              <a:t>accelerate</a:t>
            </a:r>
            <a:r>
              <a:rPr dirty="0" sz="2400" spc="-20"/>
              <a:t> </a:t>
            </a:r>
            <a:r>
              <a:rPr dirty="0" sz="2400" spc="80"/>
              <a:t>our</a:t>
            </a:r>
            <a:r>
              <a:rPr dirty="0" sz="2400" spc="-20"/>
              <a:t> </a:t>
            </a:r>
            <a:r>
              <a:rPr dirty="0" sz="2400" spc="100"/>
              <a:t>domestic</a:t>
            </a:r>
            <a:r>
              <a:rPr dirty="0" sz="2400" spc="-30"/>
              <a:t> </a:t>
            </a:r>
            <a:r>
              <a:rPr dirty="0" sz="2400" spc="85"/>
              <a:t>and</a:t>
            </a:r>
            <a:r>
              <a:rPr dirty="0" sz="2400" spc="-40"/>
              <a:t> </a:t>
            </a:r>
            <a:r>
              <a:rPr dirty="0" sz="2400" spc="140"/>
              <a:t>cross-</a:t>
            </a:r>
            <a:r>
              <a:rPr dirty="0" sz="2400" spc="90"/>
              <a:t>border</a:t>
            </a:r>
            <a:r>
              <a:rPr dirty="0" sz="2400" spc="10"/>
              <a:t> </a:t>
            </a:r>
            <a:r>
              <a:rPr dirty="0" sz="2400" spc="114"/>
              <a:t>growth</a:t>
            </a:r>
            <a:r>
              <a:rPr dirty="0" sz="2400" spc="-40"/>
              <a:t> </a:t>
            </a:r>
            <a:r>
              <a:rPr dirty="0" sz="2400" spc="100"/>
              <a:t>through</a:t>
            </a:r>
            <a:r>
              <a:rPr dirty="0" sz="2400" spc="-25"/>
              <a:t> </a:t>
            </a:r>
            <a:r>
              <a:rPr dirty="0" sz="2400" spc="95"/>
              <a:t>strategic </a:t>
            </a:r>
            <a:r>
              <a:rPr dirty="0" sz="2400" spc="85"/>
              <a:t>partnerships</a:t>
            </a:r>
            <a:endParaRPr sz="2400"/>
          </a:p>
        </p:txBody>
      </p:sp>
      <p:sp>
        <p:nvSpPr>
          <p:cNvPr id="8" name="object 8" descr=""/>
          <p:cNvSpPr txBox="1"/>
          <p:nvPr/>
        </p:nvSpPr>
        <p:spPr>
          <a:xfrm>
            <a:off x="438099" y="1503934"/>
            <a:ext cx="7293609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latin typeface="Calibri"/>
                <a:cs typeface="Calibri"/>
              </a:rPr>
              <a:t>Together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other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participants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70">
                <a:latin typeface="Calibri"/>
                <a:cs typeface="Calibri"/>
              </a:rPr>
              <a:t>e-</a:t>
            </a:r>
            <a:r>
              <a:rPr dirty="0" sz="1600" spc="55">
                <a:latin typeface="Calibri"/>
                <a:cs typeface="Calibri"/>
              </a:rPr>
              <a:t>commerce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chain,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including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carriers, </a:t>
            </a:r>
            <a:r>
              <a:rPr dirty="0" sz="1600">
                <a:latin typeface="Calibri"/>
                <a:cs typeface="Calibri"/>
              </a:rPr>
              <a:t>marketplaces,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3PVs,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we're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joining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forces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seize</a:t>
            </a:r>
            <a:r>
              <a:rPr dirty="0" sz="1600" spc="60" b="1">
                <a:latin typeface="Calibri"/>
                <a:cs typeface="Calibri"/>
              </a:rPr>
              <a:t> market</a:t>
            </a:r>
            <a:r>
              <a:rPr dirty="0" sz="1600" spc="130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opportunities</a:t>
            </a:r>
            <a:r>
              <a:rPr dirty="0" sz="1600" spc="85" b="1">
                <a:latin typeface="Calibri"/>
                <a:cs typeface="Calibri"/>
              </a:rPr>
              <a:t> </a:t>
            </a:r>
            <a:r>
              <a:rPr dirty="0" sz="1600" spc="40" b="1">
                <a:latin typeface="Calibri"/>
                <a:cs typeface="Calibri"/>
              </a:rPr>
              <a:t>more </a:t>
            </a:r>
            <a:r>
              <a:rPr dirty="0" sz="1600" spc="60" b="1">
                <a:latin typeface="Calibri"/>
                <a:cs typeface="Calibri"/>
              </a:rPr>
              <a:t>swiftly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31291" y="2412492"/>
            <a:ext cx="3008630" cy="1562100"/>
          </a:xfrm>
          <a:custGeom>
            <a:avLst/>
            <a:gdLst/>
            <a:ahLst/>
            <a:cxnLst/>
            <a:rect l="l" t="t" r="r" b="b"/>
            <a:pathLst>
              <a:path w="3008629" h="1562100">
                <a:moveTo>
                  <a:pt x="0" y="1562099"/>
                </a:moveTo>
                <a:lnTo>
                  <a:pt x="3008375" y="1562099"/>
                </a:lnTo>
                <a:lnTo>
                  <a:pt x="3008375" y="0"/>
                </a:lnTo>
                <a:lnTo>
                  <a:pt x="0" y="0"/>
                </a:lnTo>
                <a:lnTo>
                  <a:pt x="0" y="15620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31291" y="2507360"/>
            <a:ext cx="3008630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2895" marR="240665" indent="-53340">
              <a:lnSpc>
                <a:spcPct val="102299"/>
              </a:lnSpc>
              <a:spcBef>
                <a:spcPts val="95"/>
              </a:spcBef>
            </a:pPr>
            <a:r>
              <a:rPr dirty="0" sz="1300" spc="70">
                <a:latin typeface="Calibri"/>
                <a:cs typeface="Calibri"/>
              </a:rPr>
              <a:t>Locker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network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45">
                <a:latin typeface="Calibri"/>
                <a:cs typeface="Calibri"/>
              </a:rPr>
              <a:t>development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30">
                <a:latin typeface="Calibri"/>
                <a:cs typeface="Calibri"/>
              </a:rPr>
              <a:t>with </a:t>
            </a:r>
            <a:r>
              <a:rPr dirty="0" sz="1300" spc="45">
                <a:latin typeface="Calibri"/>
                <a:cs typeface="Calibri"/>
              </a:rPr>
              <a:t>Cainiao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60">
                <a:latin typeface="Calibri"/>
                <a:cs typeface="Calibri"/>
              </a:rPr>
              <a:t>(logistics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70">
                <a:latin typeface="Calibri"/>
                <a:cs typeface="Calibri"/>
              </a:rPr>
              <a:t>arm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Alibaba)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756659" y="2412492"/>
            <a:ext cx="3007360" cy="1562100"/>
          </a:xfrm>
          <a:custGeom>
            <a:avLst/>
            <a:gdLst/>
            <a:ahLst/>
            <a:cxnLst/>
            <a:rect l="l" t="t" r="r" b="b"/>
            <a:pathLst>
              <a:path w="3007359" h="1562100">
                <a:moveTo>
                  <a:pt x="0" y="1562099"/>
                </a:moveTo>
                <a:lnTo>
                  <a:pt x="3006851" y="1562099"/>
                </a:lnTo>
                <a:lnTo>
                  <a:pt x="3006851" y="0"/>
                </a:lnTo>
                <a:lnTo>
                  <a:pt x="0" y="0"/>
                </a:lnTo>
                <a:lnTo>
                  <a:pt x="0" y="15620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756659" y="2507360"/>
            <a:ext cx="3007360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7405" marR="187960" indent="-634365">
              <a:lnSpc>
                <a:spcPct val="102299"/>
              </a:lnSpc>
              <a:spcBef>
                <a:spcPts val="95"/>
              </a:spcBef>
            </a:pPr>
            <a:r>
              <a:rPr dirty="0" sz="1300" spc="60">
                <a:latin typeface="Calibri"/>
                <a:cs typeface="Calibri"/>
              </a:rPr>
              <a:t>Connecting</a:t>
            </a:r>
            <a:r>
              <a:rPr dirty="0" sz="1300" spc="1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Italy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with</a:t>
            </a:r>
            <a:r>
              <a:rPr dirty="0" sz="1300" spc="10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rest</a:t>
            </a:r>
            <a:r>
              <a:rPr dirty="0" sz="1300" spc="7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75">
                <a:latin typeface="Calibri"/>
                <a:cs typeface="Calibri"/>
              </a:rPr>
              <a:t> </a:t>
            </a:r>
            <a:r>
              <a:rPr dirty="0" sz="1300" spc="45">
                <a:latin typeface="Calibri"/>
                <a:cs typeface="Calibri"/>
              </a:rPr>
              <a:t>Europe </a:t>
            </a:r>
            <a:r>
              <a:rPr dirty="0" sz="1300" spc="50">
                <a:latin typeface="Calibri"/>
                <a:cs typeface="Calibri"/>
              </a:rPr>
              <a:t>with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Poste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Italiane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31291" y="4311396"/>
            <a:ext cx="3008630" cy="1562100"/>
          </a:xfrm>
          <a:custGeom>
            <a:avLst/>
            <a:gdLst/>
            <a:ahLst/>
            <a:cxnLst/>
            <a:rect l="l" t="t" r="r" b="b"/>
            <a:pathLst>
              <a:path w="3008629" h="1562100">
                <a:moveTo>
                  <a:pt x="0" y="1562099"/>
                </a:moveTo>
                <a:lnTo>
                  <a:pt x="3008375" y="1562099"/>
                </a:lnTo>
                <a:lnTo>
                  <a:pt x="3008375" y="0"/>
                </a:lnTo>
                <a:lnTo>
                  <a:pt x="0" y="0"/>
                </a:lnTo>
                <a:lnTo>
                  <a:pt x="0" y="15620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31291" y="4407153"/>
            <a:ext cx="3008630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14730" marR="513715" indent="-492759">
              <a:lnSpc>
                <a:spcPct val="102299"/>
              </a:lnSpc>
              <a:spcBef>
                <a:spcPts val="95"/>
              </a:spcBef>
            </a:pPr>
            <a:r>
              <a:rPr dirty="0" sz="1300" spc="55">
                <a:latin typeface="Calibri"/>
                <a:cs typeface="Calibri"/>
              </a:rPr>
              <a:t>European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Partnership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30">
                <a:latin typeface="Calibri"/>
                <a:cs typeface="Calibri"/>
              </a:rPr>
              <a:t>with </a:t>
            </a:r>
            <a:r>
              <a:rPr dirty="0" sz="1300">
                <a:latin typeface="Calibri"/>
                <a:cs typeface="Calibri"/>
              </a:rPr>
              <a:t>Austrian</a:t>
            </a:r>
            <a:r>
              <a:rPr dirty="0" sz="1300" spc="375">
                <a:latin typeface="Calibri"/>
                <a:cs typeface="Calibri"/>
              </a:rPr>
              <a:t> </a:t>
            </a:r>
            <a:r>
              <a:rPr dirty="0" sz="1300" spc="40">
                <a:latin typeface="Calibri"/>
                <a:cs typeface="Calibri"/>
              </a:rPr>
              <a:t>Post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756659" y="4311396"/>
            <a:ext cx="3007360" cy="1562100"/>
          </a:xfrm>
          <a:custGeom>
            <a:avLst/>
            <a:gdLst/>
            <a:ahLst/>
            <a:cxnLst/>
            <a:rect l="l" t="t" r="r" b="b"/>
            <a:pathLst>
              <a:path w="3007359" h="1562100">
                <a:moveTo>
                  <a:pt x="0" y="1562099"/>
                </a:moveTo>
                <a:lnTo>
                  <a:pt x="3006851" y="1562099"/>
                </a:lnTo>
                <a:lnTo>
                  <a:pt x="3006851" y="0"/>
                </a:lnTo>
                <a:lnTo>
                  <a:pt x="0" y="0"/>
                </a:lnTo>
                <a:lnTo>
                  <a:pt x="0" y="15620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756659" y="4407153"/>
            <a:ext cx="3007360" cy="635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76555" marR="368935">
              <a:lnSpc>
                <a:spcPct val="102299"/>
              </a:lnSpc>
              <a:spcBef>
                <a:spcPts val="95"/>
              </a:spcBef>
            </a:pPr>
            <a:r>
              <a:rPr dirty="0" sz="1300" spc="65">
                <a:latin typeface="Calibri"/>
                <a:cs typeface="Calibri"/>
              </a:rPr>
              <a:t>Enabling</a:t>
            </a:r>
            <a:r>
              <a:rPr dirty="0" sz="1300" spc="140">
                <a:latin typeface="Calibri"/>
                <a:cs typeface="Calibri"/>
              </a:rPr>
              <a:t> </a:t>
            </a:r>
            <a:r>
              <a:rPr dirty="0" sz="1300" spc="75">
                <a:latin typeface="Calibri"/>
                <a:cs typeface="Calibri"/>
              </a:rPr>
              <a:t>cross-</a:t>
            </a:r>
            <a:r>
              <a:rPr dirty="0" sz="1300">
                <a:latin typeface="Calibri"/>
                <a:cs typeface="Calibri"/>
              </a:rPr>
              <a:t>border</a:t>
            </a:r>
            <a:r>
              <a:rPr dirty="0" sz="1300" spc="114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delivery </a:t>
            </a:r>
            <a:r>
              <a:rPr dirty="0" sz="1300">
                <a:latin typeface="Calibri"/>
                <a:cs typeface="Calibri"/>
              </a:rPr>
              <a:t>for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90">
                <a:latin typeface="Calibri"/>
                <a:cs typeface="Calibri"/>
              </a:rPr>
              <a:t>SMEs</a:t>
            </a:r>
            <a:r>
              <a:rPr dirty="0" sz="1300" spc="7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out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105">
                <a:latin typeface="Calibri"/>
                <a:cs typeface="Calibri"/>
              </a:rPr>
              <a:t>US</a:t>
            </a:r>
            <a:r>
              <a:rPr dirty="0" sz="1300" spc="65">
                <a:latin typeface="Calibri"/>
                <a:cs typeface="Calibri"/>
              </a:rPr>
              <a:t> </a:t>
            </a:r>
            <a:r>
              <a:rPr dirty="0" sz="1300" spc="30">
                <a:latin typeface="Calibri"/>
                <a:cs typeface="Calibri"/>
              </a:rPr>
              <a:t>with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300" spc="55">
                <a:latin typeface="Calibri"/>
                <a:cs typeface="Calibri"/>
              </a:rPr>
              <a:t>Global-</a:t>
            </a:r>
            <a:r>
              <a:rPr dirty="0" sz="1300">
                <a:latin typeface="Calibri"/>
                <a:cs typeface="Calibri"/>
              </a:rPr>
              <a:t>e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and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50">
                <a:latin typeface="Calibri"/>
                <a:cs typeface="Calibri"/>
              </a:rPr>
              <a:t>Shopify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31291" y="3218688"/>
            <a:ext cx="3008630" cy="829310"/>
            <a:chOff x="431291" y="3218688"/>
            <a:chExt cx="3008630" cy="829310"/>
          </a:xfrm>
        </p:grpSpPr>
        <p:sp>
          <p:nvSpPr>
            <p:cNvPr id="18" name="object 18" descr=""/>
            <p:cNvSpPr/>
            <p:nvPr/>
          </p:nvSpPr>
          <p:spPr>
            <a:xfrm>
              <a:off x="431291" y="3974592"/>
              <a:ext cx="3008630" cy="73660"/>
            </a:xfrm>
            <a:custGeom>
              <a:avLst/>
              <a:gdLst/>
              <a:ahLst/>
              <a:cxnLst/>
              <a:rect l="l" t="t" r="r" b="b"/>
              <a:pathLst>
                <a:path w="3008629" h="73660">
                  <a:moveTo>
                    <a:pt x="3008375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3008375" y="73151"/>
                  </a:lnTo>
                  <a:lnTo>
                    <a:pt x="3008375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855" y="3218688"/>
              <a:ext cx="848868" cy="49072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3756659" y="3378708"/>
            <a:ext cx="3007360" cy="669290"/>
            <a:chOff x="3756659" y="3378708"/>
            <a:chExt cx="3007360" cy="669290"/>
          </a:xfrm>
        </p:grpSpPr>
        <p:sp>
          <p:nvSpPr>
            <p:cNvPr id="21" name="object 21" descr=""/>
            <p:cNvSpPr/>
            <p:nvPr/>
          </p:nvSpPr>
          <p:spPr>
            <a:xfrm>
              <a:off x="3756659" y="3974592"/>
              <a:ext cx="3007360" cy="73660"/>
            </a:xfrm>
            <a:custGeom>
              <a:avLst/>
              <a:gdLst/>
              <a:ahLst/>
              <a:cxnLst/>
              <a:rect l="l" t="t" r="r" b="b"/>
              <a:pathLst>
                <a:path w="3007359" h="73660">
                  <a:moveTo>
                    <a:pt x="3006851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3006851" y="73151"/>
                  </a:lnTo>
                  <a:lnTo>
                    <a:pt x="3006851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0579" y="3378708"/>
              <a:ext cx="1239012" cy="304800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431291" y="5129784"/>
            <a:ext cx="3008630" cy="817244"/>
            <a:chOff x="431291" y="5129784"/>
            <a:chExt cx="3008630" cy="817244"/>
          </a:xfrm>
        </p:grpSpPr>
        <p:sp>
          <p:nvSpPr>
            <p:cNvPr id="24" name="object 24" descr=""/>
            <p:cNvSpPr/>
            <p:nvPr/>
          </p:nvSpPr>
          <p:spPr>
            <a:xfrm>
              <a:off x="431291" y="5873496"/>
              <a:ext cx="3008630" cy="73660"/>
            </a:xfrm>
            <a:custGeom>
              <a:avLst/>
              <a:gdLst/>
              <a:ahLst/>
              <a:cxnLst/>
              <a:rect l="l" t="t" r="r" b="b"/>
              <a:pathLst>
                <a:path w="3008629" h="73660">
                  <a:moveTo>
                    <a:pt x="3008375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3008375" y="73151"/>
                  </a:lnTo>
                  <a:lnTo>
                    <a:pt x="3008375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00" y="5129784"/>
              <a:ext cx="914400" cy="655320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3756659" y="5210555"/>
            <a:ext cx="3007360" cy="736600"/>
            <a:chOff x="3756659" y="5210555"/>
            <a:chExt cx="3007360" cy="736600"/>
          </a:xfrm>
        </p:grpSpPr>
        <p:sp>
          <p:nvSpPr>
            <p:cNvPr id="27" name="object 27" descr=""/>
            <p:cNvSpPr/>
            <p:nvPr/>
          </p:nvSpPr>
          <p:spPr>
            <a:xfrm>
              <a:off x="3756659" y="5873495"/>
              <a:ext cx="3007360" cy="73660"/>
            </a:xfrm>
            <a:custGeom>
              <a:avLst/>
              <a:gdLst/>
              <a:ahLst/>
              <a:cxnLst/>
              <a:rect l="l" t="t" r="r" b="b"/>
              <a:pathLst>
                <a:path w="3007359" h="73660">
                  <a:moveTo>
                    <a:pt x="3006851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3006851" y="73151"/>
                  </a:lnTo>
                  <a:lnTo>
                    <a:pt x="3006851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9823" y="5295899"/>
              <a:ext cx="929639" cy="3063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4047" y="5210555"/>
              <a:ext cx="912876" cy="515112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282440" cy="6858000"/>
            <a:chOff x="0" y="0"/>
            <a:chExt cx="428244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82439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4282440" cy="6858000"/>
            </a:xfrm>
            <a:custGeom>
              <a:avLst/>
              <a:gdLst/>
              <a:ahLst/>
              <a:cxnLst/>
              <a:rect l="l" t="t" r="r" b="b"/>
              <a:pathLst>
                <a:path w="4282440" h="6858000">
                  <a:moveTo>
                    <a:pt x="42824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282440" y="6858000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11758" y="2906395"/>
            <a:ext cx="231648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2400" spc="90" b="1">
                <a:solidFill>
                  <a:srgbClr val="FFCC00"/>
                </a:solidFill>
                <a:latin typeface="Calibri"/>
                <a:cs typeface="Calibri"/>
              </a:rPr>
              <a:t>Evolution</a:t>
            </a:r>
            <a:r>
              <a:rPr dirty="0" sz="2400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400" spc="75" b="1">
                <a:solidFill>
                  <a:srgbClr val="FFCC00"/>
                </a:solidFill>
                <a:latin typeface="Calibri"/>
                <a:cs typeface="Calibri"/>
              </a:rPr>
              <a:t>of</a:t>
            </a:r>
            <a:r>
              <a:rPr dirty="0" sz="2400" spc="175" b="1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Calibri"/>
                <a:cs typeface="Calibri"/>
              </a:rPr>
              <a:t>DHL</a:t>
            </a:r>
            <a:r>
              <a:rPr dirty="0" sz="2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Calibri"/>
                <a:cs typeface="Calibri"/>
              </a:rPr>
              <a:t>eCommerce </a:t>
            </a:r>
            <a:r>
              <a:rPr dirty="0" sz="2400" spc="8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Calibri"/>
                <a:cs typeface="Calibri"/>
              </a:rPr>
              <a:t>DHL</a:t>
            </a:r>
            <a:r>
              <a:rPr dirty="0" sz="2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711446" y="4271009"/>
            <a:ext cx="7050405" cy="861694"/>
            <a:chOff x="4711446" y="4271009"/>
            <a:chExt cx="7050405" cy="861694"/>
          </a:xfrm>
        </p:grpSpPr>
        <p:sp>
          <p:nvSpPr>
            <p:cNvPr id="7" name="object 7" descr=""/>
            <p:cNvSpPr/>
            <p:nvPr/>
          </p:nvSpPr>
          <p:spPr>
            <a:xfrm>
              <a:off x="4711446" y="5029961"/>
              <a:ext cx="7050405" cy="0"/>
            </a:xfrm>
            <a:custGeom>
              <a:avLst/>
              <a:gdLst/>
              <a:ahLst/>
              <a:cxnLst/>
              <a:rect l="l" t="t" r="r" b="b"/>
              <a:pathLst>
                <a:path w="7050405" h="0">
                  <a:moveTo>
                    <a:pt x="0" y="0"/>
                  </a:moveTo>
                  <a:lnTo>
                    <a:pt x="7050278" y="0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437" y="4928996"/>
              <a:ext cx="203453" cy="2034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9569" y="4928996"/>
              <a:ext cx="203453" cy="2034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701" y="4928996"/>
              <a:ext cx="203453" cy="2034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5833" y="4928996"/>
              <a:ext cx="203453" cy="2034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465826" y="4271009"/>
              <a:ext cx="5529580" cy="681355"/>
            </a:xfrm>
            <a:custGeom>
              <a:avLst/>
              <a:gdLst/>
              <a:ahLst/>
              <a:cxnLst/>
              <a:rect l="l" t="t" r="r" b="b"/>
              <a:pathLst>
                <a:path w="5529580" h="681354">
                  <a:moveTo>
                    <a:pt x="76200" y="38100"/>
                  </a:move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28575" y="74295"/>
                  </a:lnTo>
                  <a:lnTo>
                    <a:pt x="28575" y="681101"/>
                  </a:lnTo>
                  <a:lnTo>
                    <a:pt x="47625" y="681101"/>
                  </a:lnTo>
                  <a:lnTo>
                    <a:pt x="47625" y="76200"/>
                  </a:lnTo>
                  <a:lnTo>
                    <a:pt x="47625" y="74295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6200" y="38100"/>
                  </a:lnTo>
                  <a:close/>
                </a:path>
                <a:path w="5529580" h="681354">
                  <a:moveTo>
                    <a:pt x="1894332" y="38100"/>
                  </a:moveTo>
                  <a:lnTo>
                    <a:pt x="1891334" y="23253"/>
                  </a:lnTo>
                  <a:lnTo>
                    <a:pt x="1883181" y="11150"/>
                  </a:lnTo>
                  <a:lnTo>
                    <a:pt x="1871078" y="2997"/>
                  </a:lnTo>
                  <a:lnTo>
                    <a:pt x="1856232" y="0"/>
                  </a:lnTo>
                  <a:lnTo>
                    <a:pt x="1841373" y="2997"/>
                  </a:lnTo>
                  <a:lnTo>
                    <a:pt x="1829269" y="11150"/>
                  </a:lnTo>
                  <a:lnTo>
                    <a:pt x="1821116" y="23253"/>
                  </a:lnTo>
                  <a:lnTo>
                    <a:pt x="1818132" y="38100"/>
                  </a:lnTo>
                  <a:lnTo>
                    <a:pt x="1821116" y="52959"/>
                  </a:lnTo>
                  <a:lnTo>
                    <a:pt x="1829269" y="65062"/>
                  </a:lnTo>
                  <a:lnTo>
                    <a:pt x="1841373" y="73215"/>
                  </a:lnTo>
                  <a:lnTo>
                    <a:pt x="1846707" y="74295"/>
                  </a:lnTo>
                  <a:lnTo>
                    <a:pt x="1846707" y="681101"/>
                  </a:lnTo>
                  <a:lnTo>
                    <a:pt x="1865757" y="681101"/>
                  </a:lnTo>
                  <a:lnTo>
                    <a:pt x="1865757" y="76200"/>
                  </a:lnTo>
                  <a:lnTo>
                    <a:pt x="1865757" y="74295"/>
                  </a:lnTo>
                  <a:lnTo>
                    <a:pt x="1871078" y="73215"/>
                  </a:lnTo>
                  <a:lnTo>
                    <a:pt x="1883181" y="65062"/>
                  </a:lnTo>
                  <a:lnTo>
                    <a:pt x="1891334" y="52959"/>
                  </a:lnTo>
                  <a:lnTo>
                    <a:pt x="1894332" y="38100"/>
                  </a:lnTo>
                  <a:close/>
                </a:path>
                <a:path w="5529580" h="681354">
                  <a:moveTo>
                    <a:pt x="3710940" y="38100"/>
                  </a:moveTo>
                  <a:lnTo>
                    <a:pt x="3707942" y="23253"/>
                  </a:lnTo>
                  <a:lnTo>
                    <a:pt x="3699789" y="11150"/>
                  </a:lnTo>
                  <a:lnTo>
                    <a:pt x="3687686" y="2997"/>
                  </a:lnTo>
                  <a:lnTo>
                    <a:pt x="3672840" y="0"/>
                  </a:lnTo>
                  <a:lnTo>
                    <a:pt x="3657981" y="2997"/>
                  </a:lnTo>
                  <a:lnTo>
                    <a:pt x="3645878" y="11150"/>
                  </a:lnTo>
                  <a:lnTo>
                    <a:pt x="3637724" y="23253"/>
                  </a:lnTo>
                  <a:lnTo>
                    <a:pt x="3634740" y="38100"/>
                  </a:lnTo>
                  <a:lnTo>
                    <a:pt x="3637724" y="52959"/>
                  </a:lnTo>
                  <a:lnTo>
                    <a:pt x="3645878" y="65062"/>
                  </a:lnTo>
                  <a:lnTo>
                    <a:pt x="3657981" y="73215"/>
                  </a:lnTo>
                  <a:lnTo>
                    <a:pt x="3663315" y="74295"/>
                  </a:lnTo>
                  <a:lnTo>
                    <a:pt x="3663315" y="681101"/>
                  </a:lnTo>
                  <a:lnTo>
                    <a:pt x="3682365" y="681101"/>
                  </a:lnTo>
                  <a:lnTo>
                    <a:pt x="3682365" y="76200"/>
                  </a:lnTo>
                  <a:lnTo>
                    <a:pt x="3682365" y="74295"/>
                  </a:lnTo>
                  <a:lnTo>
                    <a:pt x="3687686" y="73215"/>
                  </a:lnTo>
                  <a:lnTo>
                    <a:pt x="3699789" y="65062"/>
                  </a:lnTo>
                  <a:lnTo>
                    <a:pt x="3707942" y="52959"/>
                  </a:lnTo>
                  <a:lnTo>
                    <a:pt x="3710940" y="38100"/>
                  </a:lnTo>
                  <a:close/>
                </a:path>
                <a:path w="5529580" h="681354">
                  <a:moveTo>
                    <a:pt x="5529072" y="38100"/>
                  </a:moveTo>
                  <a:lnTo>
                    <a:pt x="5526075" y="23253"/>
                  </a:lnTo>
                  <a:lnTo>
                    <a:pt x="5517921" y="11150"/>
                  </a:lnTo>
                  <a:lnTo>
                    <a:pt x="5505818" y="2997"/>
                  </a:lnTo>
                  <a:lnTo>
                    <a:pt x="5490972" y="0"/>
                  </a:lnTo>
                  <a:lnTo>
                    <a:pt x="5476113" y="2997"/>
                  </a:lnTo>
                  <a:lnTo>
                    <a:pt x="5464010" y="11150"/>
                  </a:lnTo>
                  <a:lnTo>
                    <a:pt x="5455856" y="23253"/>
                  </a:lnTo>
                  <a:lnTo>
                    <a:pt x="5452872" y="38100"/>
                  </a:lnTo>
                  <a:lnTo>
                    <a:pt x="5455856" y="52959"/>
                  </a:lnTo>
                  <a:lnTo>
                    <a:pt x="5464010" y="65062"/>
                  </a:lnTo>
                  <a:lnTo>
                    <a:pt x="5476113" y="73215"/>
                  </a:lnTo>
                  <a:lnTo>
                    <a:pt x="5481447" y="74295"/>
                  </a:lnTo>
                  <a:lnTo>
                    <a:pt x="5481447" y="681101"/>
                  </a:lnTo>
                  <a:lnTo>
                    <a:pt x="5500497" y="681101"/>
                  </a:lnTo>
                  <a:lnTo>
                    <a:pt x="5500497" y="76200"/>
                  </a:lnTo>
                  <a:lnTo>
                    <a:pt x="5500497" y="74295"/>
                  </a:lnTo>
                  <a:lnTo>
                    <a:pt x="5505818" y="73215"/>
                  </a:lnTo>
                  <a:lnTo>
                    <a:pt x="5517921" y="65062"/>
                  </a:lnTo>
                  <a:lnTo>
                    <a:pt x="5526075" y="52959"/>
                  </a:lnTo>
                  <a:lnTo>
                    <a:pt x="5529072" y="3810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044185" y="1389126"/>
            <a:ext cx="917575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 marR="5080" indent="-66040">
              <a:lnSpc>
                <a:spcPct val="102299"/>
              </a:lnSpc>
              <a:spcBef>
                <a:spcPts val="95"/>
              </a:spcBef>
            </a:pPr>
            <a:r>
              <a:rPr dirty="0" sz="1300" spc="75" b="1">
                <a:solidFill>
                  <a:srgbClr val="D30411"/>
                </a:solidFill>
                <a:latin typeface="Calibri"/>
                <a:cs typeface="Calibri"/>
              </a:rPr>
              <a:t>PORTFOLIO </a:t>
            </a:r>
            <a:r>
              <a:rPr dirty="0" sz="1300" spc="85" b="1">
                <a:solidFill>
                  <a:srgbClr val="D30411"/>
                </a:solidFill>
                <a:latin typeface="Calibri"/>
                <a:cs typeface="Calibri"/>
              </a:rPr>
              <a:t>BUILD-</a:t>
            </a:r>
            <a:r>
              <a:rPr dirty="0" sz="1300" spc="60" b="1">
                <a:solidFill>
                  <a:srgbClr val="D30411"/>
                </a:solidFill>
                <a:latin typeface="Calibri"/>
                <a:cs typeface="Calibri"/>
              </a:rPr>
              <a:t>UP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97984" y="1972183"/>
            <a:ext cx="16141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5904" marR="47625" indent="-243840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Arial"/>
              <a:buChar char="•"/>
              <a:tabLst>
                <a:tab pos="255904" algn="l"/>
                <a:tab pos="256540" algn="l"/>
              </a:tabLst>
            </a:pPr>
            <a:r>
              <a:rPr dirty="0" sz="1200" spc="-10">
                <a:latin typeface="Calibri"/>
                <a:cs typeface="Calibri"/>
              </a:rPr>
              <a:t>Expansion </a:t>
            </a:r>
            <a:r>
              <a:rPr dirty="0" sz="1200">
                <a:latin typeface="Calibri"/>
                <a:cs typeface="Calibri"/>
              </a:rPr>
              <a:t>geographically,</a:t>
            </a:r>
            <a:r>
              <a:rPr dirty="0" sz="1200" spc="130">
                <a:latin typeface="Calibri"/>
                <a:cs typeface="Calibri"/>
              </a:rPr>
              <a:t>  </a:t>
            </a:r>
            <a:r>
              <a:rPr dirty="0" sz="1200" spc="-20">
                <a:latin typeface="Calibri"/>
                <a:cs typeface="Calibri"/>
              </a:rPr>
              <a:t>into </a:t>
            </a:r>
            <a:r>
              <a:rPr dirty="0" sz="1200">
                <a:latin typeface="Calibri"/>
                <a:cs typeface="Calibri"/>
              </a:rPr>
              <a:t>fulfillment</a:t>
            </a:r>
            <a:r>
              <a:rPr dirty="0" sz="1200" spc="3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255904">
              <a:lnSpc>
                <a:spcPct val="100000"/>
              </a:lnSpc>
            </a:pPr>
            <a:r>
              <a:rPr dirty="0" sz="1200" spc="50">
                <a:latin typeface="Calibri"/>
                <a:cs typeface="Calibri"/>
              </a:rPr>
              <a:t>e-com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orchestration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97984" y="2906648"/>
            <a:ext cx="16408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Arial"/>
              <a:buChar char="•"/>
              <a:tabLst>
                <a:tab pos="255904" algn="l"/>
                <a:tab pos="256540" algn="l"/>
              </a:tabLst>
            </a:pPr>
            <a:r>
              <a:rPr dirty="0" sz="1200">
                <a:latin typeface="Calibri"/>
                <a:cs typeface="Calibri"/>
              </a:rPr>
              <a:t>Optimized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set-up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in </a:t>
            </a:r>
            <a:r>
              <a:rPr dirty="0" sz="1200" spc="90">
                <a:latin typeface="Calibri"/>
                <a:cs typeface="Calibri"/>
              </a:rPr>
              <a:t>DHL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Group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structure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710684" y="1906523"/>
            <a:ext cx="1584960" cy="0"/>
          </a:xfrm>
          <a:custGeom>
            <a:avLst/>
            <a:gdLst/>
            <a:ahLst/>
            <a:cxnLst/>
            <a:rect l="l" t="t" r="r" b="b"/>
            <a:pathLst>
              <a:path w="1584960" h="0">
                <a:moveTo>
                  <a:pt x="0" y="0"/>
                </a:moveTo>
                <a:lnTo>
                  <a:pt x="1584960" y="0"/>
                </a:lnTo>
              </a:path>
            </a:pathLst>
          </a:custGeom>
          <a:ln w="12700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873620" y="1389126"/>
            <a:ext cx="893444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0480">
              <a:lnSpc>
                <a:spcPct val="102299"/>
              </a:lnSpc>
              <a:spcBef>
                <a:spcPts val="95"/>
              </a:spcBef>
            </a:pPr>
            <a:r>
              <a:rPr dirty="0" sz="1300" spc="105" b="1">
                <a:solidFill>
                  <a:srgbClr val="D30411"/>
                </a:solidFill>
                <a:latin typeface="Calibri"/>
                <a:cs typeface="Calibri"/>
              </a:rPr>
              <a:t>CLEAN</a:t>
            </a:r>
            <a:r>
              <a:rPr dirty="0" sz="130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300" spc="65" b="1">
                <a:solidFill>
                  <a:srgbClr val="D30411"/>
                </a:solidFill>
                <a:latin typeface="Calibri"/>
                <a:cs typeface="Calibri"/>
              </a:rPr>
              <a:t>UP </a:t>
            </a:r>
            <a:r>
              <a:rPr dirty="0" sz="1300" spc="70" b="1">
                <a:solidFill>
                  <a:srgbClr val="D30411"/>
                </a:solidFill>
                <a:latin typeface="Calibri"/>
                <a:cs typeface="Calibri"/>
              </a:rPr>
              <a:t>AND</a:t>
            </a:r>
            <a:r>
              <a:rPr dirty="0" sz="1300" spc="-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300" spc="55" b="1">
                <a:solidFill>
                  <a:srgbClr val="D30411"/>
                </a:solidFill>
                <a:latin typeface="Calibri"/>
                <a:cs typeface="Calibri"/>
              </a:rPr>
              <a:t>COVID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516116" y="1972183"/>
            <a:ext cx="1570990" cy="205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56540" marR="106680" indent="-244475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Arial"/>
              <a:buChar char="•"/>
              <a:tabLst>
                <a:tab pos="257175" algn="l"/>
              </a:tabLst>
            </a:pPr>
            <a:r>
              <a:rPr dirty="0" sz="1200">
                <a:latin typeface="Calibri"/>
                <a:cs typeface="Calibri"/>
              </a:rPr>
              <a:t>Restructuring</a:t>
            </a:r>
            <a:r>
              <a:rPr dirty="0" sz="1200" spc="48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focus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domestic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deferred</a:t>
            </a:r>
            <a:endParaRPr sz="1200">
              <a:latin typeface="Calibri"/>
              <a:cs typeface="Calibri"/>
            </a:endParaRPr>
          </a:p>
          <a:p>
            <a:pPr algn="just" marL="256540" marR="5080">
              <a:lnSpc>
                <a:spcPct val="100000"/>
              </a:lnSpc>
            </a:pPr>
            <a:r>
              <a:rPr dirty="0" sz="1200" spc="55">
                <a:latin typeface="Calibri"/>
                <a:cs typeface="Calibri"/>
              </a:rPr>
              <a:t>cross-</a:t>
            </a:r>
            <a:r>
              <a:rPr dirty="0" sz="1200">
                <a:latin typeface="Calibri"/>
                <a:cs typeface="Calibri"/>
              </a:rPr>
              <a:t>border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within </a:t>
            </a:r>
            <a:r>
              <a:rPr dirty="0" sz="1200" spc="90">
                <a:latin typeface="Calibri"/>
                <a:cs typeface="Calibri"/>
              </a:rPr>
              <a:t>DHL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eCommerce</a:t>
            </a:r>
            <a:endParaRPr sz="1200">
              <a:latin typeface="Calibri"/>
              <a:cs typeface="Calibri"/>
            </a:endParaRPr>
          </a:p>
          <a:p>
            <a:pPr marL="256540" marR="199390" indent="-244475">
              <a:lnSpc>
                <a:spcPct val="100000"/>
              </a:lnSpc>
              <a:spcBef>
                <a:spcPts val="805"/>
              </a:spcBef>
              <a:buClr>
                <a:srgbClr val="D30411"/>
              </a:buClr>
              <a:buFont typeface="Arial"/>
              <a:buChar char="•"/>
              <a:tabLst>
                <a:tab pos="256540" algn="l"/>
                <a:tab pos="257175" algn="l"/>
              </a:tabLst>
            </a:pPr>
            <a:r>
              <a:rPr dirty="0" sz="1200">
                <a:latin typeface="Calibri"/>
                <a:cs typeface="Calibri"/>
              </a:rPr>
              <a:t>Indirect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cost </a:t>
            </a:r>
            <a:r>
              <a:rPr dirty="0" sz="1200">
                <a:latin typeface="Calibri"/>
                <a:cs typeface="Calibri"/>
              </a:rPr>
              <a:t>optimization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 spc="-10">
                <a:latin typeface="Calibri"/>
                <a:cs typeface="Calibri"/>
              </a:rPr>
              <a:t>simplification</a:t>
            </a:r>
            <a:endParaRPr sz="1200">
              <a:latin typeface="Calibri"/>
              <a:cs typeface="Calibri"/>
            </a:endParaRPr>
          </a:p>
          <a:p>
            <a:pPr marL="256540" marR="77470" indent="-244475">
              <a:lnSpc>
                <a:spcPct val="100000"/>
              </a:lnSpc>
              <a:spcBef>
                <a:spcPts val="795"/>
              </a:spcBef>
              <a:buClr>
                <a:srgbClr val="D30411"/>
              </a:buClr>
              <a:buFont typeface="Arial"/>
              <a:buChar char="•"/>
              <a:tabLst>
                <a:tab pos="256540" algn="l"/>
                <a:tab pos="257175" algn="l"/>
              </a:tabLst>
            </a:pPr>
            <a:r>
              <a:rPr dirty="0" sz="1200">
                <a:latin typeface="Calibri"/>
                <a:cs typeface="Calibri"/>
              </a:rPr>
              <a:t>Exploiting</a:t>
            </a:r>
            <a:r>
              <a:rPr dirty="0" sz="1200" spc="3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tailwind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pandemic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528816" y="1906523"/>
            <a:ext cx="1584960" cy="0"/>
          </a:xfrm>
          <a:custGeom>
            <a:avLst/>
            <a:gdLst/>
            <a:ahLst/>
            <a:cxnLst/>
            <a:rect l="l" t="t" r="r" b="b"/>
            <a:pathLst>
              <a:path w="1584959" h="0">
                <a:moveTo>
                  <a:pt x="0" y="0"/>
                </a:moveTo>
                <a:lnTo>
                  <a:pt x="1584959" y="0"/>
                </a:lnTo>
              </a:path>
            </a:pathLst>
          </a:custGeom>
          <a:ln w="12700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595106" y="1389126"/>
            <a:ext cx="1087755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8265">
              <a:lnSpc>
                <a:spcPct val="102299"/>
              </a:lnSpc>
              <a:spcBef>
                <a:spcPts val="95"/>
              </a:spcBef>
            </a:pPr>
            <a:r>
              <a:rPr dirty="0" sz="1300" spc="75" b="1">
                <a:solidFill>
                  <a:srgbClr val="D30411"/>
                </a:solidFill>
                <a:latin typeface="Calibri"/>
                <a:cs typeface="Calibri"/>
              </a:rPr>
              <a:t>INVESTING </a:t>
            </a:r>
            <a:r>
              <a:rPr dirty="0" sz="1300" spc="90" b="1">
                <a:solidFill>
                  <a:srgbClr val="D30411"/>
                </a:solidFill>
                <a:latin typeface="Calibri"/>
                <a:cs typeface="Calibri"/>
              </a:rPr>
              <a:t>FOR</a:t>
            </a:r>
            <a:r>
              <a:rPr dirty="0" sz="1300" spc="-1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300" spc="65" b="1">
                <a:solidFill>
                  <a:srgbClr val="D30411"/>
                </a:solidFill>
                <a:latin typeface="Calibri"/>
                <a:cs typeface="Calibri"/>
              </a:rPr>
              <a:t>GROWTH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334502" y="1972183"/>
            <a:ext cx="157861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6540" marR="5080" indent="-243840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Arial"/>
              <a:buChar char="•"/>
              <a:tabLst>
                <a:tab pos="255904" algn="l"/>
                <a:tab pos="256540" algn="l"/>
              </a:tabLst>
            </a:pPr>
            <a:r>
              <a:rPr dirty="0" sz="1200" spc="-10">
                <a:latin typeface="Calibri"/>
                <a:cs typeface="Calibri"/>
              </a:rPr>
              <a:t>Building</a:t>
            </a:r>
            <a:r>
              <a:rPr dirty="0" sz="1200" spc="50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foundations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for </a:t>
            </a:r>
            <a:r>
              <a:rPr dirty="0" sz="1200">
                <a:latin typeface="Calibri"/>
                <a:cs typeface="Calibri"/>
              </a:rPr>
              <a:t>growth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investing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network infrastructure:</a:t>
            </a:r>
            <a:r>
              <a:rPr dirty="0" sz="1200" spc="50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hubs,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facilities,</a:t>
            </a:r>
            <a:r>
              <a:rPr dirty="0" sz="1200" spc="5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fleet,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lockers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345423" y="1906523"/>
            <a:ext cx="1584960" cy="0"/>
          </a:xfrm>
          <a:custGeom>
            <a:avLst/>
            <a:gdLst/>
            <a:ahLst/>
            <a:cxnLst/>
            <a:rect l="l" t="t" r="r" b="b"/>
            <a:pathLst>
              <a:path w="1584959" h="0">
                <a:moveTo>
                  <a:pt x="0" y="0"/>
                </a:moveTo>
                <a:lnTo>
                  <a:pt x="1584959" y="0"/>
                </a:lnTo>
              </a:path>
            </a:pathLst>
          </a:custGeom>
          <a:ln w="12700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482453" y="1389126"/>
            <a:ext cx="952500" cy="43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1920">
              <a:lnSpc>
                <a:spcPct val="102299"/>
              </a:lnSpc>
              <a:spcBef>
                <a:spcPts val="95"/>
              </a:spcBef>
            </a:pPr>
            <a:r>
              <a:rPr dirty="0" sz="1300" spc="45" b="1">
                <a:solidFill>
                  <a:srgbClr val="D30411"/>
                </a:solidFill>
                <a:latin typeface="Calibri"/>
                <a:cs typeface="Calibri"/>
              </a:rPr>
              <a:t>MARGIN </a:t>
            </a:r>
            <a:r>
              <a:rPr dirty="0" sz="1300" spc="85" b="1">
                <a:solidFill>
                  <a:srgbClr val="D30411"/>
                </a:solidFill>
                <a:latin typeface="Calibri"/>
                <a:cs typeface="Calibri"/>
              </a:rPr>
              <a:t>EXPANSION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153015" y="1972183"/>
            <a:ext cx="1595755" cy="1408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Arial"/>
              <a:buChar char="•"/>
              <a:tabLst>
                <a:tab pos="255904" algn="l"/>
                <a:tab pos="256540" algn="l"/>
              </a:tabLst>
            </a:pPr>
            <a:r>
              <a:rPr dirty="0" sz="1200" spc="-10">
                <a:latin typeface="Calibri"/>
                <a:cs typeface="Calibri"/>
              </a:rPr>
              <a:t>Productivity </a:t>
            </a:r>
            <a:r>
              <a:rPr dirty="0" sz="1200">
                <a:latin typeface="Calibri"/>
                <a:cs typeface="Calibri"/>
              </a:rPr>
              <a:t>enhancements</a:t>
            </a:r>
            <a:r>
              <a:rPr dirty="0" sz="1200" spc="4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increased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utilization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assets</a:t>
            </a:r>
            <a:endParaRPr sz="1200">
              <a:latin typeface="Calibri"/>
              <a:cs typeface="Calibri"/>
            </a:endParaRPr>
          </a:p>
          <a:p>
            <a:pPr algn="just" marL="255904" marR="193040" indent="-243840">
              <a:lnSpc>
                <a:spcPct val="100000"/>
              </a:lnSpc>
              <a:spcBef>
                <a:spcPts val="805"/>
              </a:spcBef>
              <a:buClr>
                <a:srgbClr val="D30411"/>
              </a:buClr>
              <a:buFont typeface="Arial"/>
              <a:buChar char="•"/>
              <a:tabLst>
                <a:tab pos="256540" algn="l"/>
              </a:tabLst>
            </a:pPr>
            <a:r>
              <a:rPr dirty="0" sz="1200" spc="45">
                <a:latin typeface="Calibri"/>
                <a:cs typeface="Calibri"/>
              </a:rPr>
              <a:t>Leverage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volume </a:t>
            </a:r>
            <a:r>
              <a:rPr dirty="0" sz="1200">
                <a:latin typeface="Calibri"/>
                <a:cs typeface="Calibri"/>
              </a:rPr>
              <a:t>growth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yield </a:t>
            </a:r>
            <a:r>
              <a:rPr dirty="0" sz="1200" spc="-1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0163556" y="1906523"/>
            <a:ext cx="1584960" cy="0"/>
          </a:xfrm>
          <a:custGeom>
            <a:avLst/>
            <a:gdLst/>
            <a:ahLst/>
            <a:cxnLst/>
            <a:rect l="l" t="t" r="r" b="b"/>
            <a:pathLst>
              <a:path w="1584959" h="0">
                <a:moveTo>
                  <a:pt x="0" y="0"/>
                </a:moveTo>
                <a:lnTo>
                  <a:pt x="1584960" y="0"/>
                </a:lnTo>
              </a:path>
            </a:pathLst>
          </a:custGeom>
          <a:ln w="12700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016500" y="5187441"/>
            <a:ext cx="97218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14" b="1">
                <a:latin typeface="Calibri"/>
                <a:cs typeface="Calibri"/>
              </a:rPr>
              <a:t>2010-</a:t>
            </a:r>
            <a:r>
              <a:rPr dirty="0" sz="1450" spc="100" b="1">
                <a:latin typeface="Calibri"/>
                <a:cs typeface="Calibri"/>
              </a:rPr>
              <a:t>2018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27" name="object 27" descr=""/>
          <p:cNvSpPr txBox="1"/>
          <p:nvPr/>
        </p:nvSpPr>
        <p:spPr>
          <a:xfrm>
            <a:off x="6834885" y="5187441"/>
            <a:ext cx="97218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14" b="1">
                <a:latin typeface="Calibri"/>
                <a:cs typeface="Calibri"/>
              </a:rPr>
              <a:t>2019-</a:t>
            </a:r>
            <a:r>
              <a:rPr dirty="0" sz="1450" spc="100" b="1">
                <a:latin typeface="Calibri"/>
                <a:cs typeface="Calibri"/>
              </a:rPr>
              <a:t>2022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53018" y="5187441"/>
            <a:ext cx="97218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14" b="1">
                <a:latin typeface="Calibri"/>
                <a:cs typeface="Calibri"/>
              </a:rPr>
              <a:t>2023-</a:t>
            </a:r>
            <a:r>
              <a:rPr dirty="0" sz="1450" spc="100" b="1">
                <a:latin typeface="Calibri"/>
                <a:cs typeface="Calibri"/>
              </a:rPr>
              <a:t>2025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471531" y="5187441"/>
            <a:ext cx="97218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14" b="1">
                <a:latin typeface="Calibri"/>
                <a:cs typeface="Calibri"/>
              </a:rPr>
              <a:t>2026-</a:t>
            </a:r>
            <a:r>
              <a:rPr dirty="0" sz="1450" spc="100" b="1">
                <a:latin typeface="Calibri"/>
                <a:cs typeface="Calibri"/>
              </a:rPr>
              <a:t>2030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22019"/>
            <a:ext cx="9287510" cy="980440"/>
          </a:xfrm>
          <a:custGeom>
            <a:avLst/>
            <a:gdLst/>
            <a:ahLst/>
            <a:cxnLst/>
            <a:rect l="l" t="t" r="r" b="b"/>
            <a:pathLst>
              <a:path w="9287510" h="980439">
                <a:moveTo>
                  <a:pt x="9287256" y="0"/>
                </a:moveTo>
                <a:lnTo>
                  <a:pt x="0" y="0"/>
                </a:lnTo>
                <a:lnTo>
                  <a:pt x="0" y="979931"/>
                </a:lnTo>
                <a:lnTo>
                  <a:pt x="9287256" y="979931"/>
                </a:lnTo>
                <a:lnTo>
                  <a:pt x="92872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1142491"/>
            <a:ext cx="4783455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/>
              <a:t>ECOMMERCE:</a:t>
            </a:r>
            <a:r>
              <a:rPr dirty="0" sz="2900" spc="204"/>
              <a:t> </a:t>
            </a:r>
            <a:r>
              <a:rPr dirty="0" sz="2650">
                <a:solidFill>
                  <a:srgbClr val="000000"/>
                </a:solidFill>
              </a:rPr>
              <a:t>Financial</a:t>
            </a:r>
            <a:r>
              <a:rPr dirty="0" sz="2650" spc="229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Outlook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6259067" y="489204"/>
            <a:ext cx="5573395" cy="3732529"/>
            <a:chOff x="6259067" y="489204"/>
            <a:chExt cx="5573395" cy="373252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679" y="489204"/>
              <a:ext cx="2019300" cy="20314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588" y="515112"/>
              <a:ext cx="1917191" cy="1929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2552699"/>
              <a:ext cx="5562600" cy="16687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9067" y="2833128"/>
              <a:ext cx="5358384" cy="116889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295643" y="2578608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2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69"/>
                  </a:lnTo>
                  <a:lnTo>
                    <a:pt x="0" y="1514602"/>
                  </a:lnTo>
                  <a:lnTo>
                    <a:pt x="4081" y="1534900"/>
                  </a:lnTo>
                  <a:lnTo>
                    <a:pt x="15224" y="1551447"/>
                  </a:lnTo>
                  <a:lnTo>
                    <a:pt x="31771" y="1562590"/>
                  </a:lnTo>
                  <a:lnTo>
                    <a:pt x="52069" y="1566671"/>
                  </a:lnTo>
                  <a:lnTo>
                    <a:pt x="5408422" y="1566671"/>
                  </a:lnTo>
                  <a:lnTo>
                    <a:pt x="5428720" y="1562590"/>
                  </a:lnTo>
                  <a:lnTo>
                    <a:pt x="5445267" y="1551447"/>
                  </a:lnTo>
                  <a:lnTo>
                    <a:pt x="5456410" y="1534900"/>
                  </a:lnTo>
                  <a:lnTo>
                    <a:pt x="5460491" y="1514602"/>
                  </a:lnTo>
                  <a:lnTo>
                    <a:pt x="5460491" y="52069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395084" y="2813710"/>
            <a:ext cx="50355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935" marR="2458085" indent="-356870">
              <a:lnSpc>
                <a:spcPct val="131300"/>
              </a:lnSpc>
              <a:spcBef>
                <a:spcPts val="100"/>
              </a:spcBef>
            </a:pPr>
            <a:r>
              <a:rPr dirty="0" sz="1600" spc="65" b="1">
                <a:latin typeface="Calibri"/>
                <a:cs typeface="Calibri"/>
              </a:rPr>
              <a:t>Expected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vs.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market </a:t>
            </a:r>
            <a:r>
              <a:rPr dirty="0" sz="1600" spc="45" b="1">
                <a:solidFill>
                  <a:srgbClr val="D30411"/>
                </a:solidFill>
                <a:latin typeface="Calibri"/>
                <a:cs typeface="Calibri"/>
              </a:rPr>
              <a:t>ABOVE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60">
                <a:latin typeface="Calibri"/>
                <a:cs typeface="Calibri"/>
              </a:rPr>
              <a:t>Expanding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market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share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alongside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strong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yield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discipline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76809" y="3268154"/>
            <a:ext cx="223774" cy="1794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86283" y="2234310"/>
            <a:ext cx="209867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Market</a:t>
            </a:r>
            <a:r>
              <a:rPr dirty="0" sz="185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90" b="1">
                <a:solidFill>
                  <a:srgbClr val="C00000"/>
                </a:solidFill>
                <a:latin typeface="Calibri"/>
                <a:cs typeface="Calibri"/>
              </a:rPr>
              <a:t>(2024-</a:t>
            </a:r>
            <a:r>
              <a:rPr dirty="0" sz="1850" spc="80" b="1">
                <a:solidFill>
                  <a:srgbClr val="C00000"/>
                </a:solidFill>
                <a:latin typeface="Calibri"/>
                <a:cs typeface="Calibri"/>
              </a:rPr>
              <a:t>2030)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97763" y="2540507"/>
            <a:ext cx="5575300" cy="1626235"/>
            <a:chOff x="397763" y="2540507"/>
            <a:chExt cx="5575300" cy="162623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955" y="2540507"/>
              <a:ext cx="5562600" cy="16261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763" y="2837687"/>
              <a:ext cx="5500116" cy="109270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35863" y="2566415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76" y="1493139"/>
                  </a:lnTo>
                  <a:lnTo>
                    <a:pt x="14820" y="1509204"/>
                  </a:lnTo>
                  <a:lnTo>
                    <a:pt x="30903" y="1520031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31"/>
                  </a:lnTo>
                  <a:lnTo>
                    <a:pt x="5445696" y="1509204"/>
                  </a:lnTo>
                  <a:lnTo>
                    <a:pt x="5456523" y="1493139"/>
                  </a:lnTo>
                  <a:lnTo>
                    <a:pt x="5460492" y="1473454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33806" y="2816906"/>
            <a:ext cx="5178425" cy="91059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 b="1">
                <a:latin typeface="Calibri"/>
                <a:cs typeface="Calibri"/>
              </a:rPr>
              <a:t>Market</a:t>
            </a:r>
            <a:r>
              <a:rPr dirty="0" sz="1600" spc="10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growth</a:t>
            </a:r>
            <a:r>
              <a:rPr dirty="0" sz="1600" spc="9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assumptions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1600" spc="70">
                <a:latin typeface="Calibri"/>
                <a:cs typeface="Calibri"/>
              </a:rPr>
              <a:t>Strong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growth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114">
                <a:latin typeface="Calibri"/>
                <a:cs typeface="Calibri"/>
              </a:rPr>
              <a:t>6-</a:t>
            </a:r>
            <a:r>
              <a:rPr dirty="0" sz="1600">
                <a:latin typeface="Calibri"/>
                <a:cs typeface="Calibri"/>
              </a:rPr>
              <a:t>8%</a:t>
            </a:r>
            <a:r>
              <a:rPr dirty="0" sz="1600" spc="55">
                <a:latin typeface="Calibri"/>
                <a:cs typeface="Calibri"/>
              </a:rPr>
              <a:t> across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domestic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75">
                <a:latin typeface="Calibri"/>
                <a:cs typeface="Calibri"/>
              </a:rPr>
              <a:t>cross-</a:t>
            </a:r>
            <a:r>
              <a:rPr dirty="0" sz="1600" spc="-10">
                <a:latin typeface="Calibri"/>
                <a:cs typeface="Calibri"/>
              </a:rPr>
              <a:t>border </a:t>
            </a:r>
            <a:r>
              <a:rPr dirty="0" sz="1600" spc="65">
                <a:latin typeface="Calibri"/>
                <a:cs typeface="Calibri"/>
              </a:rPr>
              <a:t>e-</a:t>
            </a:r>
            <a:r>
              <a:rPr dirty="0" sz="1600" spc="55">
                <a:latin typeface="Calibri"/>
                <a:cs typeface="Calibri"/>
              </a:rPr>
              <a:t>commerce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markets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–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geographically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quite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heterogenous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69735" y="4664964"/>
            <a:ext cx="5562600" cy="1687195"/>
            <a:chOff x="6269735" y="4664964"/>
            <a:chExt cx="5562600" cy="168719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4664964"/>
              <a:ext cx="5562600" cy="168706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7355" y="4879848"/>
              <a:ext cx="5044440" cy="133045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295643" y="4690872"/>
              <a:ext cx="5461000" cy="1584960"/>
            </a:xfrm>
            <a:custGeom>
              <a:avLst/>
              <a:gdLst/>
              <a:ahLst/>
              <a:cxnLst/>
              <a:rect l="l" t="t" r="r" b="b"/>
              <a:pathLst>
                <a:path w="5461000" h="1584960">
                  <a:moveTo>
                    <a:pt x="5407913" y="0"/>
                  </a:moveTo>
                  <a:lnTo>
                    <a:pt x="52577" y="0"/>
                  </a:lnTo>
                  <a:lnTo>
                    <a:pt x="32146" y="4143"/>
                  </a:lnTo>
                  <a:lnTo>
                    <a:pt x="15430" y="15430"/>
                  </a:lnTo>
                  <a:lnTo>
                    <a:pt x="4143" y="32146"/>
                  </a:lnTo>
                  <a:lnTo>
                    <a:pt x="0" y="52577"/>
                  </a:lnTo>
                  <a:lnTo>
                    <a:pt x="0" y="1532331"/>
                  </a:lnTo>
                  <a:lnTo>
                    <a:pt x="4143" y="1552818"/>
                  </a:lnTo>
                  <a:lnTo>
                    <a:pt x="15430" y="1569546"/>
                  </a:lnTo>
                  <a:lnTo>
                    <a:pt x="32146" y="1580824"/>
                  </a:lnTo>
                  <a:lnTo>
                    <a:pt x="52577" y="1584959"/>
                  </a:lnTo>
                  <a:lnTo>
                    <a:pt x="5407913" y="1584959"/>
                  </a:lnTo>
                  <a:lnTo>
                    <a:pt x="5428345" y="1580824"/>
                  </a:lnTo>
                  <a:lnTo>
                    <a:pt x="5445061" y="1569546"/>
                  </a:lnTo>
                  <a:lnTo>
                    <a:pt x="5456348" y="1552818"/>
                  </a:lnTo>
                  <a:lnTo>
                    <a:pt x="5460491" y="1532331"/>
                  </a:lnTo>
                  <a:lnTo>
                    <a:pt x="5460491" y="52577"/>
                  </a:lnTo>
                  <a:lnTo>
                    <a:pt x="5456348" y="32146"/>
                  </a:lnTo>
                  <a:lnTo>
                    <a:pt x="5445061" y="15430"/>
                  </a:lnTo>
                  <a:lnTo>
                    <a:pt x="5428345" y="4143"/>
                  </a:lnTo>
                  <a:lnTo>
                    <a:pt x="5407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395084" y="4909159"/>
            <a:ext cx="4714240" cy="1111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marR="307975" indent="-228600">
              <a:lnSpc>
                <a:spcPct val="111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100" b="1">
                <a:latin typeface="Calibri"/>
                <a:cs typeface="Calibri"/>
              </a:rPr>
              <a:t>EBIT</a:t>
            </a:r>
            <a:r>
              <a:rPr dirty="0" sz="1450" spc="105" b="1">
                <a:latin typeface="Calibri"/>
                <a:cs typeface="Calibri"/>
              </a:rPr>
              <a:t> </a:t>
            </a:r>
            <a:r>
              <a:rPr dirty="0" sz="1450" spc="75" b="1">
                <a:latin typeface="Calibri"/>
                <a:cs typeface="Calibri"/>
              </a:rPr>
              <a:t>growth </a:t>
            </a:r>
            <a:r>
              <a:rPr dirty="0" sz="1450" spc="50" b="1">
                <a:latin typeface="Calibri"/>
                <a:cs typeface="Calibri"/>
              </a:rPr>
              <a:t>trajectory</a:t>
            </a:r>
            <a:r>
              <a:rPr dirty="0" sz="1450" spc="145" b="1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driven</a:t>
            </a:r>
            <a:r>
              <a:rPr dirty="0" sz="1450" spc="130">
                <a:latin typeface="Calibri"/>
                <a:cs typeface="Calibri"/>
              </a:rPr>
              <a:t> </a:t>
            </a:r>
            <a:r>
              <a:rPr dirty="0" sz="1450" spc="55">
                <a:latin typeface="Calibri"/>
                <a:cs typeface="Calibri"/>
              </a:rPr>
              <a:t>by</a:t>
            </a:r>
            <a:r>
              <a:rPr dirty="0" sz="1450" spc="11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volume,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yield</a:t>
            </a:r>
            <a:r>
              <a:rPr dirty="0" sz="1450" spc="120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and </a:t>
            </a:r>
            <a:r>
              <a:rPr dirty="0" sz="1450">
                <a:latin typeface="Calibri"/>
                <a:cs typeface="Calibri"/>
              </a:rPr>
              <a:t>operational</a:t>
            </a:r>
            <a:r>
              <a:rPr dirty="0" sz="1450" spc="38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efficiencies</a:t>
            </a:r>
            <a:endParaRPr sz="1450">
              <a:latin typeface="Calibri"/>
              <a:cs typeface="Calibri"/>
            </a:endParaRPr>
          </a:p>
          <a:p>
            <a:pPr marL="240665" marR="5080" indent="-228600">
              <a:lnSpc>
                <a:spcPct val="111900"/>
              </a:lnSpc>
              <a:spcBef>
                <a:spcPts val="790"/>
              </a:spcBef>
              <a:buClr>
                <a:srgbClr val="C00000"/>
              </a:buClr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450" spc="100" b="1">
                <a:latin typeface="Calibri"/>
                <a:cs typeface="Calibri"/>
              </a:rPr>
              <a:t>EBIT</a:t>
            </a:r>
            <a:r>
              <a:rPr dirty="0" sz="1450" spc="5" b="1">
                <a:latin typeface="Calibri"/>
                <a:cs typeface="Calibri"/>
              </a:rPr>
              <a:t> </a:t>
            </a:r>
            <a:r>
              <a:rPr dirty="0" sz="1450" spc="80" b="1">
                <a:latin typeface="Calibri"/>
                <a:cs typeface="Calibri"/>
              </a:rPr>
              <a:t>margin</a:t>
            </a:r>
            <a:r>
              <a:rPr dirty="0" sz="1450" spc="5" b="1">
                <a:latin typeface="Calibri"/>
                <a:cs typeface="Calibri"/>
              </a:rPr>
              <a:t> </a:t>
            </a:r>
            <a:r>
              <a:rPr dirty="0" sz="1450" spc="60" b="1">
                <a:latin typeface="Calibri"/>
                <a:cs typeface="Calibri"/>
              </a:rPr>
              <a:t>stable</a:t>
            </a:r>
            <a:r>
              <a:rPr dirty="0" sz="1450" spc="15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at</a:t>
            </a:r>
            <a:r>
              <a:rPr dirty="0" sz="1450" spc="-5" b="1">
                <a:latin typeface="Calibri"/>
                <a:cs typeface="Calibri"/>
              </a:rPr>
              <a:t> </a:t>
            </a:r>
            <a:r>
              <a:rPr dirty="0" sz="1450" spc="110" b="1">
                <a:latin typeface="Calibri"/>
                <a:cs typeface="Calibri"/>
              </a:rPr>
              <a:t>4-</a:t>
            </a:r>
            <a:r>
              <a:rPr dirty="0" sz="1450" spc="60" b="1">
                <a:latin typeface="Calibri"/>
                <a:cs typeface="Calibri"/>
              </a:rPr>
              <a:t>5%</a:t>
            </a:r>
            <a:r>
              <a:rPr dirty="0" sz="1450" spc="-5" b="1">
                <a:latin typeface="Calibri"/>
                <a:cs typeface="Calibri"/>
              </a:rPr>
              <a:t> </a:t>
            </a:r>
            <a:r>
              <a:rPr dirty="0" sz="1450" spc="55" b="1">
                <a:latin typeface="Calibri"/>
                <a:cs typeface="Calibri"/>
              </a:rPr>
              <a:t>in</a:t>
            </a:r>
            <a:r>
              <a:rPr dirty="0" sz="1450" spc="-5" b="1">
                <a:latin typeface="Calibri"/>
                <a:cs typeface="Calibri"/>
              </a:rPr>
              <a:t> </a:t>
            </a:r>
            <a:r>
              <a:rPr dirty="0" sz="1450" spc="60" b="1">
                <a:latin typeface="Calibri"/>
                <a:cs typeface="Calibri"/>
              </a:rPr>
              <a:t>investment</a:t>
            </a:r>
            <a:r>
              <a:rPr dirty="0" sz="1450" spc="35" b="1">
                <a:latin typeface="Calibri"/>
                <a:cs typeface="Calibri"/>
              </a:rPr>
              <a:t> </a:t>
            </a:r>
            <a:r>
              <a:rPr dirty="0" sz="1450" spc="70" b="1">
                <a:latin typeface="Calibri"/>
                <a:cs typeface="Calibri"/>
              </a:rPr>
              <a:t>phase</a:t>
            </a:r>
            <a:r>
              <a:rPr dirty="0" sz="1450" spc="15" b="1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(until </a:t>
            </a:r>
            <a:r>
              <a:rPr dirty="0" sz="1450" spc="85">
                <a:latin typeface="Calibri"/>
                <a:cs typeface="Calibri"/>
              </a:rPr>
              <a:t>2025);</a:t>
            </a:r>
            <a:r>
              <a:rPr dirty="0" sz="1450" spc="-5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followed</a:t>
            </a:r>
            <a:r>
              <a:rPr dirty="0" sz="1450" spc="5" b="1">
                <a:latin typeface="Calibri"/>
                <a:cs typeface="Calibri"/>
              </a:rPr>
              <a:t> </a:t>
            </a:r>
            <a:r>
              <a:rPr dirty="0" sz="1450" spc="80" b="1">
                <a:latin typeface="Calibri"/>
                <a:cs typeface="Calibri"/>
              </a:rPr>
              <a:t>by</a:t>
            </a:r>
            <a:r>
              <a:rPr dirty="0" sz="1450" spc="5" b="1">
                <a:latin typeface="Calibri"/>
                <a:cs typeface="Calibri"/>
              </a:rPr>
              <a:t> </a:t>
            </a:r>
            <a:r>
              <a:rPr dirty="0" sz="1450" spc="80" b="1">
                <a:latin typeface="Calibri"/>
                <a:cs typeface="Calibri"/>
              </a:rPr>
              <a:t>margin</a:t>
            </a:r>
            <a:r>
              <a:rPr dirty="0" sz="1450" b="1">
                <a:latin typeface="Calibri"/>
                <a:cs typeface="Calibri"/>
              </a:rPr>
              <a:t> </a:t>
            </a:r>
            <a:r>
              <a:rPr dirty="0" sz="1450" spc="65" b="1">
                <a:latin typeface="Calibri"/>
                <a:cs typeface="Calibri"/>
              </a:rPr>
              <a:t>expansion</a:t>
            </a:r>
            <a:r>
              <a:rPr dirty="0" sz="1450" spc="40" b="1">
                <a:latin typeface="Calibri"/>
                <a:cs typeface="Calibri"/>
              </a:rPr>
              <a:t> </a:t>
            </a:r>
            <a:r>
              <a:rPr dirty="0" sz="1450" b="1">
                <a:latin typeface="Calibri"/>
                <a:cs typeface="Calibri"/>
              </a:rPr>
              <a:t>to</a:t>
            </a:r>
            <a:r>
              <a:rPr dirty="0" sz="1450" spc="-5" b="1">
                <a:latin typeface="Calibri"/>
                <a:cs typeface="Calibri"/>
              </a:rPr>
              <a:t> </a:t>
            </a:r>
            <a:r>
              <a:rPr dirty="0" sz="1450" spc="55" b="1">
                <a:latin typeface="Calibri"/>
                <a:cs typeface="Calibri"/>
              </a:rPr>
              <a:t>&gt;5%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08431" y="4593323"/>
            <a:ext cx="5564505" cy="1882139"/>
            <a:chOff x="408431" y="4593323"/>
            <a:chExt cx="5564505" cy="1882139"/>
          </a:xfrm>
        </p:grpSpPr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955" y="4652771"/>
              <a:ext cx="5562600" cy="168554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431" y="4593323"/>
              <a:ext cx="5306568" cy="188213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35863" y="4678679"/>
              <a:ext cx="5461000" cy="1583690"/>
            </a:xfrm>
            <a:custGeom>
              <a:avLst/>
              <a:gdLst/>
              <a:ahLst/>
              <a:cxnLst/>
              <a:rect l="l" t="t" r="r" b="b"/>
              <a:pathLst>
                <a:path w="5461000" h="1583689">
                  <a:moveTo>
                    <a:pt x="5407914" y="0"/>
                  </a:moveTo>
                  <a:lnTo>
                    <a:pt x="52565" y="0"/>
                  </a:lnTo>
                  <a:lnTo>
                    <a:pt x="32104" y="4125"/>
                  </a:lnTo>
                  <a:lnTo>
                    <a:pt x="15395" y="15382"/>
                  </a:lnTo>
                  <a:lnTo>
                    <a:pt x="4130" y="32093"/>
                  </a:lnTo>
                  <a:lnTo>
                    <a:pt x="0" y="52578"/>
                  </a:lnTo>
                  <a:lnTo>
                    <a:pt x="0" y="1530870"/>
                  </a:lnTo>
                  <a:lnTo>
                    <a:pt x="4130" y="1551331"/>
                  </a:lnTo>
                  <a:lnTo>
                    <a:pt x="15395" y="1568040"/>
                  </a:lnTo>
                  <a:lnTo>
                    <a:pt x="32104" y="1579305"/>
                  </a:lnTo>
                  <a:lnTo>
                    <a:pt x="52565" y="1583436"/>
                  </a:lnTo>
                  <a:lnTo>
                    <a:pt x="5407914" y="1583436"/>
                  </a:lnTo>
                  <a:lnTo>
                    <a:pt x="5428398" y="1579305"/>
                  </a:lnTo>
                  <a:lnTo>
                    <a:pt x="5445109" y="1568040"/>
                  </a:lnTo>
                  <a:lnTo>
                    <a:pt x="5456366" y="1551331"/>
                  </a:lnTo>
                  <a:lnTo>
                    <a:pt x="5460492" y="1530870"/>
                  </a:lnTo>
                  <a:lnTo>
                    <a:pt x="5460492" y="52578"/>
                  </a:lnTo>
                  <a:lnTo>
                    <a:pt x="5456366" y="32093"/>
                  </a:lnTo>
                  <a:lnTo>
                    <a:pt x="5445109" y="15382"/>
                  </a:lnTo>
                  <a:lnTo>
                    <a:pt x="5428398" y="4125"/>
                  </a:lnTo>
                  <a:lnTo>
                    <a:pt x="5407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86283" y="4324177"/>
            <a:ext cx="5095875" cy="1948814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Capex</a:t>
            </a: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  <a:p>
            <a:pPr marL="389255" indent="-229235">
              <a:lnSpc>
                <a:spcPct val="100000"/>
              </a:lnSpc>
              <a:spcBef>
                <a:spcPts val="150"/>
              </a:spcBef>
              <a:buClr>
                <a:srgbClr val="C00000"/>
              </a:buClr>
              <a:buFont typeface="Wingdings"/>
              <a:buChar char=""/>
              <a:tabLst>
                <a:tab pos="389255" algn="l"/>
                <a:tab pos="389890" algn="l"/>
              </a:tabLst>
            </a:pPr>
            <a:r>
              <a:rPr dirty="0" sz="1600" spc="65" b="1">
                <a:latin typeface="Calibri"/>
                <a:cs typeface="Calibri"/>
              </a:rPr>
              <a:t>Average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spend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120" b="1">
                <a:latin typeface="Calibri"/>
                <a:cs typeface="Calibri"/>
              </a:rPr>
              <a:t>~€300-500m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p.a.</a:t>
            </a:r>
            <a:endParaRPr sz="160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195"/>
              </a:spcBef>
            </a:pPr>
            <a:r>
              <a:rPr dirty="0" sz="1600" spc="55">
                <a:latin typeface="Calibri"/>
                <a:cs typeface="Calibri"/>
              </a:rPr>
              <a:t>(capex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owned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assets)</a:t>
            </a:r>
            <a:endParaRPr sz="1600">
              <a:latin typeface="Calibri"/>
              <a:cs typeface="Calibri"/>
            </a:endParaRPr>
          </a:p>
          <a:p>
            <a:pPr marL="389255" marR="5080" indent="-228600">
              <a:lnSpc>
                <a:spcPct val="11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389255" algn="l"/>
                <a:tab pos="389890" algn="l"/>
              </a:tabLst>
            </a:pPr>
            <a:r>
              <a:rPr dirty="0" sz="1600" spc="60" b="1">
                <a:latin typeface="Calibri"/>
                <a:cs typeface="Calibri"/>
              </a:rPr>
              <a:t>Further</a:t>
            </a:r>
            <a:r>
              <a:rPr dirty="0" sz="1600" spc="2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investments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along</a:t>
            </a:r>
            <a:r>
              <a:rPr dirty="0" sz="1600" spc="3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whole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value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chain</a:t>
            </a:r>
            <a:r>
              <a:rPr dirty="0" sz="1600">
                <a:latin typeface="Calibri"/>
                <a:cs typeface="Calibri"/>
              </a:rPr>
              <a:t>: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Fleet </a:t>
            </a:r>
            <a:r>
              <a:rPr dirty="0" sz="1600" spc="45">
                <a:latin typeface="Calibri"/>
                <a:cs typeface="Calibri"/>
              </a:rPr>
              <a:t>expansion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modernization,</a:t>
            </a:r>
            <a:r>
              <a:rPr dirty="0" sz="1600" spc="2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digital</a:t>
            </a:r>
            <a:r>
              <a:rPr dirty="0" sz="1600" spc="2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platform,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 spc="35">
                <a:latin typeface="Calibri"/>
                <a:cs typeface="Calibri"/>
              </a:rPr>
              <a:t>network </a:t>
            </a:r>
            <a:r>
              <a:rPr dirty="0" sz="1600">
                <a:latin typeface="Calibri"/>
                <a:cs typeface="Calibri"/>
              </a:rPr>
              <a:t>expansion,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especially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hubs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depots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 spc="40">
                <a:latin typeface="Calibri"/>
                <a:cs typeface="Calibri"/>
              </a:rPr>
              <a:t>including </a:t>
            </a:r>
            <a:r>
              <a:rPr dirty="0" sz="1600" spc="50">
                <a:latin typeface="Calibri"/>
                <a:cs typeface="Calibri"/>
              </a:rPr>
              <a:t>sorting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technique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264909" y="4346270"/>
            <a:ext cx="134556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EBIT</a:t>
            </a:r>
            <a:r>
              <a:rPr dirty="0" sz="1850" spc="-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15428" y="969263"/>
            <a:ext cx="961644" cy="961643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8"/>
                </a:moveTo>
                <a:lnTo>
                  <a:pt x="12191997" y="6857998"/>
                </a:lnTo>
                <a:lnTo>
                  <a:pt x="12191997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000000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555741" y="529590"/>
            <a:ext cx="0" cy="5852160"/>
          </a:xfrm>
          <a:custGeom>
            <a:avLst/>
            <a:gdLst/>
            <a:ahLst/>
            <a:cxnLst/>
            <a:rect l="l" t="t" r="r" b="b"/>
            <a:pathLst>
              <a:path w="0" h="5852160">
                <a:moveTo>
                  <a:pt x="0" y="0"/>
                </a:moveTo>
                <a:lnTo>
                  <a:pt x="0" y="5852160"/>
                </a:lnTo>
              </a:path>
            </a:pathLst>
          </a:custGeom>
          <a:ln w="28575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852286" y="4046677"/>
            <a:ext cx="26962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 b="1">
                <a:solidFill>
                  <a:srgbClr val="D30411"/>
                </a:solidFill>
                <a:latin typeface="Calibri"/>
                <a:cs typeface="Calibri"/>
              </a:rPr>
              <a:t>Market</a:t>
            </a:r>
            <a:r>
              <a:rPr dirty="0" sz="20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80" b="1">
                <a:solidFill>
                  <a:srgbClr val="D30411"/>
                </a:solidFill>
                <a:latin typeface="Calibri"/>
                <a:cs typeface="Calibri"/>
              </a:rPr>
              <a:t>Position</a:t>
            </a:r>
            <a:r>
              <a:rPr dirty="0" sz="20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145" b="1">
                <a:solidFill>
                  <a:srgbClr val="D30411"/>
                </a:solidFill>
                <a:latin typeface="Calibri"/>
                <a:cs typeface="Calibri"/>
              </a:rPr>
              <a:t>(2024)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52286" y="4659883"/>
            <a:ext cx="593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~64%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749922" y="4659883"/>
            <a:ext cx="35115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8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65">
                <a:solidFill>
                  <a:srgbClr val="FFFFFF"/>
                </a:solidFill>
                <a:latin typeface="Calibri"/>
                <a:cs typeface="Calibri"/>
              </a:rPr>
              <a:t>(business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alibri"/>
                <a:cs typeface="Calibri"/>
              </a:rPr>
              <a:t>customers)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52286" y="5482539"/>
            <a:ext cx="593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&gt;40%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66686" y="5482539"/>
            <a:ext cx="2032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8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Calibri"/>
                <a:cs typeface="Calibri"/>
              </a:rPr>
              <a:t>Parcel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690425" y="1677923"/>
            <a:ext cx="5985510" cy="1694814"/>
            <a:chOff x="5690425" y="1677923"/>
            <a:chExt cx="5985510" cy="1694814"/>
          </a:xfrm>
        </p:grpSpPr>
        <p:sp>
          <p:nvSpPr>
            <p:cNvPr id="11" name="object 11" descr=""/>
            <p:cNvSpPr/>
            <p:nvPr/>
          </p:nvSpPr>
          <p:spPr>
            <a:xfrm>
              <a:off x="6097524" y="1994915"/>
              <a:ext cx="396240" cy="1335405"/>
            </a:xfrm>
            <a:custGeom>
              <a:avLst/>
              <a:gdLst/>
              <a:ahLst/>
              <a:cxnLst/>
              <a:rect l="l" t="t" r="r" b="b"/>
              <a:pathLst>
                <a:path w="396239" h="1335404">
                  <a:moveTo>
                    <a:pt x="396239" y="0"/>
                  </a:moveTo>
                  <a:lnTo>
                    <a:pt x="0" y="0"/>
                  </a:lnTo>
                  <a:lnTo>
                    <a:pt x="0" y="1335024"/>
                  </a:lnTo>
                  <a:lnTo>
                    <a:pt x="396239" y="1335024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93764" y="1918715"/>
              <a:ext cx="394970" cy="1411605"/>
            </a:xfrm>
            <a:custGeom>
              <a:avLst/>
              <a:gdLst/>
              <a:ahLst/>
              <a:cxnLst/>
              <a:rect l="l" t="t" r="r" b="b"/>
              <a:pathLst>
                <a:path w="394970" h="1411604">
                  <a:moveTo>
                    <a:pt x="394715" y="0"/>
                  </a:moveTo>
                  <a:lnTo>
                    <a:pt x="0" y="0"/>
                  </a:lnTo>
                  <a:lnTo>
                    <a:pt x="0" y="1411224"/>
                  </a:lnTo>
                  <a:lnTo>
                    <a:pt x="394715" y="141122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89241" y="1837181"/>
              <a:ext cx="396240" cy="1493520"/>
            </a:xfrm>
            <a:custGeom>
              <a:avLst/>
              <a:gdLst/>
              <a:ahLst/>
              <a:cxnLst/>
              <a:rect l="l" t="t" r="r" b="b"/>
              <a:pathLst>
                <a:path w="396240" h="1493520">
                  <a:moveTo>
                    <a:pt x="396239" y="0"/>
                  </a:moveTo>
                  <a:lnTo>
                    <a:pt x="0" y="0"/>
                  </a:lnTo>
                  <a:lnTo>
                    <a:pt x="0" y="1493519"/>
                  </a:lnTo>
                  <a:lnTo>
                    <a:pt x="396239" y="1493519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889241" y="1837181"/>
              <a:ext cx="396240" cy="1493520"/>
            </a:xfrm>
            <a:custGeom>
              <a:avLst/>
              <a:gdLst/>
              <a:ahLst/>
              <a:cxnLst/>
              <a:rect l="l" t="t" r="r" b="b"/>
              <a:pathLst>
                <a:path w="396240" h="1493520">
                  <a:moveTo>
                    <a:pt x="0" y="0"/>
                  </a:moveTo>
                  <a:lnTo>
                    <a:pt x="396239" y="0"/>
                  </a:lnTo>
                  <a:lnTo>
                    <a:pt x="396239" y="1493519"/>
                  </a:lnTo>
                  <a:lnTo>
                    <a:pt x="0" y="149351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089392" y="1677923"/>
              <a:ext cx="396240" cy="1652270"/>
            </a:xfrm>
            <a:custGeom>
              <a:avLst/>
              <a:gdLst/>
              <a:ahLst/>
              <a:cxnLst/>
              <a:rect l="l" t="t" r="r" b="b"/>
              <a:pathLst>
                <a:path w="396240" h="1652270">
                  <a:moveTo>
                    <a:pt x="396239" y="0"/>
                  </a:moveTo>
                  <a:lnTo>
                    <a:pt x="0" y="0"/>
                  </a:lnTo>
                  <a:lnTo>
                    <a:pt x="0" y="1652015"/>
                  </a:lnTo>
                  <a:lnTo>
                    <a:pt x="396239" y="1652015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485632" y="1758695"/>
              <a:ext cx="396240" cy="1571625"/>
            </a:xfrm>
            <a:custGeom>
              <a:avLst/>
              <a:gdLst/>
              <a:ahLst/>
              <a:cxnLst/>
              <a:rect l="l" t="t" r="r" b="b"/>
              <a:pathLst>
                <a:path w="396240" h="1571625">
                  <a:moveTo>
                    <a:pt x="396240" y="0"/>
                  </a:moveTo>
                  <a:lnTo>
                    <a:pt x="0" y="0"/>
                  </a:lnTo>
                  <a:lnTo>
                    <a:pt x="0" y="1571243"/>
                  </a:lnTo>
                  <a:lnTo>
                    <a:pt x="396240" y="1571243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81110" y="1843277"/>
              <a:ext cx="396240" cy="1487805"/>
            </a:xfrm>
            <a:custGeom>
              <a:avLst/>
              <a:gdLst/>
              <a:ahLst/>
              <a:cxnLst/>
              <a:rect l="l" t="t" r="r" b="b"/>
              <a:pathLst>
                <a:path w="396240" h="1487804">
                  <a:moveTo>
                    <a:pt x="396240" y="0"/>
                  </a:moveTo>
                  <a:lnTo>
                    <a:pt x="0" y="0"/>
                  </a:lnTo>
                  <a:lnTo>
                    <a:pt x="0" y="1487424"/>
                  </a:lnTo>
                  <a:lnTo>
                    <a:pt x="396240" y="1487424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81110" y="1843277"/>
              <a:ext cx="396240" cy="1487805"/>
            </a:xfrm>
            <a:custGeom>
              <a:avLst/>
              <a:gdLst/>
              <a:ahLst/>
              <a:cxnLst/>
              <a:rect l="l" t="t" r="r" b="b"/>
              <a:pathLst>
                <a:path w="396240" h="1487804">
                  <a:moveTo>
                    <a:pt x="0" y="0"/>
                  </a:moveTo>
                  <a:lnTo>
                    <a:pt x="396240" y="0"/>
                  </a:lnTo>
                  <a:lnTo>
                    <a:pt x="396240" y="1487424"/>
                  </a:lnTo>
                  <a:lnTo>
                    <a:pt x="0" y="14874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081259" y="2802635"/>
              <a:ext cx="396240" cy="527685"/>
            </a:xfrm>
            <a:custGeom>
              <a:avLst/>
              <a:gdLst/>
              <a:ahLst/>
              <a:cxnLst/>
              <a:rect l="l" t="t" r="r" b="b"/>
              <a:pathLst>
                <a:path w="396240" h="527685">
                  <a:moveTo>
                    <a:pt x="396240" y="0"/>
                  </a:moveTo>
                  <a:lnTo>
                    <a:pt x="0" y="0"/>
                  </a:lnTo>
                  <a:lnTo>
                    <a:pt x="0" y="527303"/>
                  </a:lnTo>
                  <a:lnTo>
                    <a:pt x="396240" y="527303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77500" y="2799587"/>
              <a:ext cx="396240" cy="530860"/>
            </a:xfrm>
            <a:custGeom>
              <a:avLst/>
              <a:gdLst/>
              <a:ahLst/>
              <a:cxnLst/>
              <a:rect l="l" t="t" r="r" b="b"/>
              <a:pathLst>
                <a:path w="396240" h="530860">
                  <a:moveTo>
                    <a:pt x="396240" y="0"/>
                  </a:moveTo>
                  <a:lnTo>
                    <a:pt x="0" y="0"/>
                  </a:lnTo>
                  <a:lnTo>
                    <a:pt x="0" y="530351"/>
                  </a:lnTo>
                  <a:lnTo>
                    <a:pt x="396240" y="530351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872978" y="2795777"/>
              <a:ext cx="396240" cy="535305"/>
            </a:xfrm>
            <a:custGeom>
              <a:avLst/>
              <a:gdLst/>
              <a:ahLst/>
              <a:cxnLst/>
              <a:rect l="l" t="t" r="r" b="b"/>
              <a:pathLst>
                <a:path w="396240" h="535304">
                  <a:moveTo>
                    <a:pt x="396240" y="0"/>
                  </a:moveTo>
                  <a:lnTo>
                    <a:pt x="0" y="0"/>
                  </a:lnTo>
                  <a:lnTo>
                    <a:pt x="0" y="534924"/>
                  </a:lnTo>
                  <a:lnTo>
                    <a:pt x="396240" y="534924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872978" y="2795777"/>
              <a:ext cx="396240" cy="535305"/>
            </a:xfrm>
            <a:custGeom>
              <a:avLst/>
              <a:gdLst/>
              <a:ahLst/>
              <a:cxnLst/>
              <a:rect l="l" t="t" r="r" b="b"/>
              <a:pathLst>
                <a:path w="396240" h="535304">
                  <a:moveTo>
                    <a:pt x="0" y="0"/>
                  </a:moveTo>
                  <a:lnTo>
                    <a:pt x="396240" y="0"/>
                  </a:lnTo>
                  <a:lnTo>
                    <a:pt x="396240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695188" y="3329939"/>
              <a:ext cx="5975985" cy="43180"/>
            </a:xfrm>
            <a:custGeom>
              <a:avLst/>
              <a:gdLst/>
              <a:ahLst/>
              <a:cxnLst/>
              <a:rect l="l" t="t" r="r" b="b"/>
              <a:pathLst>
                <a:path w="5975984" h="43179">
                  <a:moveTo>
                    <a:pt x="0" y="0"/>
                  </a:moveTo>
                  <a:lnTo>
                    <a:pt x="5975604" y="0"/>
                  </a:lnTo>
                </a:path>
                <a:path w="5975984" h="43179">
                  <a:moveTo>
                    <a:pt x="0" y="0"/>
                  </a:moveTo>
                  <a:lnTo>
                    <a:pt x="0" y="42672"/>
                  </a:lnTo>
                </a:path>
                <a:path w="5975984" h="43179">
                  <a:moveTo>
                    <a:pt x="1991867" y="0"/>
                  </a:moveTo>
                  <a:lnTo>
                    <a:pt x="1991867" y="42672"/>
                  </a:lnTo>
                </a:path>
                <a:path w="5975984" h="43179">
                  <a:moveTo>
                    <a:pt x="3983736" y="0"/>
                  </a:moveTo>
                  <a:lnTo>
                    <a:pt x="3983736" y="42672"/>
                  </a:lnTo>
                </a:path>
                <a:path w="5975984" h="43179">
                  <a:moveTo>
                    <a:pt x="5975604" y="0"/>
                  </a:moveTo>
                  <a:lnTo>
                    <a:pt x="5975604" y="4267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139434" y="1727149"/>
            <a:ext cx="313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38%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535673" y="1651253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40%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528050" y="1490929"/>
            <a:ext cx="313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45%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931532" y="1569846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42%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24035" y="1575638"/>
            <a:ext cx="313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42%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124313" y="2535758"/>
            <a:ext cx="11049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r>
              <a:rPr dirty="0" sz="1200" spc="1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baseline="2314" sz="1800" spc="82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r>
              <a:rPr dirty="0" baseline="2314" sz="1800" spc="232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baseline="2314" sz="1800" spc="44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endParaRPr baseline="2314" sz="18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203060" y="3393185"/>
            <a:ext cx="9779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Parcel</a:t>
            </a:r>
            <a:r>
              <a:rPr dirty="0" sz="1050" spc="2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Germany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248904" y="3393185"/>
            <a:ext cx="87121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5" b="1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Germany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996931" y="3393185"/>
            <a:ext cx="13601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dirty="0" sz="1050" spc="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5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050" spc="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Others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723890" y="734695"/>
            <a:ext cx="14966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 b="1">
                <a:solidFill>
                  <a:srgbClr val="D30411"/>
                </a:solidFill>
                <a:latin typeface="Calibri"/>
                <a:cs typeface="Calibri"/>
              </a:rPr>
              <a:t>Revenue</a:t>
            </a:r>
            <a:r>
              <a:rPr dirty="0" sz="20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2000" spc="25" b="1">
                <a:solidFill>
                  <a:srgbClr val="D30411"/>
                </a:solidFill>
                <a:latin typeface="Calibri"/>
                <a:cs typeface="Calibri"/>
              </a:rPr>
              <a:t>Mix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613904" y="1194816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83820" y="0"/>
                </a:moveTo>
                <a:lnTo>
                  <a:pt x="0" y="0"/>
                </a:lnTo>
                <a:lnTo>
                  <a:pt x="0" y="85344"/>
                </a:lnTo>
                <a:lnTo>
                  <a:pt x="83820" y="85344"/>
                </a:lnTo>
                <a:lnTo>
                  <a:pt x="8382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7724393" y="1112011"/>
            <a:ext cx="720090" cy="50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FY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1200">
              <a:latin typeface="Calibri"/>
              <a:cs typeface="Calibri"/>
            </a:endParaRPr>
          </a:p>
          <a:p>
            <a:pPr marL="419734">
              <a:lnSpc>
                <a:spcPct val="100000"/>
              </a:lnSpc>
              <a:spcBef>
                <a:spcPts val="915"/>
              </a:spcBef>
            </a:pP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47%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453628" y="1194816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83820" y="0"/>
                </a:moveTo>
                <a:lnTo>
                  <a:pt x="0" y="0"/>
                </a:lnTo>
                <a:lnTo>
                  <a:pt x="0" y="85344"/>
                </a:lnTo>
                <a:lnTo>
                  <a:pt x="83820" y="85344"/>
                </a:lnTo>
                <a:lnTo>
                  <a:pt x="83820" y="0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8564118" y="1112011"/>
            <a:ext cx="588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FY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9283065" y="1184528"/>
            <a:ext cx="104775" cy="104775"/>
            <a:chOff x="9283065" y="1184528"/>
            <a:chExt cx="104775" cy="104775"/>
          </a:xfrm>
        </p:grpSpPr>
        <p:sp>
          <p:nvSpPr>
            <p:cNvPr id="39" name="object 39" descr=""/>
            <p:cNvSpPr/>
            <p:nvPr/>
          </p:nvSpPr>
          <p:spPr>
            <a:xfrm>
              <a:off x="9292590" y="119405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44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5344" y="85344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292590" y="119405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85344"/>
                  </a:moveTo>
                  <a:lnTo>
                    <a:pt x="85344" y="85344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403842" y="1112011"/>
            <a:ext cx="588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FFFFFF"/>
                </a:solidFill>
                <a:latin typeface="Calibri"/>
                <a:cs typeface="Calibri"/>
              </a:rPr>
              <a:t>FY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6" name="object 4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41451" y="1102232"/>
            <a:ext cx="4718050" cy="19970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479425">
              <a:lnSpc>
                <a:spcPct val="100000"/>
              </a:lnSpc>
              <a:spcBef>
                <a:spcPts val="105"/>
              </a:spcBef>
            </a:pPr>
            <a:r>
              <a:rPr dirty="0" sz="5000" spc="135">
                <a:solidFill>
                  <a:srgbClr val="FFCC00"/>
                </a:solidFill>
              </a:rPr>
              <a:t>POST</a:t>
            </a:r>
            <a:r>
              <a:rPr dirty="0" sz="5000" spc="-215">
                <a:solidFill>
                  <a:srgbClr val="FFCC00"/>
                </a:solidFill>
              </a:rPr>
              <a:t> </a:t>
            </a:r>
            <a:r>
              <a:rPr dirty="0" sz="5000" spc="-425">
                <a:solidFill>
                  <a:srgbClr val="FFCC00"/>
                </a:solidFill>
              </a:rPr>
              <a:t>&amp;</a:t>
            </a:r>
            <a:r>
              <a:rPr dirty="0" sz="5000" spc="-225">
                <a:solidFill>
                  <a:srgbClr val="FFCC00"/>
                </a:solidFill>
              </a:rPr>
              <a:t> </a:t>
            </a:r>
            <a:r>
              <a:rPr dirty="0" sz="5000" spc="145">
                <a:solidFill>
                  <a:srgbClr val="FFCC00"/>
                </a:solidFill>
              </a:rPr>
              <a:t>PARCEL </a:t>
            </a:r>
            <a:r>
              <a:rPr dirty="0" sz="5000" spc="-10">
                <a:solidFill>
                  <a:srgbClr val="FFCC00"/>
                </a:solidFill>
              </a:rPr>
              <a:t>GERMANY</a:t>
            </a:r>
            <a:endParaRPr sz="5000"/>
          </a:p>
          <a:p>
            <a:pPr marL="12700" marR="5080">
              <a:lnSpc>
                <a:spcPct val="100000"/>
              </a:lnSpc>
              <a:spcBef>
                <a:spcPts val="155"/>
              </a:spcBef>
            </a:pP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Transporting,</a:t>
            </a:r>
            <a:r>
              <a:rPr dirty="0" sz="1400" spc="15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sorting</a:t>
            </a:r>
            <a:r>
              <a:rPr dirty="0" sz="1400" spc="1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delivering</a:t>
            </a:r>
            <a:r>
              <a:rPr dirty="0" sz="1400" spc="1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21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dirty="0" sz="1400" spc="1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 b="0">
                <a:solidFill>
                  <a:srgbClr val="FFFFFF"/>
                </a:solidFill>
                <a:latin typeface="Calibri"/>
                <a:cs typeface="Calibri"/>
              </a:rPr>
              <a:t>goods-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carrying</a:t>
            </a:r>
            <a:r>
              <a:rPr dirty="0" sz="1400" spc="16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shipments</a:t>
            </a:r>
            <a:r>
              <a:rPr dirty="0" sz="14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204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Germany</a:t>
            </a:r>
            <a:r>
              <a:rPr dirty="0" sz="1400" spc="17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9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Calibri"/>
                <a:cs typeface="Calibri"/>
              </a:rPr>
              <a:t>export.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41451" y="3286505"/>
            <a:ext cx="18034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Calibri"/>
                <a:cs typeface="Calibri"/>
              </a:rPr>
              <a:t>Summary: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65252" y="3499865"/>
            <a:ext cx="4970145" cy="2373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5285" indent="-287020">
              <a:lnSpc>
                <a:spcPct val="100000"/>
              </a:lnSpc>
              <a:spcBef>
                <a:spcPts val="105"/>
              </a:spcBef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German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parcel</a:t>
            </a:r>
            <a:r>
              <a:rPr dirty="0" sz="14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dirty="0" sz="14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provider</a:t>
            </a:r>
            <a:r>
              <a:rPr dirty="0" sz="14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endParaRPr sz="14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40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endParaRPr sz="1400">
              <a:latin typeface="Calibri"/>
              <a:cs typeface="Calibri"/>
            </a:endParaRPr>
          </a:p>
          <a:p>
            <a:pPr marL="375285" marR="9398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dirty="0" sz="14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outlook:</a:t>
            </a:r>
            <a:r>
              <a:rPr dirty="0" sz="14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dirty="0" sz="14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long-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dirty="0" sz="14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EBIT</a:t>
            </a:r>
            <a:r>
              <a:rPr dirty="0" sz="1400" spc="2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dirty="0" sz="14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FCF</a:t>
            </a:r>
            <a:r>
              <a:rPr dirty="0" sz="14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endParaRPr sz="1400">
              <a:latin typeface="Calibri"/>
              <a:cs typeface="Calibri"/>
            </a:endParaRPr>
          </a:p>
          <a:p>
            <a:pPr marL="375285" marR="30988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Recognized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Employer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driving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superior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37528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Voted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4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postal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provider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400">
              <a:latin typeface="Calibri"/>
              <a:cs typeface="Calibri"/>
            </a:endParaRPr>
          </a:p>
          <a:p>
            <a:pPr marL="37528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mover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green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delivery: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significantly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endParaRPr sz="14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</a:pP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dirty="0" baseline="-21604" sz="1350" spc="82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/parcel</a:t>
            </a:r>
            <a:r>
              <a:rPr dirty="0" sz="14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4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dirty="0" sz="14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competitors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Germany</a:t>
            </a:r>
            <a:endParaRPr sz="1400">
              <a:latin typeface="Calibri"/>
              <a:cs typeface="Calibri"/>
            </a:endParaRPr>
          </a:p>
          <a:p>
            <a:pPr marL="375285" marR="215265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75285" algn="l"/>
                <a:tab pos="375920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Digitalization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automation:</a:t>
            </a:r>
            <a:r>
              <a:rPr dirty="0" sz="14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dirty="0" sz="14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productivity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scale,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und</a:t>
            </a:r>
            <a:r>
              <a:rPr dirty="0" sz="14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digitalization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9841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/>
              <a:t>Expected</a:t>
            </a:r>
            <a:r>
              <a:rPr dirty="0" sz="2400" spc="-40"/>
              <a:t> </a:t>
            </a:r>
            <a:r>
              <a:rPr dirty="0" sz="2400" spc="125"/>
              <a:t>strong</a:t>
            </a:r>
            <a:r>
              <a:rPr dirty="0" sz="2400" spc="-40"/>
              <a:t> </a:t>
            </a:r>
            <a:r>
              <a:rPr dirty="0" sz="2400" spc="100"/>
              <a:t>Q4</a:t>
            </a:r>
            <a:r>
              <a:rPr dirty="0" sz="2400" spc="-55"/>
              <a:t> </a:t>
            </a:r>
            <a:r>
              <a:rPr dirty="0" sz="2400"/>
              <a:t>–</a:t>
            </a:r>
            <a:r>
              <a:rPr dirty="0" sz="2400" spc="-45"/>
              <a:t> </a:t>
            </a:r>
            <a:r>
              <a:rPr dirty="0" sz="2400" spc="125"/>
              <a:t>making</a:t>
            </a:r>
            <a:r>
              <a:rPr dirty="0" sz="2400" spc="-40"/>
              <a:t> </a:t>
            </a:r>
            <a:r>
              <a:rPr dirty="0" sz="2400" spc="80"/>
              <a:t>our</a:t>
            </a:r>
            <a:r>
              <a:rPr dirty="0" sz="2400" spc="-35"/>
              <a:t> </a:t>
            </a:r>
            <a:r>
              <a:rPr dirty="0" sz="2400" spc="75"/>
              <a:t>Group</a:t>
            </a:r>
            <a:r>
              <a:rPr dirty="0" sz="2400" spc="-30"/>
              <a:t> </a:t>
            </a:r>
            <a:r>
              <a:rPr dirty="0" sz="2400" spc="95"/>
              <a:t>structurally</a:t>
            </a:r>
            <a:r>
              <a:rPr dirty="0" sz="2400" spc="-20"/>
              <a:t> </a:t>
            </a:r>
            <a:r>
              <a:rPr dirty="0" sz="2400" spc="80"/>
              <a:t>fit</a:t>
            </a:r>
            <a:r>
              <a:rPr dirty="0" sz="2400" spc="-55"/>
              <a:t> </a:t>
            </a:r>
            <a:r>
              <a:rPr dirty="0" sz="2400" spc="95"/>
              <a:t>for</a:t>
            </a:r>
            <a:r>
              <a:rPr dirty="0" sz="2400" spc="-30"/>
              <a:t> </a:t>
            </a:r>
            <a:r>
              <a:rPr dirty="0" sz="2400" spc="90"/>
              <a:t>more</a:t>
            </a:r>
            <a:r>
              <a:rPr dirty="0" sz="2400" spc="-50"/>
              <a:t> </a:t>
            </a:r>
            <a:r>
              <a:rPr dirty="0" sz="2400" spc="100"/>
              <a:t>growth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6960107" y="1851660"/>
            <a:ext cx="4706620" cy="4183379"/>
          </a:xfrm>
          <a:prstGeom prst="rect">
            <a:avLst/>
          </a:prstGeom>
          <a:solidFill>
            <a:srgbClr val="FFCC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dirty="0" sz="1800" spc="105" b="1">
                <a:solidFill>
                  <a:srgbClr val="D30411"/>
                </a:solidFill>
                <a:latin typeface="Calibri"/>
                <a:cs typeface="Calibri"/>
              </a:rPr>
              <a:t>SEASONALITY</a:t>
            </a:r>
            <a:endParaRPr sz="1800">
              <a:latin typeface="Calibri"/>
              <a:cs typeface="Calibri"/>
            </a:endParaRPr>
          </a:p>
          <a:p>
            <a:pPr marL="72390" marR="63500">
              <a:lnSpc>
                <a:spcPct val="100000"/>
              </a:lnSpc>
              <a:spcBef>
                <a:spcPts val="30"/>
              </a:spcBef>
            </a:pPr>
            <a:r>
              <a:rPr dirty="0" sz="1400" spc="70" b="1">
                <a:latin typeface="Calibri"/>
                <a:cs typeface="Calibri"/>
              </a:rPr>
              <a:t>Regular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Q4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seasonality;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structurally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high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relevance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Q4 </a:t>
            </a:r>
            <a:r>
              <a:rPr dirty="0" sz="1400">
                <a:latin typeface="Calibri"/>
                <a:cs typeface="Calibri"/>
              </a:rPr>
              <a:t>due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B2C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</a:pPr>
            <a:r>
              <a:rPr dirty="0" sz="1800" spc="180" b="1">
                <a:solidFill>
                  <a:srgbClr val="D30411"/>
                </a:solidFill>
                <a:latin typeface="Calibri"/>
                <a:cs typeface="Calibri"/>
              </a:rPr>
              <a:t>KEY</a:t>
            </a:r>
            <a:r>
              <a:rPr dirty="0" sz="18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D30411"/>
                </a:solidFill>
                <a:latin typeface="Calibri"/>
                <a:cs typeface="Calibri"/>
              </a:rPr>
              <a:t>OBSERVATIONS</a:t>
            </a:r>
            <a:r>
              <a:rPr dirty="0" sz="1800" spc="-5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D30411"/>
                </a:solidFill>
                <a:latin typeface="Calibri"/>
                <a:cs typeface="Calibri"/>
              </a:rPr>
              <a:t>FOR</a:t>
            </a:r>
            <a:r>
              <a:rPr dirty="0" sz="18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800" spc="114" b="1">
                <a:solidFill>
                  <a:srgbClr val="D30411"/>
                </a:solidFill>
                <a:latin typeface="Calibri"/>
                <a:cs typeface="Calibri"/>
              </a:rPr>
              <a:t>2025</a:t>
            </a:r>
            <a:endParaRPr sz="18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30"/>
              </a:spcBef>
            </a:pPr>
            <a:r>
              <a:rPr dirty="0" sz="1400" spc="55" b="1">
                <a:latin typeface="Calibri"/>
                <a:cs typeface="Calibri"/>
              </a:rPr>
              <a:t>Increased</a:t>
            </a:r>
            <a:r>
              <a:rPr dirty="0" sz="1400" spc="10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uncertainty</a:t>
            </a:r>
            <a:r>
              <a:rPr dirty="0" sz="1400" spc="10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on</a:t>
            </a:r>
            <a:r>
              <a:rPr dirty="0" sz="1400" spc="1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trade</a:t>
            </a:r>
            <a:r>
              <a:rPr dirty="0" sz="1400" spc="85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conditions</a:t>
            </a:r>
            <a:r>
              <a:rPr dirty="0" sz="1400" spc="100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adds</a:t>
            </a:r>
            <a:r>
              <a:rPr dirty="0" sz="1400" spc="9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to</a:t>
            </a:r>
            <a:r>
              <a:rPr dirty="0" sz="1400" spc="9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short-</a:t>
            </a:r>
            <a:endParaRPr sz="14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</a:pPr>
            <a:r>
              <a:rPr dirty="0" sz="1400" b="1">
                <a:latin typeface="Calibri"/>
                <a:cs typeface="Calibri"/>
              </a:rPr>
              <a:t>term</a:t>
            </a:r>
            <a:r>
              <a:rPr dirty="0" sz="1400" spc="160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volatility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dirty="0" sz="1400" spc="90" b="1">
                <a:latin typeface="Calibri"/>
                <a:cs typeface="Calibri"/>
              </a:rPr>
              <a:t>Key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structural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growth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drivers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intact:</a:t>
            </a:r>
            <a:endParaRPr sz="1400">
              <a:latin typeface="Calibri"/>
              <a:cs typeface="Calibri"/>
            </a:endParaRPr>
          </a:p>
          <a:p>
            <a:pPr marL="35941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58775" algn="l"/>
                <a:tab pos="359410" algn="l"/>
              </a:tabLst>
            </a:pPr>
            <a:r>
              <a:rPr dirty="0" sz="1400" spc="95">
                <a:latin typeface="Calibri"/>
                <a:cs typeface="Calibri"/>
              </a:rPr>
              <a:t>E-</a:t>
            </a:r>
            <a:r>
              <a:rPr dirty="0" sz="1400" spc="40">
                <a:latin typeface="Calibri"/>
                <a:cs typeface="Calibri"/>
              </a:rPr>
              <a:t>commerce</a:t>
            </a:r>
            <a:endParaRPr sz="1400">
              <a:latin typeface="Calibri"/>
              <a:cs typeface="Calibri"/>
            </a:endParaRPr>
          </a:p>
          <a:p>
            <a:pPr marL="35941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58775" algn="l"/>
                <a:tab pos="359410" algn="l"/>
              </a:tabLst>
            </a:pPr>
            <a:r>
              <a:rPr dirty="0" sz="1400" spc="60">
                <a:latin typeface="Calibri"/>
                <a:cs typeface="Calibri"/>
              </a:rPr>
              <a:t>Logistics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outsourcing</a:t>
            </a:r>
            <a:endParaRPr sz="1400">
              <a:latin typeface="Calibri"/>
              <a:cs typeface="Calibri"/>
            </a:endParaRPr>
          </a:p>
          <a:p>
            <a:pPr marL="359410" indent="-287020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58775" algn="l"/>
                <a:tab pos="359410" algn="l"/>
              </a:tabLst>
            </a:pPr>
            <a:r>
              <a:rPr dirty="0" sz="1400">
                <a:latin typeface="Calibri"/>
                <a:cs typeface="Calibri"/>
              </a:rPr>
              <a:t>Global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trade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0411"/>
              </a:buClr>
              <a:buFont typeface="Wingdings"/>
              <a:buChar char=""/>
            </a:pPr>
            <a:endParaRPr sz="135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latin typeface="Calibri"/>
                <a:cs typeface="Calibri"/>
              </a:rPr>
              <a:t>We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focus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on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what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we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can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35" b="1">
                <a:latin typeface="Calibri"/>
                <a:cs typeface="Calibri"/>
              </a:rPr>
              <a:t>control:</a:t>
            </a:r>
            <a:endParaRPr sz="1400">
              <a:latin typeface="Calibri"/>
              <a:cs typeface="Calibri"/>
            </a:endParaRPr>
          </a:p>
          <a:p>
            <a:pPr marL="354330" indent="-28257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54330" algn="l"/>
                <a:tab pos="354965" algn="l"/>
              </a:tabLst>
            </a:pPr>
            <a:r>
              <a:rPr dirty="0" sz="1400" spc="55">
                <a:latin typeface="Calibri"/>
                <a:cs typeface="Calibri"/>
              </a:rPr>
              <a:t>Strategy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105">
                <a:latin typeface="Calibri"/>
                <a:cs typeface="Calibri"/>
              </a:rPr>
              <a:t>2030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initiatives</a:t>
            </a:r>
            <a:endParaRPr sz="1400">
              <a:latin typeface="Calibri"/>
              <a:cs typeface="Calibri"/>
            </a:endParaRPr>
          </a:p>
          <a:p>
            <a:pPr marL="354330" indent="-282575">
              <a:lnSpc>
                <a:spcPct val="100000"/>
              </a:lnSpc>
              <a:buClr>
                <a:srgbClr val="D30411"/>
              </a:buClr>
              <a:buFont typeface="Wingdings"/>
              <a:buChar char=""/>
              <a:tabLst>
                <a:tab pos="354330" algn="l"/>
                <a:tab pos="354965" algn="l"/>
              </a:tabLst>
            </a:pPr>
            <a:r>
              <a:rPr dirty="0" sz="1400">
                <a:latin typeface="Calibri"/>
                <a:cs typeface="Calibri"/>
              </a:rPr>
              <a:t>Group-wide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cost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program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“Fit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Growth”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6608" y="1502791"/>
            <a:ext cx="265239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5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Q4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2024</a:t>
            </a:r>
            <a:r>
              <a:rPr dirty="0" sz="1600" spc="70" b="1">
                <a:latin typeface="Calibri"/>
                <a:cs typeface="Calibri"/>
              </a:rPr>
              <a:t> </a:t>
            </a:r>
            <a:r>
              <a:rPr dirty="0" sz="1600" spc="30" b="1">
                <a:latin typeface="Calibri"/>
                <a:cs typeface="Calibri"/>
              </a:rPr>
              <a:t>EBIT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3770"/>
              </a:lnSpc>
            </a:pPr>
            <a:r>
              <a:rPr dirty="0" sz="3200" spc="80" b="1">
                <a:latin typeface="Calibri"/>
                <a:cs typeface="Calibri"/>
              </a:rPr>
              <a:t>€1,851m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(+13%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40" b="1">
                <a:latin typeface="Calibri"/>
                <a:cs typeface="Calibri"/>
              </a:rPr>
              <a:t>yoy)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43483" y="3128772"/>
            <a:ext cx="5977255" cy="2649220"/>
            <a:chOff x="443483" y="3128772"/>
            <a:chExt cx="5977255" cy="2649220"/>
          </a:xfrm>
        </p:grpSpPr>
        <p:sp>
          <p:nvSpPr>
            <p:cNvPr id="6" name="object 6" descr=""/>
            <p:cNvSpPr/>
            <p:nvPr/>
          </p:nvSpPr>
          <p:spPr>
            <a:xfrm>
              <a:off x="563879" y="5487923"/>
              <a:ext cx="302260" cy="285115"/>
            </a:xfrm>
            <a:custGeom>
              <a:avLst/>
              <a:gdLst/>
              <a:ahLst/>
              <a:cxnLst/>
              <a:rect l="l" t="t" r="r" b="b"/>
              <a:pathLst>
                <a:path w="302259" h="285114">
                  <a:moveTo>
                    <a:pt x="301752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301752" y="284988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3879" y="4843272"/>
              <a:ext cx="302260" cy="645160"/>
            </a:xfrm>
            <a:custGeom>
              <a:avLst/>
              <a:gdLst/>
              <a:ahLst/>
              <a:cxnLst/>
              <a:rect l="l" t="t" r="r" b="b"/>
              <a:pathLst>
                <a:path w="302259" h="645160">
                  <a:moveTo>
                    <a:pt x="301752" y="0"/>
                  </a:moveTo>
                  <a:lnTo>
                    <a:pt x="0" y="0"/>
                  </a:lnTo>
                  <a:lnTo>
                    <a:pt x="0" y="644651"/>
                  </a:lnTo>
                  <a:lnTo>
                    <a:pt x="301752" y="644651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06423" y="5475732"/>
              <a:ext cx="302260" cy="297180"/>
            </a:xfrm>
            <a:custGeom>
              <a:avLst/>
              <a:gdLst/>
              <a:ahLst/>
              <a:cxnLst/>
              <a:rect l="l" t="t" r="r" b="b"/>
              <a:pathLst>
                <a:path w="302259" h="297179">
                  <a:moveTo>
                    <a:pt x="301751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301751" y="29718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06423" y="4911851"/>
              <a:ext cx="302260" cy="563880"/>
            </a:xfrm>
            <a:custGeom>
              <a:avLst/>
              <a:gdLst/>
              <a:ahLst/>
              <a:cxnLst/>
              <a:rect l="l" t="t" r="r" b="b"/>
              <a:pathLst>
                <a:path w="302259" h="563879">
                  <a:moveTo>
                    <a:pt x="301751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301751" y="56388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0491" y="5423916"/>
              <a:ext cx="302260" cy="349250"/>
            </a:xfrm>
            <a:custGeom>
              <a:avLst/>
              <a:gdLst/>
              <a:ahLst/>
              <a:cxnLst/>
              <a:rect l="l" t="t" r="r" b="b"/>
              <a:pathLst>
                <a:path w="302260" h="349250">
                  <a:moveTo>
                    <a:pt x="301751" y="0"/>
                  </a:moveTo>
                  <a:lnTo>
                    <a:pt x="0" y="0"/>
                  </a:lnTo>
                  <a:lnTo>
                    <a:pt x="0" y="348996"/>
                  </a:lnTo>
                  <a:lnTo>
                    <a:pt x="301751" y="348996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50491" y="4678680"/>
              <a:ext cx="302260" cy="745490"/>
            </a:xfrm>
            <a:custGeom>
              <a:avLst/>
              <a:gdLst/>
              <a:ahLst/>
              <a:cxnLst/>
              <a:rect l="l" t="t" r="r" b="b"/>
              <a:pathLst>
                <a:path w="302260" h="745489">
                  <a:moveTo>
                    <a:pt x="301751" y="0"/>
                  </a:moveTo>
                  <a:lnTo>
                    <a:pt x="0" y="0"/>
                  </a:lnTo>
                  <a:lnTo>
                    <a:pt x="0" y="745236"/>
                  </a:lnTo>
                  <a:lnTo>
                    <a:pt x="301751" y="745236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93035" y="5402579"/>
              <a:ext cx="303530" cy="370840"/>
            </a:xfrm>
            <a:custGeom>
              <a:avLst/>
              <a:gdLst/>
              <a:ahLst/>
              <a:cxnLst/>
              <a:rect l="l" t="t" r="r" b="b"/>
              <a:pathLst>
                <a:path w="303530" h="370839">
                  <a:moveTo>
                    <a:pt x="303275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303275" y="370332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193035" y="4599432"/>
              <a:ext cx="303530" cy="803275"/>
            </a:xfrm>
            <a:custGeom>
              <a:avLst/>
              <a:gdLst/>
              <a:ahLst/>
              <a:cxnLst/>
              <a:rect l="l" t="t" r="r" b="b"/>
              <a:pathLst>
                <a:path w="303530" h="803275">
                  <a:moveTo>
                    <a:pt x="303275" y="0"/>
                  </a:moveTo>
                  <a:lnTo>
                    <a:pt x="0" y="0"/>
                  </a:lnTo>
                  <a:lnTo>
                    <a:pt x="0" y="803148"/>
                  </a:lnTo>
                  <a:lnTo>
                    <a:pt x="303275" y="803148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37104" y="5416295"/>
              <a:ext cx="302260" cy="356870"/>
            </a:xfrm>
            <a:custGeom>
              <a:avLst/>
              <a:gdLst/>
              <a:ahLst/>
              <a:cxnLst/>
              <a:rect l="l" t="t" r="r" b="b"/>
              <a:pathLst>
                <a:path w="302260" h="356870">
                  <a:moveTo>
                    <a:pt x="30175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01751" y="356615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737104" y="4780788"/>
              <a:ext cx="302260" cy="635635"/>
            </a:xfrm>
            <a:custGeom>
              <a:avLst/>
              <a:gdLst/>
              <a:ahLst/>
              <a:cxnLst/>
              <a:rect l="l" t="t" r="r" b="b"/>
              <a:pathLst>
                <a:path w="302260" h="635635">
                  <a:moveTo>
                    <a:pt x="301751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301751" y="635508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81172" y="5378195"/>
              <a:ext cx="302260" cy="394970"/>
            </a:xfrm>
            <a:custGeom>
              <a:avLst/>
              <a:gdLst/>
              <a:ahLst/>
              <a:cxnLst/>
              <a:rect l="l" t="t" r="r" b="b"/>
              <a:pathLst>
                <a:path w="302260" h="394970">
                  <a:moveTo>
                    <a:pt x="301751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301751" y="394715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1172" y="4479036"/>
              <a:ext cx="302260" cy="899160"/>
            </a:xfrm>
            <a:custGeom>
              <a:avLst/>
              <a:gdLst/>
              <a:ahLst/>
              <a:cxnLst/>
              <a:rect l="l" t="t" r="r" b="b"/>
              <a:pathLst>
                <a:path w="302260" h="899160">
                  <a:moveTo>
                    <a:pt x="301751" y="0"/>
                  </a:moveTo>
                  <a:lnTo>
                    <a:pt x="0" y="0"/>
                  </a:lnTo>
                  <a:lnTo>
                    <a:pt x="0" y="899160"/>
                  </a:lnTo>
                  <a:lnTo>
                    <a:pt x="301751" y="89916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23716" y="5155692"/>
              <a:ext cx="302260" cy="617220"/>
            </a:xfrm>
            <a:custGeom>
              <a:avLst/>
              <a:gdLst/>
              <a:ahLst/>
              <a:cxnLst/>
              <a:rect l="l" t="t" r="r" b="b"/>
              <a:pathLst>
                <a:path w="302260" h="617220">
                  <a:moveTo>
                    <a:pt x="301751" y="0"/>
                  </a:moveTo>
                  <a:lnTo>
                    <a:pt x="0" y="0"/>
                  </a:lnTo>
                  <a:lnTo>
                    <a:pt x="0" y="617219"/>
                  </a:lnTo>
                  <a:lnTo>
                    <a:pt x="301751" y="617219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23716" y="4253483"/>
              <a:ext cx="302260" cy="902335"/>
            </a:xfrm>
            <a:custGeom>
              <a:avLst/>
              <a:gdLst/>
              <a:ahLst/>
              <a:cxnLst/>
              <a:rect l="l" t="t" r="r" b="b"/>
              <a:pathLst>
                <a:path w="302260" h="902335">
                  <a:moveTo>
                    <a:pt x="301751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301751" y="902208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67783" y="5079492"/>
              <a:ext cx="302260" cy="693420"/>
            </a:xfrm>
            <a:custGeom>
              <a:avLst/>
              <a:gdLst/>
              <a:ahLst/>
              <a:cxnLst/>
              <a:rect l="l" t="t" r="r" b="b"/>
              <a:pathLst>
                <a:path w="302260" h="693420">
                  <a:moveTo>
                    <a:pt x="301751" y="0"/>
                  </a:moveTo>
                  <a:lnTo>
                    <a:pt x="0" y="0"/>
                  </a:lnTo>
                  <a:lnTo>
                    <a:pt x="0" y="693419"/>
                  </a:lnTo>
                  <a:lnTo>
                    <a:pt x="301751" y="693419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67783" y="3272028"/>
              <a:ext cx="302260" cy="1807845"/>
            </a:xfrm>
            <a:custGeom>
              <a:avLst/>
              <a:gdLst/>
              <a:ahLst/>
              <a:cxnLst/>
              <a:rect l="l" t="t" r="r" b="b"/>
              <a:pathLst>
                <a:path w="302260" h="1807845">
                  <a:moveTo>
                    <a:pt x="301751" y="0"/>
                  </a:moveTo>
                  <a:lnTo>
                    <a:pt x="0" y="0"/>
                  </a:lnTo>
                  <a:lnTo>
                    <a:pt x="0" y="1807464"/>
                  </a:lnTo>
                  <a:lnTo>
                    <a:pt x="301751" y="1807464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910327" y="5169407"/>
              <a:ext cx="302260" cy="603885"/>
            </a:xfrm>
            <a:custGeom>
              <a:avLst/>
              <a:gdLst/>
              <a:ahLst/>
              <a:cxnLst/>
              <a:rect l="l" t="t" r="r" b="b"/>
              <a:pathLst>
                <a:path w="302260" h="603885">
                  <a:moveTo>
                    <a:pt x="301751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301751" y="603504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910327" y="3128772"/>
              <a:ext cx="302260" cy="2040889"/>
            </a:xfrm>
            <a:custGeom>
              <a:avLst/>
              <a:gdLst/>
              <a:ahLst/>
              <a:cxnLst/>
              <a:rect l="l" t="t" r="r" b="b"/>
              <a:pathLst>
                <a:path w="302260" h="2040889">
                  <a:moveTo>
                    <a:pt x="301751" y="0"/>
                  </a:moveTo>
                  <a:lnTo>
                    <a:pt x="0" y="0"/>
                  </a:lnTo>
                  <a:lnTo>
                    <a:pt x="0" y="2040635"/>
                  </a:lnTo>
                  <a:lnTo>
                    <a:pt x="301751" y="2040635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454395" y="5257800"/>
              <a:ext cx="302260" cy="515620"/>
            </a:xfrm>
            <a:custGeom>
              <a:avLst/>
              <a:gdLst/>
              <a:ahLst/>
              <a:cxnLst/>
              <a:rect l="l" t="t" r="r" b="b"/>
              <a:pathLst>
                <a:path w="302260" h="515620">
                  <a:moveTo>
                    <a:pt x="301751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301751" y="515112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454395" y="3784091"/>
              <a:ext cx="302260" cy="1473835"/>
            </a:xfrm>
            <a:custGeom>
              <a:avLst/>
              <a:gdLst/>
              <a:ahLst/>
              <a:cxnLst/>
              <a:rect l="l" t="t" r="r" b="b"/>
              <a:pathLst>
                <a:path w="302260" h="1473835">
                  <a:moveTo>
                    <a:pt x="301751" y="0"/>
                  </a:moveTo>
                  <a:lnTo>
                    <a:pt x="0" y="0"/>
                  </a:lnTo>
                  <a:lnTo>
                    <a:pt x="0" y="1473707"/>
                  </a:lnTo>
                  <a:lnTo>
                    <a:pt x="301751" y="147370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996939" y="5192267"/>
              <a:ext cx="302260" cy="581025"/>
            </a:xfrm>
            <a:custGeom>
              <a:avLst/>
              <a:gdLst/>
              <a:ahLst/>
              <a:cxnLst/>
              <a:rect l="l" t="t" r="r" b="b"/>
              <a:pathLst>
                <a:path w="302260" h="581025">
                  <a:moveTo>
                    <a:pt x="301751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301751" y="580643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96939" y="3927348"/>
              <a:ext cx="302260" cy="1264920"/>
            </a:xfrm>
            <a:custGeom>
              <a:avLst/>
              <a:gdLst/>
              <a:ahLst/>
              <a:cxnLst/>
              <a:rect l="l" t="t" r="r" b="b"/>
              <a:pathLst>
                <a:path w="302260" h="1264920">
                  <a:moveTo>
                    <a:pt x="301751" y="0"/>
                  </a:moveTo>
                  <a:lnTo>
                    <a:pt x="0" y="0"/>
                  </a:lnTo>
                  <a:lnTo>
                    <a:pt x="0" y="1264920"/>
                  </a:lnTo>
                  <a:lnTo>
                    <a:pt x="301751" y="126492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43483" y="5772911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 h="0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52399" y="5803798"/>
            <a:ext cx="57588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4990" algn="l"/>
                <a:tab pos="1099820" algn="l"/>
                <a:tab pos="1642745" algn="l"/>
                <a:tab pos="2185670" algn="l"/>
                <a:tab pos="2728595" algn="l"/>
                <a:tab pos="3273425" algn="l"/>
                <a:tab pos="3816350" algn="l"/>
                <a:tab pos="4359275" algn="l"/>
                <a:tab pos="4902200" algn="l"/>
                <a:tab pos="5447030" algn="l"/>
              </a:tabLst>
            </a:pPr>
            <a:r>
              <a:rPr dirty="0" sz="1000" spc="55" b="1">
                <a:latin typeface="Calibri"/>
                <a:cs typeface="Calibri"/>
              </a:rPr>
              <a:t>2014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2015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2016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2017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2018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2019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2020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2021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2022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2023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646301" y="5488025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32%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89479" y="5484672"/>
            <a:ext cx="8553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990" algn="l"/>
              </a:tabLst>
            </a:pPr>
            <a:r>
              <a:rPr dirty="0" baseline="2314" sz="1800" spc="44">
                <a:latin typeface="Calibri"/>
                <a:cs typeface="Calibri"/>
              </a:rPr>
              <a:t>32%</a:t>
            </a:r>
            <a:r>
              <a:rPr dirty="0" baseline="2314" sz="1800">
                <a:latin typeface="Calibri"/>
                <a:cs typeface="Calibri"/>
              </a:rPr>
              <a:t>	</a:t>
            </a:r>
            <a:r>
              <a:rPr dirty="0" sz="1200" spc="30">
                <a:latin typeface="Calibri"/>
                <a:cs typeface="Calibri"/>
              </a:rPr>
              <a:t>36%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275457" y="5465775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30%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819905" y="5354573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41%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362958" y="5314950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28%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905883" y="5360923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23%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8800" y="5519724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625" algn="l"/>
              </a:tabLst>
            </a:pPr>
            <a:r>
              <a:rPr dirty="0" sz="1200" spc="30">
                <a:latin typeface="Calibri"/>
                <a:cs typeface="Calibri"/>
              </a:rPr>
              <a:t>31%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baseline="2314" sz="1800" spc="44">
                <a:latin typeface="Calibri"/>
                <a:cs typeface="Calibri"/>
              </a:rPr>
              <a:t>35%</a:t>
            </a:r>
            <a:endParaRPr baseline="2314" sz="1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449061" y="5405373"/>
            <a:ext cx="313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26%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993638" y="5371541"/>
            <a:ext cx="313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Calibri"/>
                <a:cs typeface="Calibri"/>
              </a:rPr>
              <a:t>31%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73125" y="4577029"/>
            <a:ext cx="2832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latin typeface="Calibri"/>
                <a:cs typeface="Calibri"/>
              </a:rPr>
              <a:t>3.0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16279" y="4645914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2.7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60651" y="4412360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3.5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203830" y="4334078"/>
            <a:ext cx="2832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latin typeface="Calibri"/>
                <a:cs typeface="Calibri"/>
              </a:rPr>
              <a:t>3.7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746629" y="4515358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3.2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289808" y="4212082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4.1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834510" y="3986910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4.8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377309" y="3005455"/>
            <a:ext cx="283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 b="1">
                <a:latin typeface="Calibri"/>
                <a:cs typeface="Calibri"/>
              </a:rPr>
              <a:t>8.0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920234" y="2862452"/>
            <a:ext cx="283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 b="1">
                <a:latin typeface="Calibri"/>
                <a:cs typeface="Calibri"/>
              </a:rPr>
              <a:t>8.4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463285" y="3518408"/>
            <a:ext cx="283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 b="1">
                <a:latin typeface="Calibri"/>
                <a:cs typeface="Calibri"/>
              </a:rPr>
              <a:t>6.3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07989" y="3661409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5.9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515112" y="2734055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90" h="187960">
                <a:moveTo>
                  <a:pt x="249936" y="0"/>
                </a:moveTo>
                <a:lnTo>
                  <a:pt x="0" y="0"/>
                </a:lnTo>
                <a:lnTo>
                  <a:pt x="0" y="187451"/>
                </a:lnTo>
                <a:lnTo>
                  <a:pt x="249936" y="187451"/>
                </a:lnTo>
                <a:lnTo>
                  <a:pt x="249936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534667" y="2734055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60" h="187960">
                <a:moveTo>
                  <a:pt x="251460" y="0"/>
                </a:moveTo>
                <a:lnTo>
                  <a:pt x="0" y="0"/>
                </a:lnTo>
                <a:lnTo>
                  <a:pt x="0" y="187451"/>
                </a:lnTo>
                <a:lnTo>
                  <a:pt x="251460" y="187451"/>
                </a:lnTo>
                <a:lnTo>
                  <a:pt x="2514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03249" y="2702763"/>
            <a:ext cx="6438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30" b="1">
                <a:latin typeface="Calibri"/>
                <a:cs typeface="Calibri"/>
              </a:rPr>
              <a:t>FY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EBIT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824354" y="2702763"/>
            <a:ext cx="6623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latin typeface="Calibri"/>
                <a:cs typeface="Calibri"/>
              </a:rPr>
              <a:t>Q4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EBIT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444245" y="6035802"/>
            <a:ext cx="6218555" cy="0"/>
          </a:xfrm>
          <a:custGeom>
            <a:avLst/>
            <a:gdLst/>
            <a:ahLst/>
            <a:cxnLst/>
            <a:rect l="l" t="t" r="r" b="b"/>
            <a:pathLst>
              <a:path w="6218555" h="0">
                <a:moveTo>
                  <a:pt x="0" y="0"/>
                </a:moveTo>
                <a:lnTo>
                  <a:pt x="6218174" y="0"/>
                </a:lnTo>
              </a:path>
            </a:pathLst>
          </a:custGeom>
          <a:ln w="2857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20445" y="2431542"/>
            <a:ext cx="6218555" cy="0"/>
          </a:xfrm>
          <a:custGeom>
            <a:avLst/>
            <a:gdLst/>
            <a:ahLst/>
            <a:cxnLst/>
            <a:rect l="l" t="t" r="r" b="b"/>
            <a:pathLst>
              <a:path w="6218555" h="0">
                <a:moveTo>
                  <a:pt x="0" y="0"/>
                </a:moveTo>
                <a:lnTo>
                  <a:pt x="6218174" y="0"/>
                </a:lnTo>
              </a:path>
            </a:pathLst>
          </a:custGeom>
          <a:ln w="2857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7" name="object 57" descr=""/>
          <p:cNvSpPr txBox="1"/>
          <p:nvPr/>
        </p:nvSpPr>
        <p:spPr>
          <a:xfrm>
            <a:off x="11631803" y="6391757"/>
            <a:ext cx="179070" cy="21526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200" spc="95"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" y="0"/>
              <a:ext cx="1218437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97123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/>
              <a:t>P&amp;P</a:t>
            </a:r>
            <a:r>
              <a:rPr dirty="0" sz="2400" spc="-30"/>
              <a:t> </a:t>
            </a:r>
            <a:r>
              <a:rPr dirty="0" sz="2400" spc="75"/>
              <a:t>Germany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110"/>
              <a:t>Expected</a:t>
            </a:r>
            <a:r>
              <a:rPr dirty="0" sz="2400" spc="-30"/>
              <a:t> </a:t>
            </a:r>
            <a:r>
              <a:rPr dirty="0" sz="2400" spc="125"/>
              <a:t>strong</a:t>
            </a:r>
            <a:r>
              <a:rPr dirty="0" sz="2400" spc="-30"/>
              <a:t> </a:t>
            </a:r>
            <a:r>
              <a:rPr dirty="0" sz="2400" spc="105"/>
              <a:t>seasonal</a:t>
            </a:r>
            <a:r>
              <a:rPr dirty="0" sz="2400" spc="-45"/>
              <a:t> </a:t>
            </a:r>
            <a:r>
              <a:rPr dirty="0" sz="2400" spc="160"/>
              <a:t>EBIT</a:t>
            </a:r>
            <a:r>
              <a:rPr dirty="0" sz="2400" spc="-40"/>
              <a:t> </a:t>
            </a:r>
            <a:r>
              <a:rPr dirty="0" sz="2400" spc="75"/>
              <a:t>contribution</a:t>
            </a:r>
            <a:r>
              <a:rPr dirty="0" sz="2400" spc="-5"/>
              <a:t> </a:t>
            </a:r>
            <a:r>
              <a:rPr dirty="0" sz="2400" spc="90"/>
              <a:t>supported</a:t>
            </a:r>
            <a:r>
              <a:rPr dirty="0" sz="2400"/>
              <a:t> </a:t>
            </a:r>
            <a:r>
              <a:rPr dirty="0" sz="2400" spc="120"/>
              <a:t>by</a:t>
            </a:r>
            <a:r>
              <a:rPr dirty="0" sz="2400" spc="-25"/>
              <a:t> </a:t>
            </a:r>
            <a:r>
              <a:rPr dirty="0" sz="2400" spc="95"/>
              <a:t>yield</a:t>
            </a:r>
            <a:r>
              <a:rPr dirty="0" sz="2400" spc="-25"/>
              <a:t> </a:t>
            </a:r>
            <a:r>
              <a:rPr dirty="0" sz="2400" spc="85"/>
              <a:t>actions</a:t>
            </a:r>
            <a:endParaRPr sz="2400"/>
          </a:p>
        </p:txBody>
      </p:sp>
      <p:grpSp>
        <p:nvGrpSpPr>
          <p:cNvPr id="6" name="object 6" descr=""/>
          <p:cNvGrpSpPr/>
          <p:nvPr/>
        </p:nvGrpSpPr>
        <p:grpSpPr>
          <a:xfrm>
            <a:off x="461772" y="1905000"/>
            <a:ext cx="5765800" cy="4343400"/>
            <a:chOff x="461772" y="1905000"/>
            <a:chExt cx="5765800" cy="4343400"/>
          </a:xfrm>
        </p:grpSpPr>
        <p:sp>
          <p:nvSpPr>
            <p:cNvPr id="7" name="object 7" descr=""/>
            <p:cNvSpPr/>
            <p:nvPr/>
          </p:nvSpPr>
          <p:spPr>
            <a:xfrm>
              <a:off x="461772" y="1905000"/>
              <a:ext cx="5765800" cy="4343400"/>
            </a:xfrm>
            <a:custGeom>
              <a:avLst/>
              <a:gdLst/>
              <a:ahLst/>
              <a:cxnLst/>
              <a:rect l="l" t="t" r="r" b="b"/>
              <a:pathLst>
                <a:path w="5765800" h="4343400">
                  <a:moveTo>
                    <a:pt x="5765292" y="0"/>
                  </a:moveTo>
                  <a:lnTo>
                    <a:pt x="0" y="0"/>
                  </a:lnTo>
                  <a:lnTo>
                    <a:pt x="0" y="4343400"/>
                  </a:lnTo>
                  <a:lnTo>
                    <a:pt x="5765292" y="4343400"/>
                  </a:lnTo>
                  <a:lnTo>
                    <a:pt x="576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97052" y="3174491"/>
              <a:ext cx="4831080" cy="2741930"/>
            </a:xfrm>
            <a:custGeom>
              <a:avLst/>
              <a:gdLst/>
              <a:ahLst/>
              <a:cxnLst/>
              <a:rect l="l" t="t" r="r" b="b"/>
              <a:pathLst>
                <a:path w="4831080" h="2741929">
                  <a:moveTo>
                    <a:pt x="260604" y="0"/>
                  </a:moveTo>
                  <a:lnTo>
                    <a:pt x="0" y="0"/>
                  </a:lnTo>
                  <a:lnTo>
                    <a:pt x="0" y="2741676"/>
                  </a:lnTo>
                  <a:lnTo>
                    <a:pt x="260604" y="2741676"/>
                  </a:lnTo>
                  <a:lnTo>
                    <a:pt x="260604" y="0"/>
                  </a:lnTo>
                  <a:close/>
                </a:path>
                <a:path w="4831080" h="2741929">
                  <a:moveTo>
                    <a:pt x="1175004" y="57912"/>
                  </a:moveTo>
                  <a:lnTo>
                    <a:pt x="914400" y="57912"/>
                  </a:lnTo>
                  <a:lnTo>
                    <a:pt x="914400" y="2741676"/>
                  </a:lnTo>
                  <a:lnTo>
                    <a:pt x="1175004" y="2741676"/>
                  </a:lnTo>
                  <a:lnTo>
                    <a:pt x="1175004" y="57912"/>
                  </a:lnTo>
                  <a:close/>
                </a:path>
                <a:path w="4831080" h="2741929">
                  <a:moveTo>
                    <a:pt x="2089404" y="70104"/>
                  </a:moveTo>
                  <a:lnTo>
                    <a:pt x="1827276" y="70104"/>
                  </a:lnTo>
                  <a:lnTo>
                    <a:pt x="1827276" y="2741676"/>
                  </a:lnTo>
                  <a:lnTo>
                    <a:pt x="2089404" y="2741676"/>
                  </a:lnTo>
                  <a:lnTo>
                    <a:pt x="2089404" y="70104"/>
                  </a:lnTo>
                  <a:close/>
                </a:path>
                <a:path w="4831080" h="2741929">
                  <a:moveTo>
                    <a:pt x="3002280" y="103632"/>
                  </a:moveTo>
                  <a:lnTo>
                    <a:pt x="2741676" y="103632"/>
                  </a:lnTo>
                  <a:lnTo>
                    <a:pt x="2741676" y="2741676"/>
                  </a:lnTo>
                  <a:lnTo>
                    <a:pt x="3002280" y="2741676"/>
                  </a:lnTo>
                  <a:lnTo>
                    <a:pt x="3002280" y="103632"/>
                  </a:lnTo>
                  <a:close/>
                </a:path>
                <a:path w="4831080" h="2741929">
                  <a:moveTo>
                    <a:pt x="3916680" y="216408"/>
                  </a:moveTo>
                  <a:lnTo>
                    <a:pt x="3656076" y="216408"/>
                  </a:lnTo>
                  <a:lnTo>
                    <a:pt x="3656076" y="2741676"/>
                  </a:lnTo>
                  <a:lnTo>
                    <a:pt x="3916680" y="2741676"/>
                  </a:lnTo>
                  <a:lnTo>
                    <a:pt x="3916680" y="216408"/>
                  </a:lnTo>
                  <a:close/>
                </a:path>
                <a:path w="4831080" h="2741929">
                  <a:moveTo>
                    <a:pt x="4831080" y="278892"/>
                  </a:moveTo>
                  <a:lnTo>
                    <a:pt x="4568952" y="278892"/>
                  </a:lnTo>
                  <a:lnTo>
                    <a:pt x="4568952" y="2741676"/>
                  </a:lnTo>
                  <a:lnTo>
                    <a:pt x="4831080" y="2741676"/>
                  </a:lnTo>
                  <a:lnTo>
                    <a:pt x="4831080" y="278892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7656" y="3464051"/>
              <a:ext cx="4831080" cy="2452370"/>
            </a:xfrm>
            <a:custGeom>
              <a:avLst/>
              <a:gdLst/>
              <a:ahLst/>
              <a:cxnLst/>
              <a:rect l="l" t="t" r="r" b="b"/>
              <a:pathLst>
                <a:path w="4831080" h="2452370">
                  <a:moveTo>
                    <a:pt x="262128" y="830580"/>
                  </a:moveTo>
                  <a:lnTo>
                    <a:pt x="0" y="830580"/>
                  </a:lnTo>
                  <a:lnTo>
                    <a:pt x="0" y="2452116"/>
                  </a:lnTo>
                  <a:lnTo>
                    <a:pt x="262128" y="2452116"/>
                  </a:lnTo>
                  <a:lnTo>
                    <a:pt x="262128" y="830580"/>
                  </a:lnTo>
                  <a:close/>
                </a:path>
                <a:path w="4831080" h="2452370">
                  <a:moveTo>
                    <a:pt x="1175004" y="475488"/>
                  </a:moveTo>
                  <a:lnTo>
                    <a:pt x="914400" y="475488"/>
                  </a:lnTo>
                  <a:lnTo>
                    <a:pt x="914400" y="2452116"/>
                  </a:lnTo>
                  <a:lnTo>
                    <a:pt x="1175004" y="2452116"/>
                  </a:lnTo>
                  <a:lnTo>
                    <a:pt x="1175004" y="475488"/>
                  </a:lnTo>
                  <a:close/>
                </a:path>
                <a:path w="4831080" h="2452370">
                  <a:moveTo>
                    <a:pt x="2089404" y="184404"/>
                  </a:moveTo>
                  <a:lnTo>
                    <a:pt x="1828800" y="184404"/>
                  </a:lnTo>
                  <a:lnTo>
                    <a:pt x="1828800" y="2452116"/>
                  </a:lnTo>
                  <a:lnTo>
                    <a:pt x="2089404" y="2452116"/>
                  </a:lnTo>
                  <a:lnTo>
                    <a:pt x="2089404" y="184404"/>
                  </a:lnTo>
                  <a:close/>
                </a:path>
                <a:path w="4831080" h="2452370">
                  <a:moveTo>
                    <a:pt x="3003804" y="310896"/>
                  </a:moveTo>
                  <a:lnTo>
                    <a:pt x="2741676" y="310896"/>
                  </a:lnTo>
                  <a:lnTo>
                    <a:pt x="2741676" y="2452116"/>
                  </a:lnTo>
                  <a:lnTo>
                    <a:pt x="3003804" y="2452116"/>
                  </a:lnTo>
                  <a:lnTo>
                    <a:pt x="3003804" y="310896"/>
                  </a:lnTo>
                  <a:close/>
                </a:path>
                <a:path w="4831080" h="2452370">
                  <a:moveTo>
                    <a:pt x="3916680" y="184404"/>
                  </a:moveTo>
                  <a:lnTo>
                    <a:pt x="3656076" y="184404"/>
                  </a:lnTo>
                  <a:lnTo>
                    <a:pt x="3656076" y="2452116"/>
                  </a:lnTo>
                  <a:lnTo>
                    <a:pt x="3916680" y="2452116"/>
                  </a:lnTo>
                  <a:lnTo>
                    <a:pt x="3916680" y="184404"/>
                  </a:lnTo>
                  <a:close/>
                </a:path>
                <a:path w="4831080" h="2452370">
                  <a:moveTo>
                    <a:pt x="4831080" y="0"/>
                  </a:moveTo>
                  <a:lnTo>
                    <a:pt x="4570476" y="0"/>
                  </a:lnTo>
                  <a:lnTo>
                    <a:pt x="4570476" y="2452116"/>
                  </a:lnTo>
                  <a:lnTo>
                    <a:pt x="4831080" y="2452116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1980" y="5916167"/>
              <a:ext cx="5483860" cy="43180"/>
            </a:xfrm>
            <a:custGeom>
              <a:avLst/>
              <a:gdLst/>
              <a:ahLst/>
              <a:cxnLst/>
              <a:rect l="l" t="t" r="r" b="b"/>
              <a:pathLst>
                <a:path w="5483860" h="43179">
                  <a:moveTo>
                    <a:pt x="0" y="0"/>
                  </a:moveTo>
                  <a:lnTo>
                    <a:pt x="5483352" y="0"/>
                  </a:lnTo>
                </a:path>
                <a:path w="5483860" h="43179">
                  <a:moveTo>
                    <a:pt x="0" y="0"/>
                  </a:moveTo>
                  <a:lnTo>
                    <a:pt x="0" y="42671"/>
                  </a:lnTo>
                </a:path>
                <a:path w="5483860" h="43179">
                  <a:moveTo>
                    <a:pt x="912876" y="0"/>
                  </a:moveTo>
                  <a:lnTo>
                    <a:pt x="912876" y="42671"/>
                  </a:lnTo>
                </a:path>
                <a:path w="5483860" h="43179">
                  <a:moveTo>
                    <a:pt x="1827276" y="0"/>
                  </a:moveTo>
                  <a:lnTo>
                    <a:pt x="1827276" y="42671"/>
                  </a:lnTo>
                </a:path>
                <a:path w="5483860" h="43179">
                  <a:moveTo>
                    <a:pt x="2741675" y="0"/>
                  </a:moveTo>
                  <a:lnTo>
                    <a:pt x="2741675" y="42671"/>
                  </a:lnTo>
                </a:path>
                <a:path w="5483860" h="43179">
                  <a:moveTo>
                    <a:pt x="3654552" y="0"/>
                  </a:moveTo>
                  <a:lnTo>
                    <a:pt x="3654552" y="42671"/>
                  </a:lnTo>
                </a:path>
                <a:path w="5483860" h="43179">
                  <a:moveTo>
                    <a:pt x="4568952" y="0"/>
                  </a:moveTo>
                  <a:lnTo>
                    <a:pt x="4568952" y="42671"/>
                  </a:lnTo>
                </a:path>
                <a:path w="5483860" h="43179">
                  <a:moveTo>
                    <a:pt x="5483352" y="0"/>
                  </a:moveTo>
                  <a:lnTo>
                    <a:pt x="5483352" y="4267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09853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2019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23898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37789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2021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51809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2022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65954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2023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79973" y="5979972"/>
            <a:ext cx="5111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95" b="1">
                <a:latin typeface="Calibri"/>
                <a:cs typeface="Calibri"/>
              </a:rPr>
              <a:t>FY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2024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817876" y="2593848"/>
            <a:ext cx="637540" cy="85725"/>
            <a:chOff x="2817876" y="2593848"/>
            <a:chExt cx="637540" cy="85725"/>
          </a:xfrm>
        </p:grpSpPr>
        <p:sp>
          <p:nvSpPr>
            <p:cNvPr id="18" name="object 18" descr=""/>
            <p:cNvSpPr/>
            <p:nvPr/>
          </p:nvSpPr>
          <p:spPr>
            <a:xfrm>
              <a:off x="2817876" y="2593848"/>
              <a:ext cx="83820" cy="85725"/>
            </a:xfrm>
            <a:custGeom>
              <a:avLst/>
              <a:gdLst/>
              <a:ahLst/>
              <a:cxnLst/>
              <a:rect l="l" t="t" r="r" b="b"/>
              <a:pathLst>
                <a:path w="83819" h="85725">
                  <a:moveTo>
                    <a:pt x="83819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3819" y="85344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369564" y="259384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44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5344" y="85344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53212" y="2042541"/>
            <a:ext cx="3385820" cy="677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75" b="1">
                <a:latin typeface="Calibri"/>
                <a:cs typeface="Calibri"/>
              </a:rPr>
              <a:t>Post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95" b="1">
                <a:latin typeface="Calibri"/>
                <a:cs typeface="Calibri"/>
              </a:rPr>
              <a:t>vs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Parcel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Revenue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development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552450" algn="l"/>
              </a:tabLst>
            </a:pPr>
            <a:r>
              <a:rPr dirty="0" sz="1200" spc="40" b="1">
                <a:latin typeface="Calibri"/>
                <a:cs typeface="Calibri"/>
              </a:rPr>
              <a:t>Post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40" b="1">
                <a:latin typeface="Calibri"/>
                <a:cs typeface="Calibri"/>
              </a:rPr>
              <a:t>Parcel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42</a:t>
            </a:fld>
          </a:p>
        </p:txBody>
      </p:sp>
      <p:sp>
        <p:nvSpPr>
          <p:cNvPr id="21" name="object 21" descr=""/>
          <p:cNvSpPr txBox="1"/>
          <p:nvPr/>
        </p:nvSpPr>
        <p:spPr>
          <a:xfrm>
            <a:off x="6274308" y="3429000"/>
            <a:ext cx="5486400" cy="28194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0" rIns="0" bIns="0" rtlCol="0" vert="horz">
            <a:spAutoFit/>
          </a:bodyPr>
          <a:lstStyle/>
          <a:p>
            <a:pPr algn="just" marL="247650" marR="62230" indent="-175260">
              <a:lnSpc>
                <a:spcPct val="100000"/>
              </a:lnSpc>
              <a:spcBef>
                <a:spcPts val="300"/>
              </a:spcBef>
              <a:buClr>
                <a:srgbClr val="D30411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400" spc="65" b="1">
                <a:latin typeface="Calibri"/>
                <a:cs typeface="Calibri"/>
              </a:rPr>
              <a:t>Parcel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revenue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+8%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yoy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Q4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reflecting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4%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volume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 spc="50">
                <a:latin typeface="Calibri"/>
                <a:cs typeface="Calibri"/>
              </a:rPr>
              <a:t>higher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yields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incl.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peak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season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surcharges.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However,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Parcel-</a:t>
            </a:r>
            <a:r>
              <a:rPr dirty="0" sz="1400" spc="45" b="1">
                <a:latin typeface="Calibri"/>
                <a:cs typeface="Calibri"/>
              </a:rPr>
              <a:t>driven </a:t>
            </a:r>
            <a:r>
              <a:rPr dirty="0" sz="1400" spc="50" b="1">
                <a:latin typeface="Calibri"/>
                <a:cs typeface="Calibri"/>
              </a:rPr>
              <a:t>revenue</a:t>
            </a:r>
            <a:r>
              <a:rPr dirty="0" sz="1400" spc="245" b="1">
                <a:latin typeface="Calibri"/>
                <a:cs typeface="Calibri"/>
              </a:rPr>
              <a:t>  </a:t>
            </a:r>
            <a:r>
              <a:rPr dirty="0" sz="1400" spc="65" b="1">
                <a:latin typeface="Calibri"/>
                <a:cs typeface="Calibri"/>
              </a:rPr>
              <a:t>growth</a:t>
            </a:r>
            <a:r>
              <a:rPr dirty="0" sz="1400" spc="250" b="1">
                <a:latin typeface="Calibri"/>
                <a:cs typeface="Calibri"/>
              </a:rPr>
              <a:t>  </a:t>
            </a:r>
            <a:r>
              <a:rPr dirty="0" sz="1400" spc="75" b="1">
                <a:latin typeface="Calibri"/>
                <a:cs typeface="Calibri"/>
              </a:rPr>
              <a:t>was</a:t>
            </a:r>
            <a:r>
              <a:rPr dirty="0" sz="1400" spc="250" b="1">
                <a:latin typeface="Calibri"/>
                <a:cs typeface="Calibri"/>
              </a:rPr>
              <a:t>  </a:t>
            </a:r>
            <a:r>
              <a:rPr dirty="0" sz="1400" spc="55" b="1">
                <a:latin typeface="Calibri"/>
                <a:cs typeface="Calibri"/>
              </a:rPr>
              <a:t>insufficient</a:t>
            </a:r>
            <a:r>
              <a:rPr dirty="0" sz="1400" spc="245" b="1">
                <a:latin typeface="Calibri"/>
                <a:cs typeface="Calibri"/>
              </a:rPr>
              <a:t>  </a:t>
            </a:r>
            <a:r>
              <a:rPr dirty="0" sz="1400" b="1">
                <a:latin typeface="Calibri"/>
                <a:cs typeface="Calibri"/>
              </a:rPr>
              <a:t>to</a:t>
            </a:r>
            <a:r>
              <a:rPr dirty="0" sz="1400" spc="254" b="1">
                <a:latin typeface="Calibri"/>
                <a:cs typeface="Calibri"/>
              </a:rPr>
              <a:t>  </a:t>
            </a:r>
            <a:r>
              <a:rPr dirty="0" sz="1400" spc="55" b="1">
                <a:latin typeface="Calibri"/>
                <a:cs typeface="Calibri"/>
              </a:rPr>
              <a:t>offset</a:t>
            </a:r>
            <a:r>
              <a:rPr dirty="0" sz="1400" spc="250" b="1">
                <a:latin typeface="Calibri"/>
                <a:cs typeface="Calibri"/>
              </a:rPr>
              <a:t>  </a:t>
            </a:r>
            <a:r>
              <a:rPr dirty="0" sz="1400" spc="60" b="1">
                <a:latin typeface="Calibri"/>
                <a:cs typeface="Calibri"/>
              </a:rPr>
              <a:t>cost</a:t>
            </a:r>
            <a:r>
              <a:rPr dirty="0" sz="1400" spc="250" b="1">
                <a:latin typeface="Calibri"/>
                <a:cs typeface="Calibri"/>
              </a:rPr>
              <a:t>  </a:t>
            </a:r>
            <a:r>
              <a:rPr dirty="0" sz="1400" spc="35" b="1">
                <a:latin typeface="Calibri"/>
                <a:cs typeface="Calibri"/>
              </a:rPr>
              <a:t>increase</a:t>
            </a:r>
            <a:r>
              <a:rPr dirty="0" sz="1400" spc="35">
                <a:latin typeface="Calibri"/>
                <a:cs typeface="Calibri"/>
              </a:rPr>
              <a:t>, </a:t>
            </a:r>
            <a:r>
              <a:rPr dirty="0" sz="1400">
                <a:latin typeface="Calibri"/>
                <a:cs typeface="Calibri"/>
              </a:rPr>
              <a:t>especially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39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wages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(staff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costs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 spc="70">
                <a:latin typeface="Calibri"/>
                <a:cs typeface="Calibri"/>
              </a:rPr>
              <a:t>+5%</a:t>
            </a:r>
            <a:r>
              <a:rPr dirty="0" sz="1400" spc="3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yoy,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driven</a:t>
            </a:r>
            <a:r>
              <a:rPr dirty="0" sz="1400" spc="38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by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~10%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tariff increase)</a:t>
            </a:r>
            <a:endParaRPr sz="1400">
              <a:latin typeface="Calibri"/>
              <a:cs typeface="Calibri"/>
            </a:endParaRPr>
          </a:p>
          <a:p>
            <a:pPr algn="just" marL="250190" marR="62230" indent="-178435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spc="60" b="1">
                <a:latin typeface="Calibri"/>
                <a:cs typeface="Calibri"/>
              </a:rPr>
              <a:t>New</a:t>
            </a:r>
            <a:r>
              <a:rPr dirty="0" sz="1400" spc="3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tariff</a:t>
            </a:r>
            <a:r>
              <a:rPr dirty="0" sz="1400" spc="30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agreement:</a:t>
            </a:r>
            <a:r>
              <a:rPr dirty="0" sz="1400" spc="310" b="1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wage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increase</a:t>
            </a:r>
            <a:r>
              <a:rPr dirty="0" sz="1400" spc="2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2%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as</a:t>
            </a:r>
            <a:r>
              <a:rPr dirty="0" sz="1400" spc="2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April</a:t>
            </a:r>
            <a:r>
              <a:rPr dirty="0" sz="1400" spc="3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</a:t>
            </a:r>
            <a:r>
              <a:rPr dirty="0" baseline="24691" sz="1350">
                <a:latin typeface="Calibri"/>
                <a:cs typeface="Calibri"/>
              </a:rPr>
              <a:t>st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2025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4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3%</a:t>
            </a:r>
            <a:r>
              <a:rPr dirty="0" sz="1400" spc="140">
                <a:latin typeface="Calibri"/>
                <a:cs typeface="Calibri"/>
              </a:rPr>
              <a:t>  </a:t>
            </a:r>
            <a:r>
              <a:rPr dirty="0" sz="1400" spc="60">
                <a:latin typeface="Calibri"/>
                <a:cs typeface="Calibri"/>
              </a:rPr>
              <a:t>as</a:t>
            </a:r>
            <a:r>
              <a:rPr dirty="0" sz="1400" spc="14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4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April</a:t>
            </a:r>
            <a:r>
              <a:rPr dirty="0" sz="1400" spc="15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1</a:t>
            </a:r>
            <a:r>
              <a:rPr dirty="0" baseline="24691" sz="1350">
                <a:latin typeface="Calibri"/>
                <a:cs typeface="Calibri"/>
              </a:rPr>
              <a:t>st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140">
                <a:latin typeface="Calibri"/>
                <a:cs typeface="Calibri"/>
              </a:rPr>
              <a:t>  </a:t>
            </a:r>
            <a:r>
              <a:rPr dirty="0" sz="1400" spc="105">
                <a:latin typeface="Calibri"/>
                <a:cs typeface="Calibri"/>
              </a:rPr>
              <a:t>2026</a:t>
            </a:r>
            <a:r>
              <a:rPr dirty="0" sz="1400" spc="140">
                <a:latin typeface="Calibri"/>
                <a:cs typeface="Calibri"/>
              </a:rPr>
              <a:t>  </a:t>
            </a:r>
            <a:r>
              <a:rPr dirty="0" sz="1400" spc="55">
                <a:latin typeface="Calibri"/>
                <a:cs typeface="Calibri"/>
              </a:rPr>
              <a:t>plus</a:t>
            </a:r>
            <a:r>
              <a:rPr dirty="0" sz="1400" spc="13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additional</a:t>
            </a:r>
            <a:r>
              <a:rPr dirty="0" sz="1400" spc="15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vacation</a:t>
            </a:r>
            <a:r>
              <a:rPr dirty="0" sz="1400" spc="145">
                <a:latin typeface="Calibri"/>
                <a:cs typeface="Calibri"/>
              </a:rPr>
              <a:t>  </a:t>
            </a:r>
            <a:r>
              <a:rPr dirty="0" sz="1400" spc="35">
                <a:latin typeface="Calibri"/>
                <a:cs typeface="Calibri"/>
              </a:rPr>
              <a:t>day(s), </a:t>
            </a:r>
            <a:r>
              <a:rPr dirty="0" sz="1400">
                <a:latin typeface="Calibri"/>
                <a:cs typeface="Calibri"/>
              </a:rPr>
              <a:t>agreement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valid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until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December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31</a:t>
            </a:r>
            <a:r>
              <a:rPr dirty="0" baseline="24691" sz="1350" spc="75">
                <a:latin typeface="Calibri"/>
                <a:cs typeface="Calibri"/>
              </a:rPr>
              <a:t>st</a:t>
            </a:r>
            <a:r>
              <a:rPr dirty="0" sz="1400" spc="50">
                <a:latin typeface="Calibri"/>
                <a:cs typeface="Calibri"/>
              </a:rPr>
              <a:t>,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2026</a:t>
            </a:r>
            <a:endParaRPr sz="1400">
              <a:latin typeface="Calibri"/>
              <a:cs typeface="Calibri"/>
            </a:endParaRPr>
          </a:p>
          <a:p>
            <a:pPr algn="just" marL="250190" marR="61594" indent="-178435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50825" algn="l"/>
              </a:tabLst>
            </a:pPr>
            <a:r>
              <a:rPr dirty="0" sz="1400" b="1">
                <a:latin typeface="Calibri"/>
                <a:cs typeface="Calibri"/>
              </a:rPr>
              <a:t>Note</a:t>
            </a:r>
            <a:r>
              <a:rPr dirty="0" sz="1400">
                <a:latin typeface="Calibri"/>
                <a:cs typeface="Calibri"/>
              </a:rPr>
              <a:t>: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Changes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the</a:t>
            </a:r>
            <a:r>
              <a:rPr dirty="0" sz="1400" spc="1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product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portfolio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as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January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1</a:t>
            </a:r>
            <a:r>
              <a:rPr dirty="0" baseline="24691" sz="1350" spc="104" b="1">
                <a:latin typeface="Calibri"/>
                <a:cs typeface="Calibri"/>
              </a:rPr>
              <a:t>st</a:t>
            </a:r>
            <a:r>
              <a:rPr dirty="0" baseline="24691" sz="1350" spc="209" b="1">
                <a:latin typeface="Calibri"/>
                <a:cs typeface="Calibri"/>
              </a:rPr>
              <a:t> </a:t>
            </a:r>
            <a:r>
              <a:rPr dirty="0" sz="1400" spc="105" b="1">
                <a:latin typeface="Calibri"/>
                <a:cs typeface="Calibri"/>
              </a:rPr>
              <a:t>2025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are </a:t>
            </a:r>
            <a:r>
              <a:rPr dirty="0" sz="1400">
                <a:latin typeface="Calibri"/>
                <a:cs typeface="Calibri"/>
              </a:rPr>
              <a:t>anticipated</a:t>
            </a:r>
            <a:r>
              <a:rPr dirty="0" sz="1400" spc="22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2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result</a:t>
            </a:r>
            <a:r>
              <a:rPr dirty="0" sz="1400" spc="229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2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229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positive</a:t>
            </a:r>
            <a:r>
              <a:rPr dirty="0" sz="1400" spc="22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volume</a:t>
            </a:r>
            <a:r>
              <a:rPr dirty="0" sz="1400" spc="229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impact</a:t>
            </a:r>
            <a:r>
              <a:rPr dirty="0" sz="1400" spc="229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225">
                <a:latin typeface="Calibri"/>
                <a:cs typeface="Calibri"/>
              </a:rPr>
              <a:t>  </a:t>
            </a:r>
            <a:r>
              <a:rPr dirty="0" sz="1400" spc="-10">
                <a:latin typeface="Calibri"/>
                <a:cs typeface="Calibri"/>
              </a:rPr>
              <a:t>Parcel </a:t>
            </a:r>
            <a:r>
              <a:rPr dirty="0" sz="1400">
                <a:latin typeface="Calibri"/>
                <a:cs typeface="Calibri"/>
              </a:rPr>
              <a:t>Germany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negative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volume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impact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Mail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Communication</a:t>
            </a:r>
            <a:r>
              <a:rPr dirty="0" sz="1400" spc="25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for </a:t>
            </a:r>
            <a:r>
              <a:rPr dirty="0" sz="1400" spc="110">
                <a:latin typeface="Calibri"/>
                <a:cs typeface="Calibri"/>
              </a:rPr>
              <a:t>FY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2025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629400" y="1504188"/>
            <a:ext cx="4845050" cy="2719070"/>
            <a:chOff x="6629400" y="1504188"/>
            <a:chExt cx="4845050" cy="2719070"/>
          </a:xfrm>
        </p:grpSpPr>
        <p:sp>
          <p:nvSpPr>
            <p:cNvPr id="3" name="object 3" descr=""/>
            <p:cNvSpPr/>
            <p:nvPr/>
          </p:nvSpPr>
          <p:spPr>
            <a:xfrm>
              <a:off x="6629400" y="1504188"/>
              <a:ext cx="4845050" cy="2719070"/>
            </a:xfrm>
            <a:custGeom>
              <a:avLst/>
              <a:gdLst/>
              <a:ahLst/>
              <a:cxnLst/>
              <a:rect l="l" t="t" r="r" b="b"/>
              <a:pathLst>
                <a:path w="4845050" h="2719070">
                  <a:moveTo>
                    <a:pt x="4844796" y="0"/>
                  </a:moveTo>
                  <a:lnTo>
                    <a:pt x="0" y="0"/>
                  </a:lnTo>
                  <a:lnTo>
                    <a:pt x="0" y="2718816"/>
                  </a:lnTo>
                  <a:lnTo>
                    <a:pt x="4844796" y="2718816"/>
                  </a:lnTo>
                  <a:lnTo>
                    <a:pt x="4844796" y="0"/>
                  </a:lnTo>
                  <a:close/>
                </a:path>
              </a:pathLst>
            </a:custGeom>
            <a:solidFill>
              <a:srgbClr val="FFF5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803515" y="1827720"/>
              <a:ext cx="2556510" cy="435609"/>
            </a:xfrm>
            <a:custGeom>
              <a:avLst/>
              <a:gdLst/>
              <a:ahLst/>
              <a:cxnLst/>
              <a:rect l="l" t="t" r="r" b="b"/>
              <a:pathLst>
                <a:path w="2556509" h="435610">
                  <a:moveTo>
                    <a:pt x="2556510" y="85407"/>
                  </a:moveTo>
                  <a:lnTo>
                    <a:pt x="2426081" y="8826"/>
                  </a:lnTo>
                  <a:lnTo>
                    <a:pt x="2419489" y="6540"/>
                  </a:lnTo>
                  <a:lnTo>
                    <a:pt x="2412809" y="6946"/>
                  </a:lnTo>
                  <a:lnTo>
                    <a:pt x="2406789" y="9855"/>
                  </a:lnTo>
                  <a:lnTo>
                    <a:pt x="2402205" y="15049"/>
                  </a:lnTo>
                  <a:lnTo>
                    <a:pt x="2399906" y="21577"/>
                  </a:lnTo>
                  <a:lnTo>
                    <a:pt x="2400312" y="28232"/>
                  </a:lnTo>
                  <a:lnTo>
                    <a:pt x="2403221" y="34277"/>
                  </a:lnTo>
                  <a:lnTo>
                    <a:pt x="2408428" y="38925"/>
                  </a:lnTo>
                  <a:lnTo>
                    <a:pt x="2457234" y="67576"/>
                  </a:lnTo>
                  <a:lnTo>
                    <a:pt x="99453" y="60833"/>
                  </a:lnTo>
                  <a:lnTo>
                    <a:pt x="148463" y="32448"/>
                  </a:lnTo>
                  <a:lnTo>
                    <a:pt x="157010" y="15163"/>
                  </a:lnTo>
                  <a:lnTo>
                    <a:pt x="154813" y="8572"/>
                  </a:lnTo>
                  <a:lnTo>
                    <a:pt x="150202" y="3365"/>
                  </a:lnTo>
                  <a:lnTo>
                    <a:pt x="144157" y="444"/>
                  </a:lnTo>
                  <a:lnTo>
                    <a:pt x="137464" y="0"/>
                  </a:lnTo>
                  <a:lnTo>
                    <a:pt x="130937" y="2222"/>
                  </a:lnTo>
                  <a:lnTo>
                    <a:pt x="0" y="78041"/>
                  </a:lnTo>
                  <a:lnTo>
                    <a:pt x="130429" y="154622"/>
                  </a:lnTo>
                  <a:lnTo>
                    <a:pt x="137007" y="156857"/>
                  </a:lnTo>
                  <a:lnTo>
                    <a:pt x="143700" y="156425"/>
                  </a:lnTo>
                  <a:lnTo>
                    <a:pt x="99148" y="95758"/>
                  </a:lnTo>
                  <a:lnTo>
                    <a:pt x="1089025" y="98590"/>
                  </a:lnTo>
                  <a:lnTo>
                    <a:pt x="1089025" y="278447"/>
                  </a:lnTo>
                  <a:lnTo>
                    <a:pt x="1245997" y="435419"/>
                  </a:lnTo>
                  <a:lnTo>
                    <a:pt x="1402969" y="278447"/>
                  </a:lnTo>
                  <a:lnTo>
                    <a:pt x="1402969" y="99491"/>
                  </a:lnTo>
                  <a:lnTo>
                    <a:pt x="2457323" y="102501"/>
                  </a:lnTo>
                  <a:lnTo>
                    <a:pt x="2408174" y="131000"/>
                  </a:lnTo>
                  <a:lnTo>
                    <a:pt x="2402967" y="135597"/>
                  </a:lnTo>
                  <a:lnTo>
                    <a:pt x="2400046" y="141605"/>
                  </a:lnTo>
                  <a:lnTo>
                    <a:pt x="2399601" y="148297"/>
                  </a:lnTo>
                  <a:lnTo>
                    <a:pt x="2401824" y="154876"/>
                  </a:lnTo>
                  <a:lnTo>
                    <a:pt x="2406408" y="160032"/>
                  </a:lnTo>
                  <a:lnTo>
                    <a:pt x="2412428" y="162966"/>
                  </a:lnTo>
                  <a:lnTo>
                    <a:pt x="2419108" y="163436"/>
                  </a:lnTo>
                  <a:lnTo>
                    <a:pt x="2425700" y="161226"/>
                  </a:lnTo>
                  <a:lnTo>
                    <a:pt x="2526703" y="102679"/>
                  </a:lnTo>
                  <a:lnTo>
                    <a:pt x="2556510" y="85407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5411" y="1583436"/>
              <a:ext cx="1900427" cy="12344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1848" y="1627632"/>
              <a:ext cx="1900427" cy="1235964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1228" y="3000755"/>
            <a:ext cx="1901952" cy="123596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623942" y="3243198"/>
            <a:ext cx="1305560" cy="718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25" b="1">
                <a:solidFill>
                  <a:srgbClr val="D30411"/>
                </a:solidFill>
                <a:latin typeface="Calibri"/>
                <a:cs typeface="Calibri"/>
              </a:rPr>
              <a:t>8</a:t>
            </a:r>
            <a:r>
              <a:rPr dirty="0" sz="16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45" b="1">
                <a:solidFill>
                  <a:srgbClr val="D30411"/>
                </a:solidFill>
                <a:latin typeface="Calibri"/>
                <a:cs typeface="Calibri"/>
              </a:rPr>
              <a:t>million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50" spc="65">
                <a:latin typeface="Calibri"/>
                <a:cs typeface="Calibri"/>
              </a:rPr>
              <a:t>users</a:t>
            </a:r>
            <a:r>
              <a:rPr dirty="0" sz="1450" spc="-25">
                <a:latin typeface="Calibri"/>
                <a:cs typeface="Calibri"/>
              </a:rPr>
              <a:t> of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50" spc="60">
                <a:latin typeface="Calibri"/>
                <a:cs typeface="Calibri"/>
              </a:rPr>
              <a:t>Post</a:t>
            </a:r>
            <a:r>
              <a:rPr dirty="0" sz="1450" spc="-4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&amp;</a:t>
            </a:r>
            <a:r>
              <a:rPr dirty="0" sz="1450" spc="-5">
                <a:latin typeface="Calibri"/>
                <a:cs typeface="Calibri"/>
              </a:rPr>
              <a:t> </a:t>
            </a:r>
            <a:r>
              <a:rPr dirty="0" sz="1450" spc="120">
                <a:latin typeface="Calibri"/>
                <a:cs typeface="Calibri"/>
              </a:rPr>
              <a:t>DHL</a:t>
            </a:r>
            <a:r>
              <a:rPr dirty="0" sz="1450" spc="-10">
                <a:latin typeface="Calibri"/>
                <a:cs typeface="Calibri"/>
              </a:rPr>
              <a:t> </a:t>
            </a:r>
            <a:r>
              <a:rPr dirty="0" sz="1450" spc="25">
                <a:latin typeface="Calibri"/>
                <a:cs typeface="Calibri"/>
              </a:rPr>
              <a:t>App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3900" y="1517903"/>
            <a:ext cx="1901952" cy="123443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666615" y="1525269"/>
            <a:ext cx="1618615" cy="1186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solidFill>
                  <a:srgbClr val="D30411"/>
                </a:solidFill>
                <a:latin typeface="Calibri"/>
                <a:cs typeface="Calibri"/>
              </a:rPr>
              <a:t>80%</a:t>
            </a:r>
            <a:r>
              <a:rPr dirty="0" sz="16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D30411"/>
                </a:solidFill>
                <a:latin typeface="Calibri"/>
                <a:cs typeface="Calibri"/>
              </a:rPr>
              <a:t>of</a:t>
            </a:r>
            <a:r>
              <a:rPr dirty="0" sz="1600" spc="-8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German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60" b="1">
                <a:solidFill>
                  <a:srgbClr val="D30411"/>
                </a:solidFill>
                <a:latin typeface="Calibri"/>
                <a:cs typeface="Calibri"/>
              </a:rPr>
              <a:t>households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ct val="101400"/>
              </a:lnSpc>
              <a:spcBef>
                <a:spcPts val="10"/>
              </a:spcBef>
            </a:pP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110">
                <a:latin typeface="Calibri"/>
                <a:cs typeface="Calibri"/>
              </a:rPr>
              <a:t>&lt;1km</a:t>
            </a:r>
            <a:r>
              <a:rPr dirty="0" sz="1450" spc="100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distance </a:t>
            </a:r>
            <a:r>
              <a:rPr dirty="0" sz="1450">
                <a:latin typeface="Calibri"/>
                <a:cs typeface="Calibri"/>
              </a:rPr>
              <a:t>to</a:t>
            </a:r>
            <a:r>
              <a:rPr dirty="0" sz="1450" spc="5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one</a:t>
            </a:r>
            <a:r>
              <a:rPr dirty="0" sz="1450" spc="7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of</a:t>
            </a:r>
            <a:r>
              <a:rPr dirty="0" sz="1450" spc="60">
                <a:latin typeface="Calibri"/>
                <a:cs typeface="Calibri"/>
              </a:rPr>
              <a:t> </a:t>
            </a:r>
            <a:r>
              <a:rPr dirty="0" sz="1450" spc="100">
                <a:latin typeface="Calibri"/>
                <a:cs typeface="Calibri"/>
              </a:rPr>
              <a:t>&gt;500.000 </a:t>
            </a:r>
            <a:r>
              <a:rPr dirty="0" sz="1450" spc="70">
                <a:latin typeface="Calibri"/>
                <a:cs typeface="Calibri"/>
              </a:rPr>
              <a:t>P&amp;P</a:t>
            </a:r>
            <a:r>
              <a:rPr dirty="0" sz="1450" spc="-1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touchpoints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276600" y="5335555"/>
            <a:ext cx="45720" cy="26034"/>
          </a:xfrm>
          <a:custGeom>
            <a:avLst/>
            <a:gdLst/>
            <a:ahLst/>
            <a:cxnLst/>
            <a:rect l="l" t="t" r="r" b="b"/>
            <a:pathLst>
              <a:path w="45720" h="26035">
                <a:moveTo>
                  <a:pt x="21955" y="0"/>
                </a:moveTo>
                <a:lnTo>
                  <a:pt x="13817" y="1682"/>
                </a:lnTo>
                <a:lnTo>
                  <a:pt x="7238" y="5937"/>
                </a:lnTo>
                <a:lnTo>
                  <a:pt x="4825" y="8477"/>
                </a:lnTo>
                <a:lnTo>
                  <a:pt x="0" y="10890"/>
                </a:lnTo>
                <a:lnTo>
                  <a:pt x="2412" y="15843"/>
                </a:lnTo>
                <a:lnTo>
                  <a:pt x="2412" y="20923"/>
                </a:lnTo>
                <a:lnTo>
                  <a:pt x="7238" y="20923"/>
                </a:lnTo>
                <a:lnTo>
                  <a:pt x="12064" y="23336"/>
                </a:lnTo>
                <a:lnTo>
                  <a:pt x="16890" y="25876"/>
                </a:lnTo>
                <a:lnTo>
                  <a:pt x="33654" y="25876"/>
                </a:lnTo>
                <a:lnTo>
                  <a:pt x="36067" y="23336"/>
                </a:lnTo>
                <a:lnTo>
                  <a:pt x="36067" y="20923"/>
                </a:lnTo>
                <a:lnTo>
                  <a:pt x="40894" y="15843"/>
                </a:lnTo>
                <a:lnTo>
                  <a:pt x="45720" y="13430"/>
                </a:lnTo>
                <a:lnTo>
                  <a:pt x="45720" y="5937"/>
                </a:lnTo>
                <a:lnTo>
                  <a:pt x="30545" y="650"/>
                </a:lnTo>
                <a:lnTo>
                  <a:pt x="219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37489" y="1333881"/>
            <a:ext cx="353314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80" b="1">
                <a:solidFill>
                  <a:srgbClr val="D30411"/>
                </a:solidFill>
                <a:latin typeface="Calibri"/>
                <a:cs typeface="Calibri"/>
              </a:rPr>
              <a:t>Largest</a:t>
            </a:r>
            <a:r>
              <a:rPr dirty="0" sz="14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D30411"/>
                </a:solidFill>
                <a:latin typeface="Calibri"/>
                <a:cs typeface="Calibri"/>
              </a:rPr>
              <a:t>network</a:t>
            </a:r>
            <a:r>
              <a:rPr dirty="0" sz="1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D30411"/>
                </a:solidFill>
                <a:latin typeface="Calibri"/>
                <a:cs typeface="Calibri"/>
              </a:rPr>
              <a:t>of</a:t>
            </a:r>
            <a:r>
              <a:rPr dirty="0" sz="1400" spc="-2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60" b="1">
                <a:solidFill>
                  <a:srgbClr val="D30411"/>
                </a:solidFill>
                <a:latin typeface="Calibri"/>
                <a:cs typeface="Calibri"/>
              </a:rPr>
              <a:t>customer</a:t>
            </a:r>
            <a:r>
              <a:rPr dirty="0" sz="1400" spc="-3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55" b="1">
                <a:solidFill>
                  <a:srgbClr val="D30411"/>
                </a:solidFill>
                <a:latin typeface="Calibri"/>
                <a:cs typeface="Calibri"/>
              </a:rPr>
              <a:t>touchpoints</a:t>
            </a:r>
            <a:r>
              <a:rPr dirty="0" sz="1400" spc="-6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D30411"/>
                </a:solidFill>
                <a:latin typeface="Calibri"/>
                <a:cs typeface="Calibri"/>
              </a:rPr>
              <a:t>in </a:t>
            </a:r>
            <a:r>
              <a:rPr dirty="0" sz="1400" spc="45" b="1">
                <a:solidFill>
                  <a:srgbClr val="D30411"/>
                </a:solidFill>
                <a:latin typeface="Calibri"/>
                <a:cs typeface="Calibri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949301" y="3160510"/>
            <a:ext cx="327660" cy="349885"/>
          </a:xfrm>
          <a:custGeom>
            <a:avLst/>
            <a:gdLst/>
            <a:ahLst/>
            <a:cxnLst/>
            <a:rect l="l" t="t" r="r" b="b"/>
            <a:pathLst>
              <a:path w="327660" h="349885">
                <a:moveTo>
                  <a:pt x="87182" y="144124"/>
                </a:moveTo>
                <a:lnTo>
                  <a:pt x="79890" y="145585"/>
                </a:lnTo>
                <a:lnTo>
                  <a:pt x="73504" y="149883"/>
                </a:lnTo>
                <a:lnTo>
                  <a:pt x="69289" y="156299"/>
                </a:lnTo>
                <a:lnTo>
                  <a:pt x="67884" y="163584"/>
                </a:lnTo>
                <a:lnTo>
                  <a:pt x="69199" y="170404"/>
                </a:lnTo>
                <a:lnTo>
                  <a:pt x="69325" y="170922"/>
                </a:lnTo>
                <a:lnTo>
                  <a:pt x="73512" y="177288"/>
                </a:lnTo>
                <a:lnTo>
                  <a:pt x="142018" y="246083"/>
                </a:lnTo>
                <a:lnTo>
                  <a:pt x="128315" y="259843"/>
                </a:lnTo>
                <a:lnTo>
                  <a:pt x="124059" y="266279"/>
                </a:lnTo>
                <a:lnTo>
                  <a:pt x="122641" y="273602"/>
                </a:lnTo>
                <a:lnTo>
                  <a:pt x="124059" y="280924"/>
                </a:lnTo>
                <a:lnTo>
                  <a:pt x="128315" y="287361"/>
                </a:lnTo>
                <a:lnTo>
                  <a:pt x="162576" y="321763"/>
                </a:lnTo>
                <a:lnTo>
                  <a:pt x="194805" y="342866"/>
                </a:lnTo>
                <a:lnTo>
                  <a:pt x="231323" y="349685"/>
                </a:lnTo>
                <a:lnTo>
                  <a:pt x="267725" y="342258"/>
                </a:lnTo>
                <a:lnTo>
                  <a:pt x="299604" y="320620"/>
                </a:lnTo>
                <a:lnTo>
                  <a:pt x="320466" y="288649"/>
                </a:lnTo>
                <a:lnTo>
                  <a:pt x="327419" y="252391"/>
                </a:lnTo>
                <a:lnTo>
                  <a:pt x="320465" y="216134"/>
                </a:lnTo>
                <a:lnTo>
                  <a:pt x="308582" y="197922"/>
                </a:lnTo>
                <a:lnTo>
                  <a:pt x="148873" y="197922"/>
                </a:lnTo>
                <a:lnTo>
                  <a:pt x="100909" y="149761"/>
                </a:lnTo>
                <a:lnTo>
                  <a:pt x="94481" y="145516"/>
                </a:lnTo>
                <a:lnTo>
                  <a:pt x="87182" y="144124"/>
                </a:lnTo>
                <a:close/>
              </a:path>
              <a:path w="327660" h="349885">
                <a:moveTo>
                  <a:pt x="170085" y="0"/>
                </a:moveTo>
                <a:lnTo>
                  <a:pt x="4319" y="0"/>
                </a:lnTo>
                <a:lnTo>
                  <a:pt x="0" y="4337"/>
                </a:lnTo>
                <a:lnTo>
                  <a:pt x="0" y="287539"/>
                </a:lnTo>
                <a:lnTo>
                  <a:pt x="4320" y="291885"/>
                </a:lnTo>
                <a:lnTo>
                  <a:pt x="107781" y="291885"/>
                </a:lnTo>
                <a:lnTo>
                  <a:pt x="104794" y="286258"/>
                </a:lnTo>
                <a:lnTo>
                  <a:pt x="103243" y="279975"/>
                </a:lnTo>
                <a:lnTo>
                  <a:pt x="103251" y="269913"/>
                </a:lnTo>
                <a:lnTo>
                  <a:pt x="103776" y="266240"/>
                </a:lnTo>
                <a:lnTo>
                  <a:pt x="104793" y="262697"/>
                </a:lnTo>
                <a:lnTo>
                  <a:pt x="19379" y="262696"/>
                </a:lnTo>
                <a:lnTo>
                  <a:pt x="19379" y="19459"/>
                </a:lnTo>
                <a:lnTo>
                  <a:pt x="174413" y="19459"/>
                </a:lnTo>
                <a:lnTo>
                  <a:pt x="174413" y="4337"/>
                </a:lnTo>
                <a:lnTo>
                  <a:pt x="170085" y="0"/>
                </a:lnTo>
                <a:close/>
              </a:path>
              <a:path w="327660" h="349885">
                <a:moveTo>
                  <a:pt x="162600" y="164645"/>
                </a:moveTo>
                <a:lnTo>
                  <a:pt x="155301" y="166037"/>
                </a:lnTo>
                <a:lnTo>
                  <a:pt x="148873" y="170282"/>
                </a:lnTo>
                <a:lnTo>
                  <a:pt x="144589" y="176704"/>
                </a:lnTo>
                <a:lnTo>
                  <a:pt x="143138" y="184021"/>
                </a:lnTo>
                <a:lnTo>
                  <a:pt x="144524" y="191351"/>
                </a:lnTo>
                <a:lnTo>
                  <a:pt x="148777" y="197826"/>
                </a:lnTo>
                <a:lnTo>
                  <a:pt x="308582" y="197922"/>
                </a:lnTo>
                <a:lnTo>
                  <a:pt x="299604" y="184163"/>
                </a:lnTo>
                <a:lnTo>
                  <a:pt x="292756" y="177288"/>
                </a:lnTo>
                <a:lnTo>
                  <a:pt x="183126" y="177280"/>
                </a:lnTo>
                <a:lnTo>
                  <a:pt x="176279" y="170404"/>
                </a:lnTo>
                <a:lnTo>
                  <a:pt x="169887" y="166102"/>
                </a:lnTo>
                <a:lnTo>
                  <a:pt x="162600" y="164645"/>
                </a:lnTo>
                <a:close/>
              </a:path>
              <a:path w="327660" h="349885">
                <a:moveTo>
                  <a:pt x="196750" y="144263"/>
                </a:moveTo>
                <a:lnTo>
                  <a:pt x="189477" y="145791"/>
                </a:lnTo>
                <a:lnTo>
                  <a:pt x="183126" y="150158"/>
                </a:lnTo>
                <a:lnTo>
                  <a:pt x="179016" y="156519"/>
                </a:lnTo>
                <a:lnTo>
                  <a:pt x="177646" y="163720"/>
                </a:lnTo>
                <a:lnTo>
                  <a:pt x="179019" y="170922"/>
                </a:lnTo>
                <a:lnTo>
                  <a:pt x="183134" y="177288"/>
                </a:lnTo>
                <a:lnTo>
                  <a:pt x="292756" y="177288"/>
                </a:lnTo>
                <a:lnTo>
                  <a:pt x="272198" y="156645"/>
                </a:lnTo>
                <a:lnTo>
                  <a:pt x="217387" y="156645"/>
                </a:lnTo>
                <a:lnTo>
                  <a:pt x="210519" y="149761"/>
                </a:lnTo>
                <a:lnTo>
                  <a:pt x="204041" y="145581"/>
                </a:lnTo>
                <a:lnTo>
                  <a:pt x="196750" y="144263"/>
                </a:lnTo>
                <a:close/>
              </a:path>
              <a:path w="327660" h="349885">
                <a:moveTo>
                  <a:pt x="231063" y="123490"/>
                </a:moveTo>
                <a:lnTo>
                  <a:pt x="223778" y="124947"/>
                </a:lnTo>
                <a:lnTo>
                  <a:pt x="217387" y="129248"/>
                </a:lnTo>
                <a:lnTo>
                  <a:pt x="213172" y="135664"/>
                </a:lnTo>
                <a:lnTo>
                  <a:pt x="211767" y="142950"/>
                </a:lnTo>
                <a:lnTo>
                  <a:pt x="213172" y="150233"/>
                </a:lnTo>
                <a:lnTo>
                  <a:pt x="217387" y="156645"/>
                </a:lnTo>
                <a:lnTo>
                  <a:pt x="272198" y="156645"/>
                </a:lnTo>
                <a:lnTo>
                  <a:pt x="244793" y="129127"/>
                </a:lnTo>
                <a:lnTo>
                  <a:pt x="238361" y="124881"/>
                </a:lnTo>
                <a:lnTo>
                  <a:pt x="231063" y="123490"/>
                </a:lnTo>
                <a:close/>
              </a:path>
              <a:path w="327660" h="349885">
                <a:moveTo>
                  <a:pt x="174413" y="19459"/>
                </a:moveTo>
                <a:lnTo>
                  <a:pt x="155034" y="19459"/>
                </a:lnTo>
                <a:lnTo>
                  <a:pt x="155034" y="145983"/>
                </a:lnTo>
                <a:lnTo>
                  <a:pt x="157513" y="145496"/>
                </a:lnTo>
                <a:lnTo>
                  <a:pt x="160040" y="145245"/>
                </a:lnTo>
                <a:lnTo>
                  <a:pt x="162592" y="145245"/>
                </a:lnTo>
                <a:lnTo>
                  <a:pt x="165442" y="139902"/>
                </a:lnTo>
                <a:lnTo>
                  <a:pt x="169488" y="135289"/>
                </a:lnTo>
                <a:lnTo>
                  <a:pt x="174413" y="131770"/>
                </a:lnTo>
                <a:lnTo>
                  <a:pt x="174413" y="19459"/>
                </a:lnTo>
                <a:close/>
              </a:path>
              <a:path w="327660" h="349885">
                <a:moveTo>
                  <a:pt x="88298" y="97301"/>
                </a:moveTo>
                <a:lnTo>
                  <a:pt x="46930" y="113592"/>
                </a:lnTo>
                <a:lnTo>
                  <a:pt x="42247" y="118700"/>
                </a:lnTo>
                <a:lnTo>
                  <a:pt x="54746" y="134388"/>
                </a:lnTo>
                <a:lnTo>
                  <a:pt x="60991" y="126986"/>
                </a:lnTo>
                <a:lnTo>
                  <a:pt x="68745" y="121436"/>
                </a:lnTo>
                <a:lnTo>
                  <a:pt x="77614" y="117954"/>
                </a:lnTo>
                <a:lnTo>
                  <a:pt x="87207" y="116754"/>
                </a:lnTo>
                <a:lnTo>
                  <a:pt x="127898" y="116754"/>
                </a:lnTo>
                <a:lnTo>
                  <a:pt x="129017" y="115148"/>
                </a:lnTo>
                <a:lnTo>
                  <a:pt x="110058" y="101982"/>
                </a:lnTo>
                <a:lnTo>
                  <a:pt x="88298" y="97301"/>
                </a:lnTo>
                <a:close/>
              </a:path>
              <a:path w="327660" h="349885">
                <a:moveTo>
                  <a:pt x="127898" y="116754"/>
                </a:moveTo>
                <a:lnTo>
                  <a:pt x="87207" y="116754"/>
                </a:lnTo>
                <a:lnTo>
                  <a:pt x="95921" y="117742"/>
                </a:lnTo>
                <a:lnTo>
                  <a:pt x="104093" y="120631"/>
                </a:lnTo>
                <a:lnTo>
                  <a:pt x="111420" y="125275"/>
                </a:lnTo>
                <a:lnTo>
                  <a:pt x="117600" y="131526"/>
                </a:lnTo>
                <a:lnTo>
                  <a:pt x="127898" y="116754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0744" y="1593664"/>
            <a:ext cx="208404" cy="23458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1228" y="4488179"/>
            <a:ext cx="1901952" cy="123596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598542" y="4730877"/>
            <a:ext cx="1564640" cy="718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70" b="1">
                <a:solidFill>
                  <a:srgbClr val="D30411"/>
                </a:solidFill>
                <a:latin typeface="Calibri"/>
                <a:cs typeface="Calibri"/>
              </a:rPr>
              <a:t>&gt;55%</a:t>
            </a:r>
            <a:endParaRPr sz="16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dirty="0" sz="1450" spc="65">
                <a:latin typeface="Calibri"/>
                <a:cs typeface="Calibri"/>
              </a:rPr>
              <a:t>CO</a:t>
            </a:r>
            <a:r>
              <a:rPr dirty="0" baseline="-20467" sz="1425" spc="97">
                <a:latin typeface="Calibri"/>
                <a:cs typeface="Calibri"/>
              </a:rPr>
              <a:t>2</a:t>
            </a:r>
            <a:r>
              <a:rPr dirty="0" sz="1450" spc="65">
                <a:latin typeface="Calibri"/>
                <a:cs typeface="Calibri"/>
              </a:rPr>
              <a:t>e-</a:t>
            </a:r>
            <a:r>
              <a:rPr dirty="0" sz="1450">
                <a:latin typeface="Calibri"/>
                <a:cs typeface="Calibri"/>
              </a:rPr>
              <a:t>free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delivery</a:t>
            </a:r>
            <a:endParaRPr sz="14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1450" spc="-20">
                <a:latin typeface="Calibri"/>
                <a:cs typeface="Calibri"/>
              </a:rPr>
              <a:t>tours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883438" y="4612851"/>
            <a:ext cx="429259" cy="238125"/>
          </a:xfrm>
          <a:custGeom>
            <a:avLst/>
            <a:gdLst/>
            <a:ahLst/>
            <a:cxnLst/>
            <a:rect l="l" t="t" r="r" b="b"/>
            <a:pathLst>
              <a:path w="429260" h="238125">
                <a:moveTo>
                  <a:pt x="315795" y="125475"/>
                </a:moveTo>
                <a:lnTo>
                  <a:pt x="300869" y="120162"/>
                </a:lnTo>
                <a:lnTo>
                  <a:pt x="285558" y="115978"/>
                </a:lnTo>
                <a:lnTo>
                  <a:pt x="269936" y="113044"/>
                </a:lnTo>
                <a:lnTo>
                  <a:pt x="262886" y="120678"/>
                </a:lnTo>
                <a:lnTo>
                  <a:pt x="251605" y="131662"/>
                </a:lnTo>
                <a:lnTo>
                  <a:pt x="217522" y="158423"/>
                </a:lnTo>
                <a:lnTo>
                  <a:pt x="166349" y="185073"/>
                </a:lnTo>
                <a:lnTo>
                  <a:pt x="114438" y="198945"/>
                </a:lnTo>
                <a:lnTo>
                  <a:pt x="120470" y="202743"/>
                </a:lnTo>
                <a:lnTo>
                  <a:pt x="137186" y="211879"/>
                </a:lnTo>
                <a:lnTo>
                  <a:pt x="162650" y="223022"/>
                </a:lnTo>
                <a:lnTo>
                  <a:pt x="194904" y="232829"/>
                </a:lnTo>
                <a:lnTo>
                  <a:pt x="224622" y="215483"/>
                </a:lnTo>
                <a:lnTo>
                  <a:pt x="261075" y="191695"/>
                </a:lnTo>
                <a:lnTo>
                  <a:pt x="298282" y="163216"/>
                </a:lnTo>
                <a:lnTo>
                  <a:pt x="330259" y="131794"/>
                </a:lnTo>
                <a:lnTo>
                  <a:pt x="315795" y="125475"/>
                </a:lnTo>
                <a:close/>
              </a:path>
              <a:path w="429260" h="238125">
                <a:moveTo>
                  <a:pt x="339807" y="136627"/>
                </a:moveTo>
                <a:lnTo>
                  <a:pt x="310397" y="166593"/>
                </a:lnTo>
                <a:lnTo>
                  <a:pt x="276091" y="193952"/>
                </a:lnTo>
                <a:lnTo>
                  <a:pt x="241418" y="217461"/>
                </a:lnTo>
                <a:lnTo>
                  <a:pt x="210909" y="235870"/>
                </a:lnTo>
                <a:lnTo>
                  <a:pt x="235111" y="238046"/>
                </a:lnTo>
                <a:lnTo>
                  <a:pt x="286303" y="231480"/>
                </a:lnTo>
                <a:lnTo>
                  <a:pt x="327502" y="210142"/>
                </a:lnTo>
                <a:lnTo>
                  <a:pt x="359849" y="179923"/>
                </a:lnTo>
                <a:lnTo>
                  <a:pt x="376181" y="160011"/>
                </a:lnTo>
                <a:lnTo>
                  <a:pt x="367621" y="153740"/>
                </a:lnTo>
                <a:lnTo>
                  <a:pt x="358688" y="147723"/>
                </a:lnTo>
                <a:lnTo>
                  <a:pt x="349409" y="142004"/>
                </a:lnTo>
                <a:lnTo>
                  <a:pt x="339807" y="136627"/>
                </a:lnTo>
                <a:close/>
              </a:path>
              <a:path w="429260" h="238125">
                <a:moveTo>
                  <a:pt x="257028" y="111634"/>
                </a:moveTo>
                <a:lnTo>
                  <a:pt x="247599" y="111258"/>
                </a:lnTo>
                <a:lnTo>
                  <a:pt x="238126" y="111435"/>
                </a:lnTo>
                <a:lnTo>
                  <a:pt x="228624" y="112186"/>
                </a:lnTo>
                <a:lnTo>
                  <a:pt x="219107" y="113529"/>
                </a:lnTo>
                <a:lnTo>
                  <a:pt x="211558" y="114982"/>
                </a:lnTo>
                <a:lnTo>
                  <a:pt x="208600" y="115713"/>
                </a:lnTo>
                <a:lnTo>
                  <a:pt x="194744" y="123904"/>
                </a:lnTo>
                <a:lnTo>
                  <a:pt x="164667" y="137274"/>
                </a:lnTo>
                <a:lnTo>
                  <a:pt x="115024" y="144761"/>
                </a:lnTo>
                <a:lnTo>
                  <a:pt x="42469" y="135306"/>
                </a:lnTo>
                <a:lnTo>
                  <a:pt x="53843" y="149623"/>
                </a:lnTo>
                <a:lnTo>
                  <a:pt x="67096" y="163619"/>
                </a:lnTo>
                <a:lnTo>
                  <a:pt x="82356" y="177089"/>
                </a:lnTo>
                <a:lnTo>
                  <a:pt x="99752" y="189830"/>
                </a:lnTo>
                <a:lnTo>
                  <a:pt x="127054" y="186134"/>
                </a:lnTo>
                <a:lnTo>
                  <a:pt x="184129" y="165720"/>
                </a:lnTo>
                <a:lnTo>
                  <a:pt x="226482" y="139149"/>
                </a:lnTo>
                <a:lnTo>
                  <a:pt x="249296" y="119430"/>
                </a:lnTo>
                <a:lnTo>
                  <a:pt x="257028" y="111634"/>
                </a:lnTo>
                <a:close/>
              </a:path>
              <a:path w="429260" h="238125">
                <a:moveTo>
                  <a:pt x="0" y="16174"/>
                </a:moveTo>
                <a:lnTo>
                  <a:pt x="15016" y="84855"/>
                </a:lnTo>
                <a:lnTo>
                  <a:pt x="33617" y="122103"/>
                </a:lnTo>
                <a:lnTo>
                  <a:pt x="76567" y="131921"/>
                </a:lnTo>
                <a:lnTo>
                  <a:pt x="111946" y="135322"/>
                </a:lnTo>
                <a:lnTo>
                  <a:pt x="140143" y="134047"/>
                </a:lnTo>
                <a:lnTo>
                  <a:pt x="160746" y="129992"/>
                </a:lnTo>
                <a:lnTo>
                  <a:pt x="95095" y="103909"/>
                </a:lnTo>
                <a:lnTo>
                  <a:pt x="57774" y="79414"/>
                </a:lnTo>
                <a:lnTo>
                  <a:pt x="25978" y="48943"/>
                </a:lnTo>
                <a:lnTo>
                  <a:pt x="0" y="16174"/>
                </a:lnTo>
                <a:close/>
              </a:path>
              <a:path w="429260" h="238125">
                <a:moveTo>
                  <a:pt x="384376" y="166499"/>
                </a:moveTo>
                <a:lnTo>
                  <a:pt x="367486" y="187117"/>
                </a:lnTo>
                <a:lnTo>
                  <a:pt x="350601" y="204330"/>
                </a:lnTo>
                <a:lnTo>
                  <a:pt x="334106" y="218440"/>
                </a:lnTo>
                <a:lnTo>
                  <a:pt x="318386" y="229747"/>
                </a:lnTo>
                <a:lnTo>
                  <a:pt x="329609" y="228228"/>
                </a:lnTo>
                <a:lnTo>
                  <a:pt x="340155" y="223790"/>
                </a:lnTo>
                <a:lnTo>
                  <a:pt x="355827" y="230016"/>
                </a:lnTo>
                <a:lnTo>
                  <a:pt x="380462" y="218437"/>
                </a:lnTo>
                <a:lnTo>
                  <a:pt x="400447" y="209861"/>
                </a:lnTo>
                <a:lnTo>
                  <a:pt x="420206" y="203072"/>
                </a:lnTo>
                <a:lnTo>
                  <a:pt x="412646" y="193877"/>
                </a:lnTo>
                <a:lnTo>
                  <a:pt x="404115" y="184645"/>
                </a:lnTo>
                <a:lnTo>
                  <a:pt x="394673" y="175482"/>
                </a:lnTo>
                <a:lnTo>
                  <a:pt x="384376" y="166499"/>
                </a:lnTo>
                <a:close/>
              </a:path>
              <a:path w="429260" h="238125">
                <a:moveTo>
                  <a:pt x="355827" y="230016"/>
                </a:moveTo>
                <a:lnTo>
                  <a:pt x="340155" y="223790"/>
                </a:lnTo>
                <a:lnTo>
                  <a:pt x="342613" y="236207"/>
                </a:lnTo>
                <a:lnTo>
                  <a:pt x="355827" y="230016"/>
                </a:lnTo>
                <a:close/>
              </a:path>
              <a:path w="429260" h="238125">
                <a:moveTo>
                  <a:pt x="185133" y="120262"/>
                </a:moveTo>
                <a:lnTo>
                  <a:pt x="137646" y="118751"/>
                </a:lnTo>
                <a:lnTo>
                  <a:pt x="95095" y="103909"/>
                </a:lnTo>
                <a:lnTo>
                  <a:pt x="160746" y="129992"/>
                </a:lnTo>
                <a:lnTo>
                  <a:pt x="161653" y="129801"/>
                </a:lnTo>
                <a:lnTo>
                  <a:pt x="168525" y="127643"/>
                </a:lnTo>
                <a:lnTo>
                  <a:pt x="174763" y="125267"/>
                </a:lnTo>
                <a:lnTo>
                  <a:pt x="180289" y="122781"/>
                </a:lnTo>
                <a:lnTo>
                  <a:pt x="185133" y="120262"/>
                </a:lnTo>
                <a:close/>
              </a:path>
              <a:path w="429260" h="238125">
                <a:moveTo>
                  <a:pt x="17351" y="9110"/>
                </a:moveTo>
                <a:lnTo>
                  <a:pt x="39416" y="45949"/>
                </a:lnTo>
                <a:lnTo>
                  <a:pt x="72754" y="77062"/>
                </a:lnTo>
                <a:lnTo>
                  <a:pt x="108530" y="98384"/>
                </a:lnTo>
                <a:lnTo>
                  <a:pt x="151939" y="110745"/>
                </a:lnTo>
                <a:lnTo>
                  <a:pt x="202546" y="108513"/>
                </a:lnTo>
                <a:lnTo>
                  <a:pt x="201245" y="107996"/>
                </a:lnTo>
                <a:lnTo>
                  <a:pt x="188857" y="102760"/>
                </a:lnTo>
                <a:lnTo>
                  <a:pt x="153755" y="85361"/>
                </a:lnTo>
                <a:lnTo>
                  <a:pt x="98879" y="44304"/>
                </a:lnTo>
                <a:lnTo>
                  <a:pt x="97908" y="43378"/>
                </a:lnTo>
                <a:lnTo>
                  <a:pt x="33014" y="17596"/>
                </a:lnTo>
                <a:lnTo>
                  <a:pt x="17351" y="9110"/>
                </a:lnTo>
                <a:close/>
              </a:path>
              <a:path w="429260" h="238125">
                <a:moveTo>
                  <a:pt x="348628" y="51248"/>
                </a:moveTo>
                <a:lnTo>
                  <a:pt x="360609" y="78375"/>
                </a:lnTo>
                <a:lnTo>
                  <a:pt x="371477" y="106306"/>
                </a:lnTo>
                <a:lnTo>
                  <a:pt x="379624" y="131813"/>
                </a:lnTo>
                <a:lnTo>
                  <a:pt x="383743" y="152605"/>
                </a:lnTo>
                <a:lnTo>
                  <a:pt x="397833" y="164790"/>
                </a:lnTo>
                <a:lnTo>
                  <a:pt x="410055" y="177490"/>
                </a:lnTo>
                <a:lnTo>
                  <a:pt x="420470" y="190054"/>
                </a:lnTo>
                <a:lnTo>
                  <a:pt x="429138" y="201834"/>
                </a:lnTo>
                <a:lnTo>
                  <a:pt x="421374" y="185819"/>
                </a:lnTo>
                <a:lnTo>
                  <a:pt x="406534" y="150992"/>
                </a:lnTo>
                <a:lnTo>
                  <a:pt x="389913" y="108809"/>
                </a:lnTo>
                <a:lnTo>
                  <a:pt x="379288" y="78016"/>
                </a:lnTo>
                <a:lnTo>
                  <a:pt x="370031" y="74338"/>
                </a:lnTo>
                <a:lnTo>
                  <a:pt x="365041" y="68403"/>
                </a:lnTo>
                <a:lnTo>
                  <a:pt x="359769" y="62560"/>
                </a:lnTo>
                <a:lnTo>
                  <a:pt x="354277" y="56833"/>
                </a:lnTo>
                <a:lnTo>
                  <a:pt x="348628" y="51248"/>
                </a:lnTo>
                <a:close/>
              </a:path>
              <a:path w="429260" h="238125">
                <a:moveTo>
                  <a:pt x="202632" y="108509"/>
                </a:moveTo>
                <a:lnTo>
                  <a:pt x="201245" y="107996"/>
                </a:lnTo>
                <a:lnTo>
                  <a:pt x="202546" y="108513"/>
                </a:lnTo>
                <a:close/>
              </a:path>
              <a:path w="429260" h="238125">
                <a:moveTo>
                  <a:pt x="151542" y="12503"/>
                </a:moveTo>
                <a:lnTo>
                  <a:pt x="137673" y="16693"/>
                </a:lnTo>
                <a:lnTo>
                  <a:pt x="123574" y="20507"/>
                </a:lnTo>
                <a:lnTo>
                  <a:pt x="109291" y="23655"/>
                </a:lnTo>
                <a:lnTo>
                  <a:pt x="94872" y="25845"/>
                </a:lnTo>
                <a:lnTo>
                  <a:pt x="118309" y="46815"/>
                </a:lnTo>
                <a:lnTo>
                  <a:pt x="148119" y="69613"/>
                </a:lnTo>
                <a:lnTo>
                  <a:pt x="182034" y="89850"/>
                </a:lnTo>
                <a:lnTo>
                  <a:pt x="217788" y="103137"/>
                </a:lnTo>
                <a:lnTo>
                  <a:pt x="225263" y="102023"/>
                </a:lnTo>
                <a:lnTo>
                  <a:pt x="232657" y="101253"/>
                </a:lnTo>
                <a:lnTo>
                  <a:pt x="239962" y="100816"/>
                </a:lnTo>
                <a:lnTo>
                  <a:pt x="247169" y="100700"/>
                </a:lnTo>
                <a:lnTo>
                  <a:pt x="217758" y="80270"/>
                </a:lnTo>
                <a:lnTo>
                  <a:pt x="191138" y="56490"/>
                </a:lnTo>
                <a:lnTo>
                  <a:pt x="168627" y="32767"/>
                </a:lnTo>
                <a:lnTo>
                  <a:pt x="151542" y="12503"/>
                </a:lnTo>
                <a:close/>
              </a:path>
              <a:path w="429260" h="238125">
                <a:moveTo>
                  <a:pt x="80498" y="26780"/>
                </a:moveTo>
                <a:lnTo>
                  <a:pt x="64647" y="26054"/>
                </a:lnTo>
                <a:lnTo>
                  <a:pt x="48799" y="23118"/>
                </a:lnTo>
                <a:lnTo>
                  <a:pt x="33014" y="17596"/>
                </a:lnTo>
                <a:lnTo>
                  <a:pt x="97908" y="43378"/>
                </a:lnTo>
                <a:lnTo>
                  <a:pt x="80498" y="26780"/>
                </a:lnTo>
                <a:close/>
              </a:path>
              <a:path w="429260" h="238125">
                <a:moveTo>
                  <a:pt x="265417" y="6831"/>
                </a:moveTo>
                <a:lnTo>
                  <a:pt x="255110" y="3007"/>
                </a:lnTo>
                <a:lnTo>
                  <a:pt x="245742" y="0"/>
                </a:lnTo>
                <a:lnTo>
                  <a:pt x="249811" y="2655"/>
                </a:lnTo>
                <a:lnTo>
                  <a:pt x="253636" y="6072"/>
                </a:lnTo>
                <a:lnTo>
                  <a:pt x="301581" y="55283"/>
                </a:lnTo>
                <a:lnTo>
                  <a:pt x="339878" y="124510"/>
                </a:lnTo>
                <a:lnTo>
                  <a:pt x="339725" y="124582"/>
                </a:lnTo>
                <a:lnTo>
                  <a:pt x="347997" y="128944"/>
                </a:lnTo>
                <a:lnTo>
                  <a:pt x="356091" y="133618"/>
                </a:lnTo>
                <a:lnTo>
                  <a:pt x="363930" y="138519"/>
                </a:lnTo>
                <a:lnTo>
                  <a:pt x="371439" y="143560"/>
                </a:lnTo>
                <a:lnTo>
                  <a:pt x="366792" y="121993"/>
                </a:lnTo>
                <a:lnTo>
                  <a:pt x="349274" y="74500"/>
                </a:lnTo>
                <a:lnTo>
                  <a:pt x="325422" y="31036"/>
                </a:lnTo>
                <a:lnTo>
                  <a:pt x="283419" y="14349"/>
                </a:lnTo>
                <a:lnTo>
                  <a:pt x="275305" y="10826"/>
                </a:lnTo>
                <a:lnTo>
                  <a:pt x="265417" y="6831"/>
                </a:lnTo>
                <a:close/>
              </a:path>
              <a:path w="429260" h="238125">
                <a:moveTo>
                  <a:pt x="236422" y="6412"/>
                </a:moveTo>
                <a:lnTo>
                  <a:pt x="223197" y="4259"/>
                </a:lnTo>
                <a:lnTo>
                  <a:pt x="205870" y="2991"/>
                </a:lnTo>
                <a:lnTo>
                  <a:pt x="186002" y="3890"/>
                </a:lnTo>
                <a:lnTo>
                  <a:pt x="165151" y="8243"/>
                </a:lnTo>
                <a:lnTo>
                  <a:pt x="162225" y="9159"/>
                </a:lnTo>
                <a:lnTo>
                  <a:pt x="182977" y="33276"/>
                </a:lnTo>
                <a:lnTo>
                  <a:pt x="210010" y="60392"/>
                </a:lnTo>
                <a:lnTo>
                  <a:pt x="241236" y="85337"/>
                </a:lnTo>
                <a:lnTo>
                  <a:pt x="274570" y="102939"/>
                </a:lnTo>
                <a:lnTo>
                  <a:pt x="280494" y="104404"/>
                </a:lnTo>
                <a:lnTo>
                  <a:pt x="294654" y="108114"/>
                </a:lnTo>
                <a:lnTo>
                  <a:pt x="311636" y="113044"/>
                </a:lnTo>
                <a:lnTo>
                  <a:pt x="326024" y="118166"/>
                </a:lnTo>
                <a:lnTo>
                  <a:pt x="305494" y="79416"/>
                </a:lnTo>
                <a:lnTo>
                  <a:pt x="282082" y="48179"/>
                </a:lnTo>
                <a:lnTo>
                  <a:pt x="258240" y="23998"/>
                </a:lnTo>
                <a:lnTo>
                  <a:pt x="236422" y="6412"/>
                </a:lnTo>
                <a:close/>
              </a:path>
              <a:path w="429260" h="238125">
                <a:moveTo>
                  <a:pt x="376773" y="70724"/>
                </a:moveTo>
                <a:lnTo>
                  <a:pt x="370031" y="74338"/>
                </a:lnTo>
                <a:lnTo>
                  <a:pt x="379288" y="78016"/>
                </a:lnTo>
                <a:lnTo>
                  <a:pt x="376773" y="70724"/>
                </a:lnTo>
                <a:close/>
              </a:path>
              <a:path w="429260" h="238125">
                <a:moveTo>
                  <a:pt x="286949" y="621"/>
                </a:moveTo>
                <a:lnTo>
                  <a:pt x="283419" y="14349"/>
                </a:lnTo>
                <a:lnTo>
                  <a:pt x="325422" y="31036"/>
                </a:lnTo>
                <a:lnTo>
                  <a:pt x="325067" y="30502"/>
                </a:lnTo>
                <a:lnTo>
                  <a:pt x="307737" y="14343"/>
                </a:lnTo>
                <a:lnTo>
                  <a:pt x="293108" y="4162"/>
                </a:lnTo>
                <a:lnTo>
                  <a:pt x="286949" y="621"/>
                </a:lnTo>
                <a:close/>
              </a:path>
            </a:pathLst>
          </a:custGeom>
          <a:solidFill>
            <a:srgbClr val="D3041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3336" y="1592580"/>
            <a:ext cx="3093719" cy="425805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70051" y="5812976"/>
            <a:ext cx="3319779" cy="38227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50">
                <a:latin typeface="Calibri"/>
                <a:cs typeface="Calibri"/>
              </a:rPr>
              <a:t>*Inlcudes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retail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outlets,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parcel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shops,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 spc="90">
                <a:latin typeface="Calibri"/>
                <a:cs typeface="Calibri"/>
              </a:rPr>
              <a:t>DHL</a:t>
            </a:r>
            <a:r>
              <a:rPr dirty="0" sz="1050" spc="19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parcel</a:t>
            </a:r>
            <a:r>
              <a:rPr dirty="0" sz="1050" spc="150">
                <a:latin typeface="Calibri"/>
                <a:cs typeface="Calibri"/>
              </a:rPr>
              <a:t> </a:t>
            </a:r>
            <a:r>
              <a:rPr dirty="0" sz="1050" spc="35">
                <a:latin typeface="Calibri"/>
                <a:cs typeface="Calibri"/>
              </a:rPr>
              <a:t>lockers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1050">
                <a:latin typeface="Calibri"/>
                <a:cs typeface="Calibri"/>
              </a:rPr>
              <a:t>and</a:t>
            </a:r>
            <a:r>
              <a:rPr dirty="0" sz="1050" spc="1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post</a:t>
            </a:r>
            <a:r>
              <a:rPr dirty="0" sz="1050" spc="12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stations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10990580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Uniquely</a:t>
            </a:r>
            <a:r>
              <a:rPr dirty="0" spc="-60"/>
              <a:t> </a:t>
            </a:r>
            <a:r>
              <a:rPr dirty="0" spc="95"/>
              <a:t>positioned</a:t>
            </a:r>
            <a:r>
              <a:rPr dirty="0" spc="-45"/>
              <a:t> </a:t>
            </a:r>
            <a:r>
              <a:rPr dirty="0" spc="65"/>
              <a:t>to</a:t>
            </a:r>
            <a:r>
              <a:rPr dirty="0" spc="-60"/>
              <a:t> </a:t>
            </a:r>
            <a:r>
              <a:rPr dirty="0" spc="85"/>
              <a:t>continue</a:t>
            </a:r>
            <a:r>
              <a:rPr dirty="0" spc="-40"/>
              <a:t> </a:t>
            </a:r>
            <a:r>
              <a:rPr dirty="0" spc="95"/>
              <a:t>participating</a:t>
            </a:r>
            <a:r>
              <a:rPr dirty="0" spc="-55"/>
              <a:t> </a:t>
            </a:r>
            <a:r>
              <a:rPr dirty="0" spc="90"/>
              <a:t>in</a:t>
            </a:r>
            <a:r>
              <a:rPr dirty="0" spc="-45"/>
              <a:t> </a:t>
            </a:r>
            <a:r>
              <a:rPr dirty="0" spc="70"/>
              <a:t>the</a:t>
            </a:r>
            <a:r>
              <a:rPr dirty="0" spc="-65"/>
              <a:t> </a:t>
            </a:r>
            <a:r>
              <a:rPr dirty="0" spc="120"/>
              <a:t>growth</a:t>
            </a:r>
            <a:r>
              <a:rPr dirty="0" spc="-65"/>
              <a:t> </a:t>
            </a:r>
            <a:r>
              <a:rPr dirty="0" spc="110"/>
              <a:t>of</a:t>
            </a:r>
            <a:r>
              <a:rPr dirty="0" spc="-40"/>
              <a:t> </a:t>
            </a:r>
            <a:r>
              <a:rPr dirty="0" spc="70"/>
              <a:t>the</a:t>
            </a:r>
            <a:r>
              <a:rPr dirty="0" spc="-45"/>
              <a:t> </a:t>
            </a:r>
            <a:r>
              <a:rPr dirty="0" spc="75"/>
              <a:t>German </a:t>
            </a:r>
            <a:r>
              <a:rPr dirty="0" spc="110"/>
              <a:t>parcel</a:t>
            </a:r>
            <a:r>
              <a:rPr dirty="0" spc="-75"/>
              <a:t> </a:t>
            </a:r>
            <a:r>
              <a:rPr dirty="0" spc="100"/>
              <a:t>market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9451847" y="1627632"/>
            <a:ext cx="1900555" cy="123634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120"/>
              </a:spcBef>
            </a:pPr>
            <a:r>
              <a:rPr dirty="0" sz="1600" spc="70" b="1">
                <a:solidFill>
                  <a:srgbClr val="D30411"/>
                </a:solidFill>
                <a:latin typeface="Calibri"/>
                <a:cs typeface="Calibri"/>
              </a:rPr>
              <a:t>38</a:t>
            </a:r>
            <a:endParaRPr sz="1600">
              <a:latin typeface="Calibri"/>
              <a:cs typeface="Calibri"/>
            </a:endParaRPr>
          </a:p>
          <a:p>
            <a:pPr marL="144780" marR="629920">
              <a:lnSpc>
                <a:spcPct val="101400"/>
              </a:lnSpc>
              <a:spcBef>
                <a:spcPts val="5"/>
              </a:spcBef>
            </a:pPr>
            <a:r>
              <a:rPr dirty="0" sz="1450">
                <a:latin typeface="Calibri"/>
                <a:cs typeface="Calibri"/>
              </a:rPr>
              <a:t>parcel</a:t>
            </a:r>
            <a:r>
              <a:rPr dirty="0" sz="1450" spc="265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sorting </a:t>
            </a:r>
            <a:r>
              <a:rPr dirty="0" sz="1450" spc="-10">
                <a:latin typeface="Calibri"/>
                <a:cs typeface="Calibri"/>
              </a:rPr>
              <a:t>centers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629400" y="1504188"/>
            <a:ext cx="4845050" cy="2719070"/>
          </a:xfrm>
          <a:prstGeom prst="rect">
            <a:avLst/>
          </a:prstGeom>
          <a:ln w="12700">
            <a:solidFill>
              <a:srgbClr val="FFCC00"/>
            </a:solidFill>
          </a:ln>
        </p:spPr>
        <p:txBody>
          <a:bodyPr wrap="square" lIns="0" tIns="220345" rIns="0" bIns="0" rtlCol="0" vert="horz">
            <a:spAutoFit/>
          </a:bodyPr>
          <a:lstStyle/>
          <a:p>
            <a:pPr marL="240665">
              <a:lnSpc>
                <a:spcPct val="100000"/>
              </a:lnSpc>
              <a:spcBef>
                <a:spcPts val="1735"/>
              </a:spcBef>
            </a:pPr>
            <a:r>
              <a:rPr dirty="0" sz="1600" spc="70" b="1">
                <a:solidFill>
                  <a:srgbClr val="D30411"/>
                </a:solidFill>
                <a:latin typeface="Calibri"/>
                <a:cs typeface="Calibri"/>
              </a:rPr>
              <a:t>81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30"/>
              </a:spcBef>
            </a:pPr>
            <a:r>
              <a:rPr dirty="0" sz="1450">
                <a:latin typeface="Calibri"/>
                <a:cs typeface="Calibri"/>
              </a:rPr>
              <a:t>letter</a:t>
            </a:r>
            <a:r>
              <a:rPr dirty="0" sz="1450" spc="155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sorting</a:t>
            </a:r>
            <a:endParaRPr sz="14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25"/>
              </a:spcBef>
            </a:pPr>
            <a:r>
              <a:rPr dirty="0" sz="1450" spc="35">
                <a:latin typeface="Calibri"/>
                <a:cs typeface="Calibri"/>
              </a:rPr>
              <a:t>centers</a:t>
            </a:r>
            <a:endParaRPr sz="14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alibri"/>
              <a:cs typeface="Calibri"/>
            </a:endParaRPr>
          </a:p>
          <a:p>
            <a:pPr algn="ctr" marL="216535">
              <a:lnSpc>
                <a:spcPct val="100000"/>
              </a:lnSpc>
              <a:spcBef>
                <a:spcPts val="5"/>
              </a:spcBef>
            </a:pPr>
            <a:r>
              <a:rPr dirty="0" sz="1800" spc="80" b="1">
                <a:solidFill>
                  <a:srgbClr val="D30411"/>
                </a:solidFill>
                <a:latin typeface="Calibri"/>
                <a:cs typeface="Calibri"/>
              </a:rPr>
              <a:t>~68%</a:t>
            </a:r>
            <a:endParaRPr sz="1800">
              <a:latin typeface="Calibri"/>
              <a:cs typeface="Calibri"/>
            </a:endParaRPr>
          </a:p>
          <a:p>
            <a:pPr algn="ctr" marL="218440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latin typeface="Calibri"/>
                <a:cs typeface="Calibri"/>
              </a:rPr>
              <a:t>joint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delivery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algn="ctr" marL="218440">
              <a:lnSpc>
                <a:spcPct val="100000"/>
              </a:lnSpc>
              <a:spcBef>
                <a:spcPts val="300"/>
              </a:spcBef>
            </a:pPr>
            <a:r>
              <a:rPr dirty="0" sz="1400" spc="50">
                <a:latin typeface="Calibri"/>
                <a:cs typeface="Calibri"/>
              </a:rPr>
              <a:t>parcels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letters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9400" y="4488179"/>
            <a:ext cx="1900427" cy="1235964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761480" y="4618685"/>
            <a:ext cx="1178560" cy="942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0" b="1">
                <a:solidFill>
                  <a:srgbClr val="D30411"/>
                </a:solidFill>
                <a:latin typeface="Calibri"/>
                <a:cs typeface="Calibri"/>
              </a:rPr>
              <a:t>&gt;15,000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0"/>
              </a:spcBef>
            </a:pPr>
            <a:r>
              <a:rPr dirty="0" sz="1450" spc="120">
                <a:latin typeface="Calibri"/>
                <a:cs typeface="Calibri"/>
              </a:rPr>
              <a:t>DHL</a:t>
            </a:r>
            <a:r>
              <a:rPr dirty="0" sz="1450" spc="-5">
                <a:latin typeface="Calibri"/>
                <a:cs typeface="Calibri"/>
              </a:rPr>
              <a:t> </a:t>
            </a:r>
            <a:r>
              <a:rPr dirty="0" sz="1450" spc="50">
                <a:latin typeface="Calibri"/>
                <a:cs typeface="Calibri"/>
              </a:rPr>
              <a:t>Parcel </a:t>
            </a:r>
            <a:r>
              <a:rPr dirty="0" sz="1450" spc="55">
                <a:latin typeface="Calibri"/>
                <a:cs typeface="Calibri"/>
              </a:rPr>
              <a:t>lockers</a:t>
            </a:r>
            <a:r>
              <a:rPr dirty="0" sz="1450" spc="-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&amp;</a:t>
            </a:r>
            <a:r>
              <a:rPr dirty="0" sz="1450" spc="5">
                <a:latin typeface="Calibri"/>
                <a:cs typeface="Calibri"/>
              </a:rPr>
              <a:t> </a:t>
            </a:r>
            <a:r>
              <a:rPr dirty="0" sz="1450" spc="40">
                <a:latin typeface="Calibri"/>
                <a:cs typeface="Calibri"/>
              </a:rPr>
              <a:t>Post </a:t>
            </a:r>
            <a:r>
              <a:rPr dirty="0" sz="1450" spc="-10">
                <a:latin typeface="Calibri"/>
                <a:cs typeface="Calibri"/>
              </a:rPr>
              <a:t>stations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37576" y="4492752"/>
            <a:ext cx="470916" cy="470916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695943" y="2513063"/>
            <a:ext cx="775970" cy="615950"/>
            <a:chOff x="8695943" y="2513063"/>
            <a:chExt cx="775970" cy="61595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2915" y="2513063"/>
              <a:ext cx="618731" cy="5334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8823" y="2538983"/>
              <a:ext cx="516635" cy="4312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943" y="2595359"/>
              <a:ext cx="556234" cy="5334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1851" y="2621279"/>
              <a:ext cx="454151" cy="431291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21852" y="4488179"/>
            <a:ext cx="2752344" cy="123596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8854185" y="4730877"/>
            <a:ext cx="1722755" cy="718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C00000"/>
                </a:solidFill>
                <a:latin typeface="Calibri"/>
                <a:cs typeface="Calibri"/>
              </a:rPr>
              <a:t>~</a:t>
            </a:r>
            <a:r>
              <a:rPr dirty="0" sz="16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95" b="1">
                <a:solidFill>
                  <a:srgbClr val="C00000"/>
                </a:solidFill>
                <a:latin typeface="Calibri"/>
                <a:cs typeface="Calibri"/>
              </a:rPr>
              <a:t>187.000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50" spc="50">
                <a:latin typeface="Calibri"/>
                <a:cs typeface="Calibri"/>
              </a:rPr>
              <a:t>employee</a:t>
            </a:r>
            <a:r>
              <a:rPr dirty="0" sz="1450" spc="10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with</a:t>
            </a:r>
            <a:r>
              <a:rPr dirty="0" sz="1450" spc="65">
                <a:latin typeface="Calibri"/>
                <a:cs typeface="Calibri"/>
              </a:rPr>
              <a:t> </a:t>
            </a:r>
            <a:r>
              <a:rPr dirty="0" sz="1450" spc="45">
                <a:latin typeface="Calibri"/>
                <a:cs typeface="Calibri"/>
              </a:rPr>
              <a:t>high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50" spc="55">
                <a:latin typeface="Calibri"/>
                <a:cs typeface="Calibri"/>
              </a:rPr>
              <a:t>customer</a:t>
            </a:r>
            <a:r>
              <a:rPr dirty="0" sz="1450" spc="-30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orientation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99064" y="4448555"/>
            <a:ext cx="609600" cy="609600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54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5"/>
              </a:spcBef>
            </a:pPr>
            <a:r>
              <a:rPr dirty="0" spc="120"/>
              <a:t>Parcel</a:t>
            </a:r>
            <a:r>
              <a:rPr dirty="0" spc="-70"/>
              <a:t> </a:t>
            </a:r>
            <a:r>
              <a:rPr dirty="0" spc="90"/>
              <a:t>Germany:</a:t>
            </a:r>
            <a:r>
              <a:rPr dirty="0" spc="-85"/>
              <a:t> </a:t>
            </a:r>
            <a:r>
              <a:rPr dirty="0" spc="105"/>
              <a:t>Structural</a:t>
            </a:r>
            <a:r>
              <a:rPr dirty="0" spc="-55"/>
              <a:t> </a:t>
            </a:r>
            <a:r>
              <a:rPr dirty="0" spc="90"/>
              <a:t>trend</a:t>
            </a:r>
            <a:r>
              <a:rPr dirty="0" spc="-55"/>
              <a:t> </a:t>
            </a:r>
            <a:r>
              <a:rPr dirty="0" spc="95"/>
              <a:t>accelerated</a:t>
            </a:r>
            <a:r>
              <a:rPr dirty="0" spc="-75"/>
              <a:t> </a:t>
            </a:r>
            <a:r>
              <a:rPr dirty="0" spc="125"/>
              <a:t>during</a:t>
            </a:r>
            <a:r>
              <a:rPr dirty="0" spc="-35"/>
              <a:t> </a:t>
            </a:r>
            <a:r>
              <a:rPr dirty="0" spc="90"/>
              <a:t>pandemic,</a:t>
            </a:r>
            <a:r>
              <a:rPr dirty="0" spc="-70"/>
              <a:t> </a:t>
            </a:r>
            <a:r>
              <a:rPr dirty="0" spc="105"/>
              <a:t>followed</a:t>
            </a:r>
            <a:r>
              <a:rPr dirty="0" spc="-35"/>
              <a:t> </a:t>
            </a:r>
            <a:r>
              <a:rPr dirty="0" spc="105"/>
              <a:t>by </a:t>
            </a:r>
            <a:r>
              <a:rPr dirty="0" spc="100"/>
              <a:t>normalization</a:t>
            </a:r>
            <a:r>
              <a:rPr dirty="0" spc="-80"/>
              <a:t> </a:t>
            </a:r>
            <a:r>
              <a:rPr dirty="0" spc="90"/>
              <a:t>in</a:t>
            </a:r>
            <a:r>
              <a:rPr dirty="0" spc="-55"/>
              <a:t> </a:t>
            </a:r>
            <a:r>
              <a:rPr dirty="0" spc="185"/>
              <a:t>2022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53584" y="2677667"/>
            <a:ext cx="5751830" cy="1656714"/>
            <a:chOff x="4553584" y="2677667"/>
            <a:chExt cx="5751830" cy="1656714"/>
          </a:xfrm>
        </p:grpSpPr>
        <p:sp>
          <p:nvSpPr>
            <p:cNvPr id="4" name="object 4" descr=""/>
            <p:cNvSpPr/>
            <p:nvPr/>
          </p:nvSpPr>
          <p:spPr>
            <a:xfrm>
              <a:off x="4652772" y="2677667"/>
              <a:ext cx="5552440" cy="1656714"/>
            </a:xfrm>
            <a:custGeom>
              <a:avLst/>
              <a:gdLst/>
              <a:ahLst/>
              <a:cxnLst/>
              <a:rect l="l" t="t" r="r" b="b"/>
              <a:pathLst>
                <a:path w="5552440" h="1656714">
                  <a:moveTo>
                    <a:pt x="284988" y="553212"/>
                  </a:moveTo>
                  <a:lnTo>
                    <a:pt x="0" y="553212"/>
                  </a:lnTo>
                  <a:lnTo>
                    <a:pt x="0" y="1074420"/>
                  </a:lnTo>
                  <a:lnTo>
                    <a:pt x="284988" y="1074420"/>
                  </a:lnTo>
                  <a:lnTo>
                    <a:pt x="284988" y="553212"/>
                  </a:lnTo>
                  <a:close/>
                </a:path>
                <a:path w="5552440" h="1656714">
                  <a:moveTo>
                    <a:pt x="763524" y="579120"/>
                  </a:moveTo>
                  <a:lnTo>
                    <a:pt x="478536" y="579120"/>
                  </a:lnTo>
                  <a:lnTo>
                    <a:pt x="478536" y="1074420"/>
                  </a:lnTo>
                  <a:lnTo>
                    <a:pt x="763524" y="1074420"/>
                  </a:lnTo>
                  <a:lnTo>
                    <a:pt x="763524" y="579120"/>
                  </a:lnTo>
                  <a:close/>
                </a:path>
                <a:path w="5552440" h="1656714">
                  <a:moveTo>
                    <a:pt x="1242060" y="463296"/>
                  </a:moveTo>
                  <a:lnTo>
                    <a:pt x="957072" y="463296"/>
                  </a:lnTo>
                  <a:lnTo>
                    <a:pt x="957072" y="1074420"/>
                  </a:lnTo>
                  <a:lnTo>
                    <a:pt x="1242060" y="1074420"/>
                  </a:lnTo>
                  <a:lnTo>
                    <a:pt x="1242060" y="463296"/>
                  </a:lnTo>
                  <a:close/>
                </a:path>
                <a:path w="5552440" h="1656714">
                  <a:moveTo>
                    <a:pt x="1722120" y="422148"/>
                  </a:moveTo>
                  <a:lnTo>
                    <a:pt x="1437132" y="422148"/>
                  </a:lnTo>
                  <a:lnTo>
                    <a:pt x="1437132" y="1074420"/>
                  </a:lnTo>
                  <a:lnTo>
                    <a:pt x="1722120" y="1074420"/>
                  </a:lnTo>
                  <a:lnTo>
                    <a:pt x="1722120" y="422148"/>
                  </a:lnTo>
                  <a:close/>
                </a:path>
                <a:path w="5552440" h="1656714">
                  <a:moveTo>
                    <a:pt x="2200656" y="527304"/>
                  </a:moveTo>
                  <a:lnTo>
                    <a:pt x="1915668" y="527304"/>
                  </a:lnTo>
                  <a:lnTo>
                    <a:pt x="1915668" y="1074420"/>
                  </a:lnTo>
                  <a:lnTo>
                    <a:pt x="2200656" y="1074420"/>
                  </a:lnTo>
                  <a:lnTo>
                    <a:pt x="2200656" y="527304"/>
                  </a:lnTo>
                  <a:close/>
                </a:path>
                <a:path w="5552440" h="1656714">
                  <a:moveTo>
                    <a:pt x="2679192" y="548640"/>
                  </a:moveTo>
                  <a:lnTo>
                    <a:pt x="2394204" y="548640"/>
                  </a:lnTo>
                  <a:lnTo>
                    <a:pt x="2394204" y="1074420"/>
                  </a:lnTo>
                  <a:lnTo>
                    <a:pt x="2679192" y="1074420"/>
                  </a:lnTo>
                  <a:lnTo>
                    <a:pt x="2679192" y="548640"/>
                  </a:lnTo>
                  <a:close/>
                </a:path>
                <a:path w="5552440" h="1656714">
                  <a:moveTo>
                    <a:pt x="3157728" y="659892"/>
                  </a:moveTo>
                  <a:lnTo>
                    <a:pt x="2872740" y="659892"/>
                  </a:lnTo>
                  <a:lnTo>
                    <a:pt x="2872740" y="1074420"/>
                  </a:lnTo>
                  <a:lnTo>
                    <a:pt x="3157728" y="1074420"/>
                  </a:lnTo>
                  <a:lnTo>
                    <a:pt x="3157728" y="659892"/>
                  </a:lnTo>
                  <a:close/>
                </a:path>
                <a:path w="5552440" h="1656714">
                  <a:moveTo>
                    <a:pt x="3636264" y="0"/>
                  </a:moveTo>
                  <a:lnTo>
                    <a:pt x="3351276" y="0"/>
                  </a:lnTo>
                  <a:lnTo>
                    <a:pt x="3351276" y="1074420"/>
                  </a:lnTo>
                  <a:lnTo>
                    <a:pt x="3636264" y="1074420"/>
                  </a:lnTo>
                  <a:lnTo>
                    <a:pt x="3636264" y="0"/>
                  </a:lnTo>
                  <a:close/>
                </a:path>
                <a:path w="5552440" h="1656714">
                  <a:moveTo>
                    <a:pt x="4114800" y="190500"/>
                  </a:moveTo>
                  <a:lnTo>
                    <a:pt x="3829812" y="190500"/>
                  </a:lnTo>
                  <a:lnTo>
                    <a:pt x="3829812" y="1074420"/>
                  </a:lnTo>
                  <a:lnTo>
                    <a:pt x="4114800" y="1074420"/>
                  </a:lnTo>
                  <a:lnTo>
                    <a:pt x="4114800" y="190500"/>
                  </a:lnTo>
                  <a:close/>
                </a:path>
                <a:path w="5552440" h="1656714">
                  <a:moveTo>
                    <a:pt x="4594860" y="1074420"/>
                  </a:moveTo>
                  <a:lnTo>
                    <a:pt x="4309872" y="1074420"/>
                  </a:lnTo>
                  <a:lnTo>
                    <a:pt x="4309872" y="1656588"/>
                  </a:lnTo>
                  <a:lnTo>
                    <a:pt x="4594860" y="1656588"/>
                  </a:lnTo>
                  <a:lnTo>
                    <a:pt x="4594860" y="1074420"/>
                  </a:lnTo>
                  <a:close/>
                </a:path>
                <a:path w="5552440" h="1656714">
                  <a:moveTo>
                    <a:pt x="5073396" y="807720"/>
                  </a:moveTo>
                  <a:lnTo>
                    <a:pt x="4788408" y="807720"/>
                  </a:lnTo>
                  <a:lnTo>
                    <a:pt x="4788408" y="1074420"/>
                  </a:lnTo>
                  <a:lnTo>
                    <a:pt x="5073396" y="1074420"/>
                  </a:lnTo>
                  <a:lnTo>
                    <a:pt x="5073396" y="807720"/>
                  </a:lnTo>
                  <a:close/>
                </a:path>
                <a:path w="5552440" h="1656714">
                  <a:moveTo>
                    <a:pt x="5551932" y="723900"/>
                  </a:moveTo>
                  <a:lnTo>
                    <a:pt x="5266944" y="723900"/>
                  </a:lnTo>
                  <a:lnTo>
                    <a:pt x="5266944" y="1074420"/>
                  </a:lnTo>
                  <a:lnTo>
                    <a:pt x="5551932" y="1074420"/>
                  </a:lnTo>
                  <a:lnTo>
                    <a:pt x="5551932" y="72390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556759" y="3752087"/>
              <a:ext cx="5745480" cy="44450"/>
            </a:xfrm>
            <a:custGeom>
              <a:avLst/>
              <a:gdLst/>
              <a:ahLst/>
              <a:cxnLst/>
              <a:rect l="l" t="t" r="r" b="b"/>
              <a:pathLst>
                <a:path w="5745480" h="44450">
                  <a:moveTo>
                    <a:pt x="0" y="0"/>
                  </a:moveTo>
                  <a:lnTo>
                    <a:pt x="5745480" y="0"/>
                  </a:lnTo>
                </a:path>
                <a:path w="5745480" h="44450">
                  <a:moveTo>
                    <a:pt x="0" y="0"/>
                  </a:moveTo>
                  <a:lnTo>
                    <a:pt x="0" y="44195"/>
                  </a:lnTo>
                </a:path>
                <a:path w="5745480" h="44450">
                  <a:moveTo>
                    <a:pt x="478536" y="0"/>
                  </a:moveTo>
                  <a:lnTo>
                    <a:pt x="478536" y="44195"/>
                  </a:lnTo>
                </a:path>
                <a:path w="5745480" h="44450">
                  <a:moveTo>
                    <a:pt x="957072" y="0"/>
                  </a:moveTo>
                  <a:lnTo>
                    <a:pt x="957072" y="44195"/>
                  </a:lnTo>
                </a:path>
                <a:path w="5745480" h="44450">
                  <a:moveTo>
                    <a:pt x="1435607" y="0"/>
                  </a:moveTo>
                  <a:lnTo>
                    <a:pt x="1435607" y="44195"/>
                  </a:lnTo>
                </a:path>
                <a:path w="5745480" h="44450">
                  <a:moveTo>
                    <a:pt x="1914143" y="0"/>
                  </a:moveTo>
                  <a:lnTo>
                    <a:pt x="1914143" y="44195"/>
                  </a:lnTo>
                </a:path>
                <a:path w="5745480" h="44450">
                  <a:moveTo>
                    <a:pt x="2392680" y="0"/>
                  </a:moveTo>
                  <a:lnTo>
                    <a:pt x="2392680" y="44195"/>
                  </a:lnTo>
                </a:path>
                <a:path w="5745480" h="44450">
                  <a:moveTo>
                    <a:pt x="2872740" y="0"/>
                  </a:moveTo>
                  <a:lnTo>
                    <a:pt x="2872740" y="44195"/>
                  </a:lnTo>
                </a:path>
                <a:path w="5745480" h="44450">
                  <a:moveTo>
                    <a:pt x="3351275" y="0"/>
                  </a:moveTo>
                  <a:lnTo>
                    <a:pt x="3351275" y="44195"/>
                  </a:lnTo>
                </a:path>
                <a:path w="5745480" h="44450">
                  <a:moveTo>
                    <a:pt x="3829812" y="0"/>
                  </a:moveTo>
                  <a:lnTo>
                    <a:pt x="3829812" y="44195"/>
                  </a:lnTo>
                </a:path>
                <a:path w="5745480" h="44450">
                  <a:moveTo>
                    <a:pt x="4308347" y="0"/>
                  </a:moveTo>
                  <a:lnTo>
                    <a:pt x="4308347" y="44195"/>
                  </a:lnTo>
                </a:path>
                <a:path w="5745480" h="44450">
                  <a:moveTo>
                    <a:pt x="4786884" y="0"/>
                  </a:moveTo>
                  <a:lnTo>
                    <a:pt x="4786884" y="44195"/>
                  </a:lnTo>
                </a:path>
                <a:path w="5745480" h="44450">
                  <a:moveTo>
                    <a:pt x="5265420" y="0"/>
                  </a:moveTo>
                  <a:lnTo>
                    <a:pt x="5265420" y="44195"/>
                  </a:lnTo>
                </a:path>
                <a:path w="5745480" h="44450">
                  <a:moveTo>
                    <a:pt x="5745480" y="0"/>
                  </a:moveTo>
                  <a:lnTo>
                    <a:pt x="5745480" y="44195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665090" y="2929508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7%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43880" y="2956382"/>
            <a:ext cx="259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7%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22797" y="2839974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9%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01588" y="2798140"/>
            <a:ext cx="259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9%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80378" y="2903982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8%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59294" y="2925826"/>
            <a:ext cx="2603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5" b="1">
                <a:latin typeface="Calibri"/>
                <a:cs typeface="Calibri"/>
              </a:rPr>
              <a:t>7%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38466" y="3037458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965440" y="2377567"/>
            <a:ext cx="843915" cy="42925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85"/>
              </a:lnSpc>
              <a:spcBef>
                <a:spcPts val="105"/>
              </a:spcBef>
            </a:pPr>
            <a:r>
              <a:rPr dirty="0" sz="1400" spc="40" b="1">
                <a:latin typeface="Calibri"/>
                <a:cs typeface="Calibri"/>
              </a:rPr>
              <a:t>15%</a:t>
            </a:r>
            <a:endParaRPr sz="1400">
              <a:latin typeface="Calibri"/>
              <a:cs typeface="Calibri"/>
            </a:endParaRPr>
          </a:p>
          <a:p>
            <a:pPr marL="490855">
              <a:lnSpc>
                <a:spcPts val="1585"/>
              </a:lnSpc>
            </a:pPr>
            <a:r>
              <a:rPr dirty="0" sz="1400" spc="40" b="1">
                <a:latin typeface="Calibri"/>
                <a:cs typeface="Calibri"/>
              </a:rPr>
              <a:t>13%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942958" y="4369434"/>
            <a:ext cx="3257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 b="1">
                <a:latin typeface="Calibri"/>
                <a:cs typeface="Calibri"/>
              </a:rPr>
              <a:t>-</a:t>
            </a:r>
            <a:r>
              <a:rPr dirty="0" sz="1400" spc="-25" b="1">
                <a:latin typeface="Calibri"/>
                <a:cs typeface="Calibri"/>
              </a:rPr>
              <a:t>8%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53753" y="3184651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32669" y="3100577"/>
            <a:ext cx="259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Calibri"/>
                <a:cs typeface="Calibri"/>
              </a:rPr>
              <a:t>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18482" y="3818331"/>
            <a:ext cx="562229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0855" algn="l"/>
                <a:tab pos="969644" algn="l"/>
                <a:tab pos="1449070" algn="l"/>
                <a:tab pos="1927860" algn="l"/>
                <a:tab pos="2406650" algn="l"/>
                <a:tab pos="2885440" algn="l"/>
                <a:tab pos="3364229" algn="l"/>
                <a:tab pos="3843020" algn="l"/>
                <a:tab pos="4322445" algn="l"/>
                <a:tab pos="4801235" algn="l"/>
                <a:tab pos="5280025" algn="l"/>
              </a:tabLst>
            </a:pPr>
            <a:r>
              <a:rPr dirty="0" sz="1100" spc="70" b="1">
                <a:latin typeface="Calibri"/>
                <a:cs typeface="Calibri"/>
              </a:rPr>
              <a:t>2013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2014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2015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2016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2017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2018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2019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2020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2021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2022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70" b="1">
                <a:latin typeface="Calibri"/>
                <a:cs typeface="Calibri"/>
              </a:rPr>
              <a:t>2023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2024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572380" y="1716151"/>
            <a:ext cx="16414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 b="1">
                <a:latin typeface="Calibri"/>
                <a:cs typeface="Calibri"/>
              </a:rPr>
              <a:t>Volume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growth,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0465307" y="3206495"/>
            <a:ext cx="1371600" cy="759460"/>
          </a:xfrm>
          <a:custGeom>
            <a:avLst/>
            <a:gdLst/>
            <a:ahLst/>
            <a:cxnLst/>
            <a:rect l="l" t="t" r="r" b="b"/>
            <a:pathLst>
              <a:path w="1371600" h="759460">
                <a:moveTo>
                  <a:pt x="1371600" y="0"/>
                </a:moveTo>
                <a:lnTo>
                  <a:pt x="0" y="0"/>
                </a:lnTo>
                <a:lnTo>
                  <a:pt x="0" y="758951"/>
                </a:lnTo>
                <a:lnTo>
                  <a:pt x="1371600" y="758951"/>
                </a:lnTo>
                <a:lnTo>
                  <a:pt x="1371600" y="0"/>
                </a:lnTo>
                <a:close/>
              </a:path>
            </a:pathLst>
          </a:custGeom>
          <a:solidFill>
            <a:srgbClr val="FFF5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0465307" y="3206495"/>
            <a:ext cx="1371600" cy="38227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0" rIns="0" bIns="0" rtlCol="0" vert="horz">
            <a:spAutoFit/>
          </a:bodyPr>
          <a:lstStyle/>
          <a:p>
            <a:pPr marL="290830">
              <a:lnSpc>
                <a:spcPts val="2780"/>
              </a:lnSpc>
            </a:pPr>
            <a:r>
              <a:rPr dirty="0" sz="2400" spc="100" b="1">
                <a:latin typeface="Calibri"/>
                <a:cs typeface="Calibri"/>
              </a:rPr>
              <a:t>1.8bn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465307" y="3588613"/>
            <a:ext cx="1371600" cy="18161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0" rIns="0" bIns="0" rtlCol="0" vert="horz">
            <a:spAutoFit/>
          </a:bodyPr>
          <a:lstStyle/>
          <a:p>
            <a:pPr marL="161290">
              <a:lnSpc>
                <a:spcPts val="1320"/>
              </a:lnSpc>
            </a:pPr>
            <a:r>
              <a:rPr dirty="0" sz="1200">
                <a:latin typeface="Calibri"/>
                <a:cs typeface="Calibri"/>
              </a:rPr>
              <a:t>Parcel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Germany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465307" y="3769969"/>
            <a:ext cx="1371600" cy="19558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0" rIns="0" bIns="0" rtlCol="0" vert="horz">
            <a:spAutoFit/>
          </a:bodyPr>
          <a:lstStyle/>
          <a:p>
            <a:pPr marL="148590">
              <a:lnSpc>
                <a:spcPts val="1335"/>
              </a:lnSpc>
            </a:pPr>
            <a:r>
              <a:rPr dirty="0" sz="1200">
                <a:latin typeface="Calibri"/>
                <a:cs typeface="Calibri"/>
              </a:rPr>
              <a:t>Volumes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 spc="70">
                <a:latin typeface="Calibri"/>
                <a:cs typeface="Calibri"/>
              </a:rPr>
              <a:t>(2024)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10818" y="5812028"/>
            <a:ext cx="165925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Calibri"/>
                <a:cs typeface="Calibri"/>
              </a:rPr>
              <a:t>Source:</a:t>
            </a:r>
            <a:r>
              <a:rPr dirty="0" sz="1050" spc="100">
                <a:latin typeface="Calibri"/>
                <a:cs typeface="Calibri"/>
              </a:rPr>
              <a:t> </a:t>
            </a:r>
            <a:r>
              <a:rPr dirty="0" sz="1050" spc="45">
                <a:latin typeface="Calibri"/>
                <a:cs typeface="Calibri"/>
              </a:rPr>
              <a:t>Company</a:t>
            </a:r>
            <a:r>
              <a:rPr dirty="0" sz="1050" spc="15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estimates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06741" y="1600117"/>
            <a:ext cx="625475" cy="546100"/>
            <a:chOff x="406741" y="1600117"/>
            <a:chExt cx="625475" cy="546100"/>
          </a:xfrm>
        </p:grpSpPr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41" y="1600117"/>
              <a:ext cx="625186" cy="54577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18838" y="1691069"/>
              <a:ext cx="338455" cy="349250"/>
            </a:xfrm>
            <a:custGeom>
              <a:avLst/>
              <a:gdLst/>
              <a:ahLst/>
              <a:cxnLst/>
              <a:rect l="l" t="t" r="r" b="b"/>
              <a:pathLst>
                <a:path w="338455" h="349250">
                  <a:moveTo>
                    <a:pt x="0" y="0"/>
                  </a:moveTo>
                  <a:lnTo>
                    <a:pt x="0" y="340529"/>
                  </a:lnTo>
                  <a:lnTo>
                    <a:pt x="51689" y="348744"/>
                  </a:lnTo>
                  <a:lnTo>
                    <a:pt x="338008" y="102996"/>
                  </a:lnTo>
                  <a:lnTo>
                    <a:pt x="338008" y="35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56847" y="1661480"/>
              <a:ext cx="154940" cy="132715"/>
            </a:xfrm>
            <a:custGeom>
              <a:avLst/>
              <a:gdLst/>
              <a:ahLst/>
              <a:cxnLst/>
              <a:rect l="l" t="t" r="r" b="b"/>
              <a:pathLst>
                <a:path w="154940" h="132714">
                  <a:moveTo>
                    <a:pt x="154475" y="0"/>
                  </a:moveTo>
                  <a:lnTo>
                    <a:pt x="0" y="65280"/>
                  </a:lnTo>
                  <a:lnTo>
                    <a:pt x="0" y="132586"/>
                  </a:lnTo>
                  <a:lnTo>
                    <a:pt x="154475" y="0"/>
                  </a:lnTo>
                  <a:close/>
                </a:path>
              </a:pathLst>
            </a:custGeom>
            <a:solidFill>
              <a:srgbClr val="F1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18838" y="1612458"/>
              <a:ext cx="524510" cy="114300"/>
            </a:xfrm>
            <a:custGeom>
              <a:avLst/>
              <a:gdLst/>
              <a:ahLst/>
              <a:cxnLst/>
              <a:rect l="l" t="t" r="r" b="b"/>
              <a:pathLst>
                <a:path w="524510" h="114300">
                  <a:moveTo>
                    <a:pt x="238018" y="0"/>
                  </a:moveTo>
                  <a:lnTo>
                    <a:pt x="0" y="78611"/>
                  </a:lnTo>
                  <a:lnTo>
                    <a:pt x="338008" y="114302"/>
                  </a:lnTo>
                  <a:lnTo>
                    <a:pt x="492483" y="49021"/>
                  </a:lnTo>
                  <a:lnTo>
                    <a:pt x="524329" y="21688"/>
                  </a:lnTo>
                  <a:lnTo>
                    <a:pt x="23801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41261" y="1632737"/>
              <a:ext cx="470534" cy="385445"/>
            </a:xfrm>
            <a:custGeom>
              <a:avLst/>
              <a:gdLst/>
              <a:ahLst/>
              <a:cxnLst/>
              <a:rect l="l" t="t" r="r" b="b"/>
              <a:pathLst>
                <a:path w="470534" h="385444">
                  <a:moveTo>
                    <a:pt x="5537" y="372770"/>
                  </a:moveTo>
                  <a:lnTo>
                    <a:pt x="3848" y="372592"/>
                  </a:lnTo>
                  <a:lnTo>
                    <a:pt x="3848" y="375805"/>
                  </a:lnTo>
                  <a:lnTo>
                    <a:pt x="3784" y="379082"/>
                  </a:lnTo>
                  <a:lnTo>
                    <a:pt x="3543" y="379387"/>
                  </a:lnTo>
                  <a:lnTo>
                    <a:pt x="3175" y="379501"/>
                  </a:lnTo>
                  <a:lnTo>
                    <a:pt x="2755" y="379501"/>
                  </a:lnTo>
                  <a:lnTo>
                    <a:pt x="2451" y="379450"/>
                  </a:lnTo>
                  <a:lnTo>
                    <a:pt x="2146" y="379323"/>
                  </a:lnTo>
                  <a:lnTo>
                    <a:pt x="1778" y="378714"/>
                  </a:lnTo>
                  <a:lnTo>
                    <a:pt x="1778" y="376656"/>
                  </a:lnTo>
                  <a:lnTo>
                    <a:pt x="3784" y="379082"/>
                  </a:lnTo>
                  <a:lnTo>
                    <a:pt x="3784" y="375691"/>
                  </a:lnTo>
                  <a:lnTo>
                    <a:pt x="3479" y="375081"/>
                  </a:lnTo>
                  <a:lnTo>
                    <a:pt x="2933" y="374586"/>
                  </a:lnTo>
                  <a:lnTo>
                    <a:pt x="1473" y="374472"/>
                  </a:lnTo>
                  <a:lnTo>
                    <a:pt x="927" y="374650"/>
                  </a:lnTo>
                  <a:lnTo>
                    <a:pt x="571" y="375132"/>
                  </a:lnTo>
                  <a:lnTo>
                    <a:pt x="139" y="375627"/>
                  </a:lnTo>
                  <a:lnTo>
                    <a:pt x="88" y="375805"/>
                  </a:lnTo>
                  <a:lnTo>
                    <a:pt x="0" y="378714"/>
                  </a:lnTo>
                  <a:lnTo>
                    <a:pt x="203" y="379323"/>
                  </a:lnTo>
                  <a:lnTo>
                    <a:pt x="927" y="380415"/>
                  </a:lnTo>
                  <a:lnTo>
                    <a:pt x="1473" y="380784"/>
                  </a:lnTo>
                  <a:lnTo>
                    <a:pt x="2082" y="380847"/>
                  </a:lnTo>
                  <a:lnTo>
                    <a:pt x="2501" y="380898"/>
                  </a:lnTo>
                  <a:lnTo>
                    <a:pt x="2870" y="380847"/>
                  </a:lnTo>
                  <a:lnTo>
                    <a:pt x="3479" y="380479"/>
                  </a:lnTo>
                  <a:lnTo>
                    <a:pt x="3721" y="380238"/>
                  </a:lnTo>
                  <a:lnTo>
                    <a:pt x="3898" y="379869"/>
                  </a:lnTo>
                  <a:lnTo>
                    <a:pt x="3898" y="380898"/>
                  </a:lnTo>
                  <a:lnTo>
                    <a:pt x="5537" y="381088"/>
                  </a:lnTo>
                  <a:lnTo>
                    <a:pt x="5537" y="379869"/>
                  </a:lnTo>
                  <a:lnTo>
                    <a:pt x="5537" y="379501"/>
                  </a:lnTo>
                  <a:lnTo>
                    <a:pt x="5537" y="376110"/>
                  </a:lnTo>
                  <a:lnTo>
                    <a:pt x="5537" y="375805"/>
                  </a:lnTo>
                  <a:lnTo>
                    <a:pt x="5537" y="372770"/>
                  </a:lnTo>
                  <a:close/>
                </a:path>
                <a:path w="470534" h="385444">
                  <a:moveTo>
                    <a:pt x="12395" y="377266"/>
                  </a:moveTo>
                  <a:lnTo>
                    <a:pt x="12217" y="376656"/>
                  </a:lnTo>
                  <a:lnTo>
                    <a:pt x="11544" y="375742"/>
                  </a:lnTo>
                  <a:lnTo>
                    <a:pt x="11125" y="375500"/>
                  </a:lnTo>
                  <a:lnTo>
                    <a:pt x="10515" y="375437"/>
                  </a:lnTo>
                  <a:lnTo>
                    <a:pt x="10147" y="375373"/>
                  </a:lnTo>
                  <a:lnTo>
                    <a:pt x="9791" y="375437"/>
                  </a:lnTo>
                  <a:lnTo>
                    <a:pt x="9182" y="375805"/>
                  </a:lnTo>
                  <a:lnTo>
                    <a:pt x="8940" y="376047"/>
                  </a:lnTo>
                  <a:lnTo>
                    <a:pt x="8763" y="376351"/>
                  </a:lnTo>
                  <a:lnTo>
                    <a:pt x="8763" y="373138"/>
                  </a:lnTo>
                  <a:lnTo>
                    <a:pt x="7061" y="372948"/>
                  </a:lnTo>
                  <a:lnTo>
                    <a:pt x="7061" y="381266"/>
                  </a:lnTo>
                  <a:lnTo>
                    <a:pt x="8813" y="381444"/>
                  </a:lnTo>
                  <a:lnTo>
                    <a:pt x="8813" y="377317"/>
                  </a:lnTo>
                  <a:lnTo>
                    <a:pt x="8940" y="377139"/>
                  </a:lnTo>
                  <a:lnTo>
                    <a:pt x="9055" y="377012"/>
                  </a:lnTo>
                  <a:lnTo>
                    <a:pt x="9245" y="376961"/>
                  </a:lnTo>
                  <a:lnTo>
                    <a:pt x="9423" y="376834"/>
                  </a:lnTo>
                  <a:lnTo>
                    <a:pt x="9855" y="376834"/>
                  </a:lnTo>
                  <a:lnTo>
                    <a:pt x="10401" y="376961"/>
                  </a:lnTo>
                  <a:lnTo>
                    <a:pt x="10515" y="377202"/>
                  </a:lnTo>
                  <a:lnTo>
                    <a:pt x="10642" y="377380"/>
                  </a:lnTo>
                  <a:lnTo>
                    <a:pt x="10693" y="377685"/>
                  </a:lnTo>
                  <a:lnTo>
                    <a:pt x="10693" y="381635"/>
                  </a:lnTo>
                  <a:lnTo>
                    <a:pt x="12395" y="381812"/>
                  </a:lnTo>
                  <a:lnTo>
                    <a:pt x="12395" y="377266"/>
                  </a:lnTo>
                  <a:close/>
                </a:path>
                <a:path w="470534" h="385444">
                  <a:moveTo>
                    <a:pt x="16344" y="380961"/>
                  </a:moveTo>
                  <a:lnTo>
                    <a:pt x="16103" y="380961"/>
                  </a:lnTo>
                  <a:lnTo>
                    <a:pt x="15913" y="380898"/>
                  </a:lnTo>
                  <a:lnTo>
                    <a:pt x="15671" y="380784"/>
                  </a:lnTo>
                  <a:lnTo>
                    <a:pt x="15557" y="373926"/>
                  </a:lnTo>
                  <a:lnTo>
                    <a:pt x="13855" y="373735"/>
                  </a:lnTo>
                  <a:lnTo>
                    <a:pt x="13855" y="380898"/>
                  </a:lnTo>
                  <a:lnTo>
                    <a:pt x="13970" y="381393"/>
                  </a:lnTo>
                  <a:lnTo>
                    <a:pt x="14465" y="382117"/>
                  </a:lnTo>
                  <a:lnTo>
                    <a:pt x="14947" y="382358"/>
                  </a:lnTo>
                  <a:lnTo>
                    <a:pt x="15671" y="382422"/>
                  </a:lnTo>
                  <a:lnTo>
                    <a:pt x="16344" y="382358"/>
                  </a:lnTo>
                  <a:lnTo>
                    <a:pt x="16344" y="380961"/>
                  </a:lnTo>
                  <a:close/>
                </a:path>
                <a:path w="470534" h="385444">
                  <a:moveTo>
                    <a:pt x="19494" y="381635"/>
                  </a:moveTo>
                  <a:lnTo>
                    <a:pt x="18097" y="380720"/>
                  </a:lnTo>
                  <a:lnTo>
                    <a:pt x="17792" y="380784"/>
                  </a:lnTo>
                  <a:lnTo>
                    <a:pt x="17614" y="380961"/>
                  </a:lnTo>
                  <a:lnTo>
                    <a:pt x="17437" y="381088"/>
                  </a:lnTo>
                  <a:lnTo>
                    <a:pt x="17310" y="381330"/>
                  </a:lnTo>
                  <a:lnTo>
                    <a:pt x="17310" y="381939"/>
                  </a:lnTo>
                  <a:lnTo>
                    <a:pt x="17437" y="382244"/>
                  </a:lnTo>
                  <a:lnTo>
                    <a:pt x="17614" y="382422"/>
                  </a:lnTo>
                  <a:lnTo>
                    <a:pt x="18097" y="382790"/>
                  </a:lnTo>
                  <a:lnTo>
                    <a:pt x="18402" y="382790"/>
                  </a:lnTo>
                  <a:lnTo>
                    <a:pt x="18707" y="382841"/>
                  </a:lnTo>
                  <a:lnTo>
                    <a:pt x="19011" y="382790"/>
                  </a:lnTo>
                  <a:lnTo>
                    <a:pt x="19189" y="382600"/>
                  </a:lnTo>
                  <a:lnTo>
                    <a:pt x="19380" y="382485"/>
                  </a:lnTo>
                  <a:lnTo>
                    <a:pt x="19494" y="382244"/>
                  </a:lnTo>
                  <a:lnTo>
                    <a:pt x="19494" y="381635"/>
                  </a:lnTo>
                  <a:close/>
                </a:path>
                <a:path w="470534" h="385444">
                  <a:moveTo>
                    <a:pt x="25260" y="382841"/>
                  </a:moveTo>
                  <a:lnTo>
                    <a:pt x="24409" y="381635"/>
                  </a:lnTo>
                  <a:lnTo>
                    <a:pt x="24053" y="381876"/>
                  </a:lnTo>
                  <a:lnTo>
                    <a:pt x="23749" y="381990"/>
                  </a:lnTo>
                  <a:lnTo>
                    <a:pt x="22898" y="381876"/>
                  </a:lnTo>
                  <a:lnTo>
                    <a:pt x="22593" y="381698"/>
                  </a:lnTo>
                  <a:lnTo>
                    <a:pt x="22110" y="381088"/>
                  </a:lnTo>
                  <a:lnTo>
                    <a:pt x="21983" y="380720"/>
                  </a:lnTo>
                  <a:lnTo>
                    <a:pt x="21983" y="379387"/>
                  </a:lnTo>
                  <a:lnTo>
                    <a:pt x="22110" y="379018"/>
                  </a:lnTo>
                  <a:lnTo>
                    <a:pt x="22352" y="378777"/>
                  </a:lnTo>
                  <a:lnTo>
                    <a:pt x="22593" y="378472"/>
                  </a:lnTo>
                  <a:lnTo>
                    <a:pt x="23685" y="378472"/>
                  </a:lnTo>
                  <a:lnTo>
                    <a:pt x="24053" y="378663"/>
                  </a:lnTo>
                  <a:lnTo>
                    <a:pt x="24358" y="379018"/>
                  </a:lnTo>
                  <a:lnTo>
                    <a:pt x="25196" y="378053"/>
                  </a:lnTo>
                  <a:lnTo>
                    <a:pt x="24955" y="377748"/>
                  </a:lnTo>
                  <a:lnTo>
                    <a:pt x="24650" y="377507"/>
                  </a:lnTo>
                  <a:lnTo>
                    <a:pt x="23558" y="376961"/>
                  </a:lnTo>
                  <a:lnTo>
                    <a:pt x="23139" y="376961"/>
                  </a:lnTo>
                  <a:lnTo>
                    <a:pt x="22593" y="376897"/>
                  </a:lnTo>
                  <a:lnTo>
                    <a:pt x="20345" y="378955"/>
                  </a:lnTo>
                  <a:lnTo>
                    <a:pt x="20345" y="380657"/>
                  </a:lnTo>
                  <a:lnTo>
                    <a:pt x="23202" y="383336"/>
                  </a:lnTo>
                  <a:lnTo>
                    <a:pt x="23990" y="383514"/>
                  </a:lnTo>
                  <a:lnTo>
                    <a:pt x="24714" y="383336"/>
                  </a:lnTo>
                  <a:lnTo>
                    <a:pt x="25260" y="382841"/>
                  </a:lnTo>
                  <a:close/>
                </a:path>
                <a:path w="470534" h="385444">
                  <a:moveTo>
                    <a:pt x="31661" y="382536"/>
                  </a:moveTo>
                  <a:lnTo>
                    <a:pt x="29870" y="377812"/>
                  </a:lnTo>
                  <a:lnTo>
                    <a:pt x="29870" y="379806"/>
                  </a:lnTo>
                  <a:lnTo>
                    <a:pt x="29870" y="381990"/>
                  </a:lnTo>
                  <a:lnTo>
                    <a:pt x="29502" y="382536"/>
                  </a:lnTo>
                  <a:lnTo>
                    <a:pt x="28841" y="382536"/>
                  </a:lnTo>
                  <a:lnTo>
                    <a:pt x="28473" y="382485"/>
                  </a:lnTo>
                  <a:lnTo>
                    <a:pt x="28168" y="382358"/>
                  </a:lnTo>
                  <a:lnTo>
                    <a:pt x="27800" y="381749"/>
                  </a:lnTo>
                  <a:lnTo>
                    <a:pt x="27800" y="379564"/>
                  </a:lnTo>
                  <a:lnTo>
                    <a:pt x="28168" y="379018"/>
                  </a:lnTo>
                  <a:lnTo>
                    <a:pt x="28473" y="378955"/>
                  </a:lnTo>
                  <a:lnTo>
                    <a:pt x="29197" y="379082"/>
                  </a:lnTo>
                  <a:lnTo>
                    <a:pt x="29502" y="379209"/>
                  </a:lnTo>
                  <a:lnTo>
                    <a:pt x="29870" y="379806"/>
                  </a:lnTo>
                  <a:lnTo>
                    <a:pt x="29870" y="377812"/>
                  </a:lnTo>
                  <a:lnTo>
                    <a:pt x="29743" y="377748"/>
                  </a:lnTo>
                  <a:lnTo>
                    <a:pt x="27927" y="377507"/>
                  </a:lnTo>
                  <a:lnTo>
                    <a:pt x="27203" y="377685"/>
                  </a:lnTo>
                  <a:lnTo>
                    <a:pt x="26708" y="378167"/>
                  </a:lnTo>
                  <a:lnTo>
                    <a:pt x="26162" y="378663"/>
                  </a:lnTo>
                  <a:lnTo>
                    <a:pt x="26060" y="378955"/>
                  </a:lnTo>
                  <a:lnTo>
                    <a:pt x="25971" y="381749"/>
                  </a:lnTo>
                  <a:lnTo>
                    <a:pt x="26200" y="382295"/>
                  </a:lnTo>
                  <a:lnTo>
                    <a:pt x="26708" y="382968"/>
                  </a:lnTo>
                  <a:lnTo>
                    <a:pt x="27254" y="383578"/>
                  </a:lnTo>
                  <a:lnTo>
                    <a:pt x="27927" y="383882"/>
                  </a:lnTo>
                  <a:lnTo>
                    <a:pt x="29743" y="384124"/>
                  </a:lnTo>
                  <a:lnTo>
                    <a:pt x="30480" y="383933"/>
                  </a:lnTo>
                  <a:lnTo>
                    <a:pt x="30962" y="383451"/>
                  </a:lnTo>
                  <a:lnTo>
                    <a:pt x="31508" y="382968"/>
                  </a:lnTo>
                  <a:lnTo>
                    <a:pt x="31661" y="382536"/>
                  </a:lnTo>
                  <a:close/>
                </a:path>
                <a:path w="470534" h="385444">
                  <a:moveTo>
                    <a:pt x="41821" y="380784"/>
                  </a:moveTo>
                  <a:lnTo>
                    <a:pt x="41643" y="380174"/>
                  </a:lnTo>
                  <a:lnTo>
                    <a:pt x="41033" y="379209"/>
                  </a:lnTo>
                  <a:lnTo>
                    <a:pt x="40614" y="378955"/>
                  </a:lnTo>
                  <a:lnTo>
                    <a:pt x="40005" y="378904"/>
                  </a:lnTo>
                  <a:lnTo>
                    <a:pt x="39573" y="378841"/>
                  </a:lnTo>
                  <a:lnTo>
                    <a:pt x="39154" y="378904"/>
                  </a:lnTo>
                  <a:lnTo>
                    <a:pt x="38849" y="379082"/>
                  </a:lnTo>
                  <a:lnTo>
                    <a:pt x="38481" y="379260"/>
                  </a:lnTo>
                  <a:lnTo>
                    <a:pt x="38239" y="379564"/>
                  </a:lnTo>
                  <a:lnTo>
                    <a:pt x="38061" y="379869"/>
                  </a:lnTo>
                  <a:lnTo>
                    <a:pt x="37820" y="379018"/>
                  </a:lnTo>
                  <a:lnTo>
                    <a:pt x="37274" y="378599"/>
                  </a:lnTo>
                  <a:lnTo>
                    <a:pt x="35991" y="378409"/>
                  </a:lnTo>
                  <a:lnTo>
                    <a:pt x="35636" y="378472"/>
                  </a:lnTo>
                  <a:lnTo>
                    <a:pt x="35026" y="378841"/>
                  </a:lnTo>
                  <a:lnTo>
                    <a:pt x="34785" y="379145"/>
                  </a:lnTo>
                  <a:lnTo>
                    <a:pt x="34607" y="379450"/>
                  </a:lnTo>
                  <a:lnTo>
                    <a:pt x="34607" y="378409"/>
                  </a:lnTo>
                  <a:lnTo>
                    <a:pt x="32969" y="378231"/>
                  </a:lnTo>
                  <a:lnTo>
                    <a:pt x="32969" y="384302"/>
                  </a:lnTo>
                  <a:lnTo>
                    <a:pt x="34658" y="384543"/>
                  </a:lnTo>
                  <a:lnTo>
                    <a:pt x="34658" y="380415"/>
                  </a:lnTo>
                  <a:lnTo>
                    <a:pt x="34785" y="380238"/>
                  </a:lnTo>
                  <a:lnTo>
                    <a:pt x="34899" y="380111"/>
                  </a:lnTo>
                  <a:lnTo>
                    <a:pt x="35090" y="380047"/>
                  </a:lnTo>
                  <a:lnTo>
                    <a:pt x="35267" y="379933"/>
                  </a:lnTo>
                  <a:lnTo>
                    <a:pt x="35699" y="379933"/>
                  </a:lnTo>
                  <a:lnTo>
                    <a:pt x="36245" y="380047"/>
                  </a:lnTo>
                  <a:lnTo>
                    <a:pt x="36360" y="380301"/>
                  </a:lnTo>
                  <a:lnTo>
                    <a:pt x="36487" y="380479"/>
                  </a:lnTo>
                  <a:lnTo>
                    <a:pt x="36537" y="380784"/>
                  </a:lnTo>
                  <a:lnTo>
                    <a:pt x="36537" y="384733"/>
                  </a:lnTo>
                  <a:lnTo>
                    <a:pt x="38239" y="384911"/>
                  </a:lnTo>
                  <a:lnTo>
                    <a:pt x="38239" y="380784"/>
                  </a:lnTo>
                  <a:lnTo>
                    <a:pt x="38481" y="380542"/>
                  </a:lnTo>
                  <a:lnTo>
                    <a:pt x="38849" y="380301"/>
                  </a:lnTo>
                  <a:lnTo>
                    <a:pt x="39268" y="380301"/>
                  </a:lnTo>
                  <a:lnTo>
                    <a:pt x="39573" y="380352"/>
                  </a:lnTo>
                  <a:lnTo>
                    <a:pt x="39814" y="380479"/>
                  </a:lnTo>
                  <a:lnTo>
                    <a:pt x="40068" y="380847"/>
                  </a:lnTo>
                  <a:lnTo>
                    <a:pt x="40119" y="381152"/>
                  </a:lnTo>
                  <a:lnTo>
                    <a:pt x="40119" y="385089"/>
                  </a:lnTo>
                  <a:lnTo>
                    <a:pt x="41821" y="385279"/>
                  </a:lnTo>
                  <a:lnTo>
                    <a:pt x="41821" y="380784"/>
                  </a:lnTo>
                  <a:close/>
                </a:path>
                <a:path w="470534" h="385444">
                  <a:moveTo>
                    <a:pt x="118148" y="140042"/>
                  </a:moveTo>
                  <a:lnTo>
                    <a:pt x="93878" y="137185"/>
                  </a:lnTo>
                  <a:lnTo>
                    <a:pt x="93878" y="139192"/>
                  </a:lnTo>
                  <a:lnTo>
                    <a:pt x="116700" y="141859"/>
                  </a:lnTo>
                  <a:lnTo>
                    <a:pt x="118148" y="140042"/>
                  </a:lnTo>
                  <a:close/>
                </a:path>
                <a:path w="470534" h="385444">
                  <a:moveTo>
                    <a:pt x="120878" y="136575"/>
                  </a:moveTo>
                  <a:lnTo>
                    <a:pt x="93878" y="133489"/>
                  </a:lnTo>
                  <a:lnTo>
                    <a:pt x="93878" y="135483"/>
                  </a:lnTo>
                  <a:lnTo>
                    <a:pt x="119418" y="138468"/>
                  </a:lnTo>
                  <a:lnTo>
                    <a:pt x="120878" y="136575"/>
                  </a:lnTo>
                  <a:close/>
                </a:path>
                <a:path w="470534" h="385444">
                  <a:moveTo>
                    <a:pt x="123672" y="133184"/>
                  </a:moveTo>
                  <a:lnTo>
                    <a:pt x="93878" y="129717"/>
                  </a:lnTo>
                  <a:lnTo>
                    <a:pt x="93878" y="131724"/>
                  </a:lnTo>
                  <a:lnTo>
                    <a:pt x="122148" y="135001"/>
                  </a:lnTo>
                  <a:lnTo>
                    <a:pt x="123672" y="133184"/>
                  </a:lnTo>
                  <a:close/>
                </a:path>
                <a:path w="470534" h="385444">
                  <a:moveTo>
                    <a:pt x="169113" y="138468"/>
                  </a:moveTo>
                  <a:lnTo>
                    <a:pt x="145084" y="135674"/>
                  </a:lnTo>
                  <a:lnTo>
                    <a:pt x="150495" y="128930"/>
                  </a:lnTo>
                  <a:lnTo>
                    <a:pt x="150495" y="128270"/>
                  </a:lnTo>
                  <a:lnTo>
                    <a:pt x="132829" y="126199"/>
                  </a:lnTo>
                  <a:lnTo>
                    <a:pt x="120027" y="142227"/>
                  </a:lnTo>
                  <a:lnTo>
                    <a:pt x="161594" y="147078"/>
                  </a:lnTo>
                  <a:lnTo>
                    <a:pt x="167347" y="140703"/>
                  </a:lnTo>
                  <a:lnTo>
                    <a:pt x="169113" y="138468"/>
                  </a:lnTo>
                  <a:close/>
                </a:path>
                <a:path w="470534" h="385444">
                  <a:moveTo>
                    <a:pt x="177482" y="127901"/>
                  </a:moveTo>
                  <a:lnTo>
                    <a:pt x="175120" y="120256"/>
                  </a:lnTo>
                  <a:lnTo>
                    <a:pt x="129006" y="114846"/>
                  </a:lnTo>
                  <a:lnTo>
                    <a:pt x="122643" y="122859"/>
                  </a:lnTo>
                  <a:lnTo>
                    <a:pt x="159169" y="127114"/>
                  </a:lnTo>
                  <a:lnTo>
                    <a:pt x="159169" y="127774"/>
                  </a:lnTo>
                  <a:lnTo>
                    <a:pt x="153771" y="134518"/>
                  </a:lnTo>
                  <a:lnTo>
                    <a:pt x="170688" y="136461"/>
                  </a:lnTo>
                  <a:lnTo>
                    <a:pt x="177482" y="127901"/>
                  </a:lnTo>
                  <a:close/>
                </a:path>
                <a:path w="470534" h="385444">
                  <a:moveTo>
                    <a:pt x="193446" y="141312"/>
                  </a:moveTo>
                  <a:lnTo>
                    <a:pt x="175120" y="139192"/>
                  </a:lnTo>
                  <a:lnTo>
                    <a:pt x="168148" y="147878"/>
                  </a:lnTo>
                  <a:lnTo>
                    <a:pt x="186474" y="149999"/>
                  </a:lnTo>
                  <a:lnTo>
                    <a:pt x="193446" y="141312"/>
                  </a:lnTo>
                  <a:close/>
                </a:path>
                <a:path w="470534" h="385444">
                  <a:moveTo>
                    <a:pt x="219964" y="144411"/>
                  </a:moveTo>
                  <a:lnTo>
                    <a:pt x="201637" y="142290"/>
                  </a:lnTo>
                  <a:lnTo>
                    <a:pt x="194665" y="150964"/>
                  </a:lnTo>
                  <a:lnTo>
                    <a:pt x="212979" y="153098"/>
                  </a:lnTo>
                  <a:lnTo>
                    <a:pt x="219964" y="144411"/>
                  </a:lnTo>
                  <a:close/>
                </a:path>
                <a:path w="470534" h="385444">
                  <a:moveTo>
                    <a:pt x="233794" y="127165"/>
                  </a:moveTo>
                  <a:lnTo>
                    <a:pt x="215468" y="124980"/>
                  </a:lnTo>
                  <a:lnTo>
                    <a:pt x="208432" y="133794"/>
                  </a:lnTo>
                  <a:lnTo>
                    <a:pt x="200240" y="132816"/>
                  </a:lnTo>
                  <a:lnTo>
                    <a:pt x="207276" y="124079"/>
                  </a:lnTo>
                  <a:lnTo>
                    <a:pt x="188950" y="121894"/>
                  </a:lnTo>
                  <a:lnTo>
                    <a:pt x="176695" y="137248"/>
                  </a:lnTo>
                  <a:lnTo>
                    <a:pt x="221538" y="142468"/>
                  </a:lnTo>
                  <a:lnTo>
                    <a:pt x="233794" y="127165"/>
                  </a:lnTo>
                  <a:close/>
                </a:path>
                <a:path w="470534" h="385444">
                  <a:moveTo>
                    <a:pt x="259156" y="130086"/>
                  </a:moveTo>
                  <a:lnTo>
                    <a:pt x="239737" y="127838"/>
                  </a:lnTo>
                  <a:lnTo>
                    <a:pt x="227482" y="143141"/>
                  </a:lnTo>
                  <a:lnTo>
                    <a:pt x="246900" y="145389"/>
                  </a:lnTo>
                  <a:lnTo>
                    <a:pt x="259156" y="130086"/>
                  </a:lnTo>
                  <a:close/>
                </a:path>
                <a:path w="470534" h="385444">
                  <a:moveTo>
                    <a:pt x="267462" y="149999"/>
                  </a:moveTo>
                  <a:lnTo>
                    <a:pt x="225894" y="145148"/>
                  </a:lnTo>
                  <a:lnTo>
                    <a:pt x="224574" y="146837"/>
                  </a:lnTo>
                  <a:lnTo>
                    <a:pt x="223901" y="147624"/>
                  </a:lnTo>
                  <a:lnTo>
                    <a:pt x="221602" y="150482"/>
                  </a:lnTo>
                  <a:lnTo>
                    <a:pt x="223659" y="154368"/>
                  </a:lnTo>
                  <a:lnTo>
                    <a:pt x="260553" y="158673"/>
                  </a:lnTo>
                  <a:lnTo>
                    <a:pt x="267462" y="149999"/>
                  </a:lnTo>
                  <a:close/>
                </a:path>
                <a:path w="470534" h="385444">
                  <a:moveTo>
                    <a:pt x="293560" y="153035"/>
                  </a:moveTo>
                  <a:lnTo>
                    <a:pt x="270929" y="150355"/>
                  </a:lnTo>
                  <a:lnTo>
                    <a:pt x="269405" y="152184"/>
                  </a:lnTo>
                  <a:lnTo>
                    <a:pt x="293560" y="155041"/>
                  </a:lnTo>
                  <a:lnTo>
                    <a:pt x="293560" y="153035"/>
                  </a:lnTo>
                  <a:close/>
                </a:path>
                <a:path w="470534" h="385444">
                  <a:moveTo>
                    <a:pt x="293624" y="160489"/>
                  </a:moveTo>
                  <a:lnTo>
                    <a:pt x="265404" y="157226"/>
                  </a:lnTo>
                  <a:lnTo>
                    <a:pt x="263944" y="159042"/>
                  </a:lnTo>
                  <a:lnTo>
                    <a:pt x="293624" y="162496"/>
                  </a:lnTo>
                  <a:lnTo>
                    <a:pt x="293624" y="160489"/>
                  </a:lnTo>
                  <a:close/>
                </a:path>
                <a:path w="470534" h="385444">
                  <a:moveTo>
                    <a:pt x="293624" y="156730"/>
                  </a:moveTo>
                  <a:lnTo>
                    <a:pt x="268135" y="153758"/>
                  </a:lnTo>
                  <a:lnTo>
                    <a:pt x="266674" y="155638"/>
                  </a:lnTo>
                  <a:lnTo>
                    <a:pt x="293624" y="158800"/>
                  </a:lnTo>
                  <a:lnTo>
                    <a:pt x="293624" y="156730"/>
                  </a:lnTo>
                  <a:close/>
                </a:path>
                <a:path w="470534" h="385444">
                  <a:moveTo>
                    <a:pt x="357263" y="7353"/>
                  </a:moveTo>
                  <a:lnTo>
                    <a:pt x="341668" y="6375"/>
                  </a:lnTo>
                  <a:lnTo>
                    <a:pt x="341604" y="6985"/>
                  </a:lnTo>
                  <a:lnTo>
                    <a:pt x="356285" y="7899"/>
                  </a:lnTo>
                  <a:lnTo>
                    <a:pt x="357263" y="7353"/>
                  </a:lnTo>
                  <a:close/>
                </a:path>
                <a:path w="470534" h="385444">
                  <a:moveTo>
                    <a:pt x="359143" y="6375"/>
                  </a:moveTo>
                  <a:lnTo>
                    <a:pt x="341795" y="5283"/>
                  </a:lnTo>
                  <a:lnTo>
                    <a:pt x="341731" y="5892"/>
                  </a:lnTo>
                  <a:lnTo>
                    <a:pt x="358165" y="6921"/>
                  </a:lnTo>
                  <a:lnTo>
                    <a:pt x="359143" y="6375"/>
                  </a:lnTo>
                  <a:close/>
                </a:path>
                <a:path w="470534" h="385444">
                  <a:moveTo>
                    <a:pt x="361022" y="5410"/>
                  </a:moveTo>
                  <a:lnTo>
                    <a:pt x="341858" y="4191"/>
                  </a:lnTo>
                  <a:lnTo>
                    <a:pt x="341795" y="4800"/>
                  </a:lnTo>
                  <a:lnTo>
                    <a:pt x="359994" y="5892"/>
                  </a:lnTo>
                  <a:lnTo>
                    <a:pt x="361022" y="5410"/>
                  </a:lnTo>
                  <a:close/>
                </a:path>
                <a:path w="470534" h="385444">
                  <a:moveTo>
                    <a:pt x="390334" y="7112"/>
                  </a:moveTo>
                  <a:lnTo>
                    <a:pt x="376618" y="6261"/>
                  </a:lnTo>
                  <a:lnTo>
                    <a:pt x="374916" y="6197"/>
                  </a:lnTo>
                  <a:lnTo>
                    <a:pt x="375767" y="5715"/>
                  </a:lnTo>
                  <a:lnTo>
                    <a:pt x="376377" y="5410"/>
                  </a:lnTo>
                  <a:lnTo>
                    <a:pt x="377342" y="4864"/>
                  </a:lnTo>
                  <a:lnTo>
                    <a:pt x="377952" y="4559"/>
                  </a:lnTo>
                  <a:lnTo>
                    <a:pt x="378498" y="4254"/>
                  </a:lnTo>
                  <a:lnTo>
                    <a:pt x="378498" y="4076"/>
                  </a:lnTo>
                  <a:lnTo>
                    <a:pt x="367157" y="3403"/>
                  </a:lnTo>
                  <a:lnTo>
                    <a:pt x="358584" y="7962"/>
                  </a:lnTo>
                  <a:lnTo>
                    <a:pt x="385229" y="9601"/>
                  </a:lnTo>
                  <a:lnTo>
                    <a:pt x="389115" y="7772"/>
                  </a:lnTo>
                  <a:lnTo>
                    <a:pt x="390334" y="7112"/>
                  </a:lnTo>
                  <a:close/>
                </a:path>
                <a:path w="470534" h="385444">
                  <a:moveTo>
                    <a:pt x="396024" y="4076"/>
                  </a:moveTo>
                  <a:lnTo>
                    <a:pt x="394690" y="1828"/>
                  </a:lnTo>
                  <a:lnTo>
                    <a:pt x="365023" y="0"/>
                  </a:lnTo>
                  <a:lnTo>
                    <a:pt x="360654" y="2374"/>
                  </a:lnTo>
                  <a:lnTo>
                    <a:pt x="384200" y="3822"/>
                  </a:lnTo>
                  <a:lnTo>
                    <a:pt x="384136" y="4013"/>
                  </a:lnTo>
                  <a:lnTo>
                    <a:pt x="380568" y="5956"/>
                  </a:lnTo>
                  <a:lnTo>
                    <a:pt x="391426" y="6565"/>
                  </a:lnTo>
                  <a:lnTo>
                    <a:pt x="396024" y="4076"/>
                  </a:lnTo>
                  <a:close/>
                </a:path>
                <a:path w="470534" h="385444">
                  <a:moveTo>
                    <a:pt x="405917" y="8140"/>
                  </a:moveTo>
                  <a:lnTo>
                    <a:pt x="394144" y="7416"/>
                  </a:lnTo>
                  <a:lnTo>
                    <a:pt x="389420" y="9893"/>
                  </a:lnTo>
                  <a:lnTo>
                    <a:pt x="401193" y="10629"/>
                  </a:lnTo>
                  <a:lnTo>
                    <a:pt x="405917" y="8140"/>
                  </a:lnTo>
                  <a:close/>
                </a:path>
                <a:path w="470534" h="385444">
                  <a:moveTo>
                    <a:pt x="422973" y="9169"/>
                  </a:moveTo>
                  <a:lnTo>
                    <a:pt x="411200" y="8445"/>
                  </a:lnTo>
                  <a:lnTo>
                    <a:pt x="406463" y="10998"/>
                  </a:lnTo>
                  <a:lnTo>
                    <a:pt x="418236" y="11722"/>
                  </a:lnTo>
                  <a:lnTo>
                    <a:pt x="422973" y="9169"/>
                  </a:lnTo>
                  <a:close/>
                </a:path>
                <a:path w="470534" h="385444">
                  <a:moveTo>
                    <a:pt x="432371" y="4191"/>
                  </a:moveTo>
                  <a:lnTo>
                    <a:pt x="420547" y="3467"/>
                  </a:lnTo>
                  <a:lnTo>
                    <a:pt x="415810" y="6019"/>
                  </a:lnTo>
                  <a:lnTo>
                    <a:pt x="410527" y="5715"/>
                  </a:lnTo>
                  <a:lnTo>
                    <a:pt x="415328" y="3162"/>
                  </a:lnTo>
                  <a:lnTo>
                    <a:pt x="403491" y="2438"/>
                  </a:lnTo>
                  <a:lnTo>
                    <a:pt x="395185" y="6858"/>
                  </a:lnTo>
                  <a:lnTo>
                    <a:pt x="424065" y="8623"/>
                  </a:lnTo>
                  <a:lnTo>
                    <a:pt x="432371" y="4191"/>
                  </a:lnTo>
                  <a:close/>
                </a:path>
                <a:path w="470534" h="385444">
                  <a:moveTo>
                    <a:pt x="448691" y="5168"/>
                  </a:moveTo>
                  <a:lnTo>
                    <a:pt x="436194" y="4432"/>
                  </a:lnTo>
                  <a:lnTo>
                    <a:pt x="427888" y="8864"/>
                  </a:lnTo>
                  <a:lnTo>
                    <a:pt x="440385" y="9601"/>
                  </a:lnTo>
                  <a:lnTo>
                    <a:pt x="448691" y="5168"/>
                  </a:lnTo>
                  <a:close/>
                </a:path>
                <a:path w="470534" h="385444">
                  <a:moveTo>
                    <a:pt x="453605" y="11049"/>
                  </a:moveTo>
                  <a:lnTo>
                    <a:pt x="426796" y="9410"/>
                  </a:lnTo>
                  <a:lnTo>
                    <a:pt x="423887" y="10998"/>
                  </a:lnTo>
                  <a:lnTo>
                    <a:pt x="425094" y="12141"/>
                  </a:lnTo>
                  <a:lnTo>
                    <a:pt x="429945" y="12382"/>
                  </a:lnTo>
                  <a:lnTo>
                    <a:pt x="448881" y="13538"/>
                  </a:lnTo>
                  <a:lnTo>
                    <a:pt x="453605" y="11049"/>
                  </a:lnTo>
                  <a:close/>
                </a:path>
                <a:path w="470534" h="385444">
                  <a:moveTo>
                    <a:pt x="470179" y="14274"/>
                  </a:moveTo>
                  <a:lnTo>
                    <a:pt x="452031" y="13182"/>
                  </a:lnTo>
                  <a:lnTo>
                    <a:pt x="451065" y="13728"/>
                  </a:lnTo>
                  <a:lnTo>
                    <a:pt x="470115" y="14871"/>
                  </a:lnTo>
                  <a:lnTo>
                    <a:pt x="470179" y="14274"/>
                  </a:lnTo>
                  <a:close/>
                </a:path>
                <a:path w="470534" h="385444">
                  <a:moveTo>
                    <a:pt x="470242" y="13182"/>
                  </a:moveTo>
                  <a:lnTo>
                    <a:pt x="453910" y="12204"/>
                  </a:lnTo>
                  <a:lnTo>
                    <a:pt x="452882" y="12687"/>
                  </a:lnTo>
                  <a:lnTo>
                    <a:pt x="470179" y="13779"/>
                  </a:lnTo>
                  <a:lnTo>
                    <a:pt x="470242" y="13182"/>
                  </a:lnTo>
                  <a:close/>
                </a:path>
                <a:path w="470534" h="385444">
                  <a:moveTo>
                    <a:pt x="470357" y="12090"/>
                  </a:moveTo>
                  <a:lnTo>
                    <a:pt x="455739" y="11176"/>
                  </a:lnTo>
                  <a:lnTo>
                    <a:pt x="454761" y="11722"/>
                  </a:lnTo>
                  <a:lnTo>
                    <a:pt x="470293" y="12687"/>
                  </a:lnTo>
                  <a:lnTo>
                    <a:pt x="470357" y="12090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927363" y="2565844"/>
            <a:ext cx="3098165" cy="3099435"/>
            <a:chOff x="927363" y="2565844"/>
            <a:chExt cx="3098165" cy="3099435"/>
          </a:xfrm>
        </p:grpSpPr>
        <p:sp>
          <p:nvSpPr>
            <p:cNvPr id="31" name="object 31" descr=""/>
            <p:cNvSpPr/>
            <p:nvPr/>
          </p:nvSpPr>
          <p:spPr>
            <a:xfrm>
              <a:off x="2477134" y="2567432"/>
              <a:ext cx="1548130" cy="3020060"/>
            </a:xfrm>
            <a:custGeom>
              <a:avLst/>
              <a:gdLst/>
              <a:ahLst/>
              <a:cxnLst/>
              <a:rect l="l" t="t" r="r" b="b"/>
              <a:pathLst>
                <a:path w="1548129" h="3020060">
                  <a:moveTo>
                    <a:pt x="0" y="0"/>
                  </a:moveTo>
                  <a:lnTo>
                    <a:pt x="0" y="1547875"/>
                  </a:lnTo>
                  <a:lnTo>
                    <a:pt x="478408" y="3019932"/>
                  </a:lnTo>
                  <a:lnTo>
                    <a:pt x="524696" y="3004090"/>
                  </a:lnTo>
                  <a:lnTo>
                    <a:pt x="570230" y="2986892"/>
                  </a:lnTo>
                  <a:lnTo>
                    <a:pt x="614989" y="2968366"/>
                  </a:lnTo>
                  <a:lnTo>
                    <a:pt x="658955" y="2948539"/>
                  </a:lnTo>
                  <a:lnTo>
                    <a:pt x="702107" y="2927438"/>
                  </a:lnTo>
                  <a:lnTo>
                    <a:pt x="744425" y="2905091"/>
                  </a:lnTo>
                  <a:lnTo>
                    <a:pt x="785891" y="2881524"/>
                  </a:lnTo>
                  <a:lnTo>
                    <a:pt x="826485" y="2856764"/>
                  </a:lnTo>
                  <a:lnTo>
                    <a:pt x="866186" y="2830839"/>
                  </a:lnTo>
                  <a:lnTo>
                    <a:pt x="904976" y="2803776"/>
                  </a:lnTo>
                  <a:lnTo>
                    <a:pt x="942834" y="2775601"/>
                  </a:lnTo>
                  <a:lnTo>
                    <a:pt x="979741" y="2746342"/>
                  </a:lnTo>
                  <a:lnTo>
                    <a:pt x="1015677" y="2716025"/>
                  </a:lnTo>
                  <a:lnTo>
                    <a:pt x="1050623" y="2684679"/>
                  </a:lnTo>
                  <a:lnTo>
                    <a:pt x="1084558" y="2652329"/>
                  </a:lnTo>
                  <a:lnTo>
                    <a:pt x="1117464" y="2619004"/>
                  </a:lnTo>
                  <a:lnTo>
                    <a:pt x="1149320" y="2584730"/>
                  </a:lnTo>
                  <a:lnTo>
                    <a:pt x="1180107" y="2549533"/>
                  </a:lnTo>
                  <a:lnTo>
                    <a:pt x="1209805" y="2513442"/>
                  </a:lnTo>
                  <a:lnTo>
                    <a:pt x="1238394" y="2476484"/>
                  </a:lnTo>
                  <a:lnTo>
                    <a:pt x="1265856" y="2438685"/>
                  </a:lnTo>
                  <a:lnTo>
                    <a:pt x="1292169" y="2400072"/>
                  </a:lnTo>
                  <a:lnTo>
                    <a:pt x="1317315" y="2360673"/>
                  </a:lnTo>
                  <a:lnTo>
                    <a:pt x="1341274" y="2320514"/>
                  </a:lnTo>
                  <a:lnTo>
                    <a:pt x="1364026" y="2279624"/>
                  </a:lnTo>
                  <a:lnTo>
                    <a:pt x="1385551" y="2238028"/>
                  </a:lnTo>
                  <a:lnTo>
                    <a:pt x="1405831" y="2195754"/>
                  </a:lnTo>
                  <a:lnTo>
                    <a:pt x="1424844" y="2152828"/>
                  </a:lnTo>
                  <a:lnTo>
                    <a:pt x="1442572" y="2109279"/>
                  </a:lnTo>
                  <a:lnTo>
                    <a:pt x="1458995" y="2065133"/>
                  </a:lnTo>
                  <a:lnTo>
                    <a:pt x="1474092" y="2020417"/>
                  </a:lnTo>
                  <a:lnTo>
                    <a:pt x="1487846" y="1975159"/>
                  </a:lnTo>
                  <a:lnTo>
                    <a:pt x="1500235" y="1929385"/>
                  </a:lnTo>
                  <a:lnTo>
                    <a:pt x="1511240" y="1883122"/>
                  </a:lnTo>
                  <a:lnTo>
                    <a:pt x="1520842" y="1836397"/>
                  </a:lnTo>
                  <a:lnTo>
                    <a:pt x="1529020" y="1789238"/>
                  </a:lnTo>
                  <a:lnTo>
                    <a:pt x="1535755" y="1741672"/>
                  </a:lnTo>
                  <a:lnTo>
                    <a:pt x="1541028" y="1693726"/>
                  </a:lnTo>
                  <a:lnTo>
                    <a:pt x="1544819" y="1645426"/>
                  </a:lnTo>
                  <a:lnTo>
                    <a:pt x="1547108" y="1596800"/>
                  </a:lnTo>
                  <a:lnTo>
                    <a:pt x="1547876" y="1547875"/>
                  </a:lnTo>
                  <a:lnTo>
                    <a:pt x="1547139" y="1499658"/>
                  </a:lnTo>
                  <a:lnTo>
                    <a:pt x="1544944" y="1451808"/>
                  </a:lnTo>
                  <a:lnTo>
                    <a:pt x="1541312" y="1404347"/>
                  </a:lnTo>
                  <a:lnTo>
                    <a:pt x="1536263" y="1357296"/>
                  </a:lnTo>
                  <a:lnTo>
                    <a:pt x="1529821" y="1310677"/>
                  </a:lnTo>
                  <a:lnTo>
                    <a:pt x="1522005" y="1264511"/>
                  </a:lnTo>
                  <a:lnTo>
                    <a:pt x="1512837" y="1218820"/>
                  </a:lnTo>
                  <a:lnTo>
                    <a:pt x="1502339" y="1173624"/>
                  </a:lnTo>
                  <a:lnTo>
                    <a:pt x="1490533" y="1128946"/>
                  </a:lnTo>
                  <a:lnTo>
                    <a:pt x="1477439" y="1084806"/>
                  </a:lnTo>
                  <a:lnTo>
                    <a:pt x="1463078" y="1041227"/>
                  </a:lnTo>
                  <a:lnTo>
                    <a:pt x="1447473" y="998229"/>
                  </a:lnTo>
                  <a:lnTo>
                    <a:pt x="1430645" y="955834"/>
                  </a:lnTo>
                  <a:lnTo>
                    <a:pt x="1412615" y="914063"/>
                  </a:lnTo>
                  <a:lnTo>
                    <a:pt x="1393404" y="872938"/>
                  </a:lnTo>
                  <a:lnTo>
                    <a:pt x="1373034" y="832480"/>
                  </a:lnTo>
                  <a:lnTo>
                    <a:pt x="1351526" y="792710"/>
                  </a:lnTo>
                  <a:lnTo>
                    <a:pt x="1328902" y="753651"/>
                  </a:lnTo>
                  <a:lnTo>
                    <a:pt x="1305183" y="715322"/>
                  </a:lnTo>
                  <a:lnTo>
                    <a:pt x="1280391" y="677746"/>
                  </a:lnTo>
                  <a:lnTo>
                    <a:pt x="1254546" y="640944"/>
                  </a:lnTo>
                  <a:lnTo>
                    <a:pt x="1227671" y="604938"/>
                  </a:lnTo>
                  <a:lnTo>
                    <a:pt x="1199786" y="569748"/>
                  </a:lnTo>
                  <a:lnTo>
                    <a:pt x="1170913" y="535397"/>
                  </a:lnTo>
                  <a:lnTo>
                    <a:pt x="1141074" y="501905"/>
                  </a:lnTo>
                  <a:lnTo>
                    <a:pt x="1110289" y="469294"/>
                  </a:lnTo>
                  <a:lnTo>
                    <a:pt x="1078581" y="437586"/>
                  </a:lnTo>
                  <a:lnTo>
                    <a:pt x="1045970" y="406801"/>
                  </a:lnTo>
                  <a:lnTo>
                    <a:pt x="1012478" y="376962"/>
                  </a:lnTo>
                  <a:lnTo>
                    <a:pt x="978127" y="348089"/>
                  </a:lnTo>
                  <a:lnTo>
                    <a:pt x="942937" y="320204"/>
                  </a:lnTo>
                  <a:lnTo>
                    <a:pt x="906931" y="293329"/>
                  </a:lnTo>
                  <a:lnTo>
                    <a:pt x="870129" y="267484"/>
                  </a:lnTo>
                  <a:lnTo>
                    <a:pt x="832553" y="242692"/>
                  </a:lnTo>
                  <a:lnTo>
                    <a:pt x="794224" y="218973"/>
                  </a:lnTo>
                  <a:lnTo>
                    <a:pt x="755165" y="196349"/>
                  </a:lnTo>
                  <a:lnTo>
                    <a:pt x="715395" y="174841"/>
                  </a:lnTo>
                  <a:lnTo>
                    <a:pt x="674937" y="154471"/>
                  </a:lnTo>
                  <a:lnTo>
                    <a:pt x="633812" y="135260"/>
                  </a:lnTo>
                  <a:lnTo>
                    <a:pt x="592041" y="117230"/>
                  </a:lnTo>
                  <a:lnTo>
                    <a:pt x="549646" y="100402"/>
                  </a:lnTo>
                  <a:lnTo>
                    <a:pt x="506648" y="84797"/>
                  </a:lnTo>
                  <a:lnTo>
                    <a:pt x="463069" y="70436"/>
                  </a:lnTo>
                  <a:lnTo>
                    <a:pt x="418929" y="57342"/>
                  </a:lnTo>
                  <a:lnTo>
                    <a:pt x="374251" y="45536"/>
                  </a:lnTo>
                  <a:lnTo>
                    <a:pt x="329055" y="35038"/>
                  </a:lnTo>
                  <a:lnTo>
                    <a:pt x="283364" y="25870"/>
                  </a:lnTo>
                  <a:lnTo>
                    <a:pt x="237198" y="18054"/>
                  </a:lnTo>
                  <a:lnTo>
                    <a:pt x="190579" y="11612"/>
                  </a:lnTo>
                  <a:lnTo>
                    <a:pt x="143528" y="6563"/>
                  </a:lnTo>
                  <a:lnTo>
                    <a:pt x="96067" y="2931"/>
                  </a:lnTo>
                  <a:lnTo>
                    <a:pt x="48217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28950" y="2567432"/>
              <a:ext cx="2026920" cy="3096260"/>
            </a:xfrm>
            <a:custGeom>
              <a:avLst/>
              <a:gdLst/>
              <a:ahLst/>
              <a:cxnLst/>
              <a:rect l="l" t="t" r="r" b="b"/>
              <a:pathLst>
                <a:path w="2026920" h="3096260">
                  <a:moveTo>
                    <a:pt x="1548184" y="0"/>
                  </a:moveTo>
                  <a:lnTo>
                    <a:pt x="1499490" y="764"/>
                  </a:lnTo>
                  <a:lnTo>
                    <a:pt x="1450893" y="3056"/>
                  </a:lnTo>
                  <a:lnTo>
                    <a:pt x="1402429" y="6868"/>
                  </a:lnTo>
                  <a:lnTo>
                    <a:pt x="1354134" y="12196"/>
                  </a:lnTo>
                  <a:lnTo>
                    <a:pt x="1306042" y="19034"/>
                  </a:lnTo>
                  <a:lnTo>
                    <a:pt x="1258191" y="27377"/>
                  </a:lnTo>
                  <a:lnTo>
                    <a:pt x="1210615" y="37219"/>
                  </a:lnTo>
                  <a:lnTo>
                    <a:pt x="1163351" y="48556"/>
                  </a:lnTo>
                  <a:lnTo>
                    <a:pt x="1116435" y="61382"/>
                  </a:lnTo>
                  <a:lnTo>
                    <a:pt x="1069902" y="75691"/>
                  </a:lnTo>
                  <a:lnTo>
                    <a:pt x="1024276" y="91290"/>
                  </a:lnTo>
                  <a:lnTo>
                    <a:pt x="979450" y="108162"/>
                  </a:lnTo>
                  <a:lnTo>
                    <a:pt x="935438" y="126282"/>
                  </a:lnTo>
                  <a:lnTo>
                    <a:pt x="892253" y="145622"/>
                  </a:lnTo>
                  <a:lnTo>
                    <a:pt x="849910" y="166155"/>
                  </a:lnTo>
                  <a:lnTo>
                    <a:pt x="808422" y="187853"/>
                  </a:lnTo>
                  <a:lnTo>
                    <a:pt x="767802" y="210692"/>
                  </a:lnTo>
                  <a:lnTo>
                    <a:pt x="728065" y="234642"/>
                  </a:lnTo>
                  <a:lnTo>
                    <a:pt x="689224" y="259677"/>
                  </a:lnTo>
                  <a:lnTo>
                    <a:pt x="651293" y="285771"/>
                  </a:lnTo>
                  <a:lnTo>
                    <a:pt x="614285" y="312896"/>
                  </a:lnTo>
                  <a:lnTo>
                    <a:pt x="578215" y="341026"/>
                  </a:lnTo>
                  <a:lnTo>
                    <a:pt x="543097" y="370132"/>
                  </a:lnTo>
                  <a:lnTo>
                    <a:pt x="508943" y="400189"/>
                  </a:lnTo>
                  <a:lnTo>
                    <a:pt x="475768" y="431170"/>
                  </a:lnTo>
                  <a:lnTo>
                    <a:pt x="443585" y="463047"/>
                  </a:lnTo>
                  <a:lnTo>
                    <a:pt x="412408" y="495793"/>
                  </a:lnTo>
                  <a:lnTo>
                    <a:pt x="382251" y="529382"/>
                  </a:lnTo>
                  <a:lnTo>
                    <a:pt x="353128" y="563786"/>
                  </a:lnTo>
                  <a:lnTo>
                    <a:pt x="325053" y="598979"/>
                  </a:lnTo>
                  <a:lnTo>
                    <a:pt x="298038" y="634933"/>
                  </a:lnTo>
                  <a:lnTo>
                    <a:pt x="272098" y="671622"/>
                  </a:lnTo>
                  <a:lnTo>
                    <a:pt x="247247" y="709019"/>
                  </a:lnTo>
                  <a:lnTo>
                    <a:pt x="223499" y="747096"/>
                  </a:lnTo>
                  <a:lnTo>
                    <a:pt x="200866" y="785827"/>
                  </a:lnTo>
                  <a:lnTo>
                    <a:pt x="179363" y="825184"/>
                  </a:lnTo>
                  <a:lnTo>
                    <a:pt x="159004" y="865141"/>
                  </a:lnTo>
                  <a:lnTo>
                    <a:pt x="139802" y="905671"/>
                  </a:lnTo>
                  <a:lnTo>
                    <a:pt x="121771" y="946747"/>
                  </a:lnTo>
                  <a:lnTo>
                    <a:pt x="104925" y="988341"/>
                  </a:lnTo>
                  <a:lnTo>
                    <a:pt x="89278" y="1030427"/>
                  </a:lnTo>
                  <a:lnTo>
                    <a:pt x="74843" y="1072978"/>
                  </a:lnTo>
                  <a:lnTo>
                    <a:pt x="61634" y="1115967"/>
                  </a:lnTo>
                  <a:lnTo>
                    <a:pt x="49664" y="1159367"/>
                  </a:lnTo>
                  <a:lnTo>
                    <a:pt x="38949" y="1203151"/>
                  </a:lnTo>
                  <a:lnTo>
                    <a:pt x="29500" y="1247291"/>
                  </a:lnTo>
                  <a:lnTo>
                    <a:pt x="21333" y="1291762"/>
                  </a:lnTo>
                  <a:lnTo>
                    <a:pt x="14460" y="1336536"/>
                  </a:lnTo>
                  <a:lnTo>
                    <a:pt x="8896" y="1381585"/>
                  </a:lnTo>
                  <a:lnTo>
                    <a:pt x="4654" y="1426884"/>
                  </a:lnTo>
                  <a:lnTo>
                    <a:pt x="1748" y="1472405"/>
                  </a:lnTo>
                  <a:lnTo>
                    <a:pt x="192" y="1518121"/>
                  </a:lnTo>
                  <a:lnTo>
                    <a:pt x="0" y="1564005"/>
                  </a:lnTo>
                  <a:lnTo>
                    <a:pt x="1184" y="1610030"/>
                  </a:lnTo>
                  <a:lnTo>
                    <a:pt x="3760" y="1656169"/>
                  </a:lnTo>
                  <a:lnTo>
                    <a:pt x="7740" y="1702396"/>
                  </a:lnTo>
                  <a:lnTo>
                    <a:pt x="13139" y="1748683"/>
                  </a:lnTo>
                  <a:lnTo>
                    <a:pt x="19970" y="1795003"/>
                  </a:lnTo>
                  <a:lnTo>
                    <a:pt x="28246" y="1841329"/>
                  </a:lnTo>
                  <a:lnTo>
                    <a:pt x="37983" y="1887634"/>
                  </a:lnTo>
                  <a:lnTo>
                    <a:pt x="49193" y="1933892"/>
                  </a:lnTo>
                  <a:lnTo>
                    <a:pt x="61890" y="1980076"/>
                  </a:lnTo>
                  <a:lnTo>
                    <a:pt x="76088" y="2026157"/>
                  </a:lnTo>
                  <a:lnTo>
                    <a:pt x="91688" y="2071784"/>
                  </a:lnTo>
                  <a:lnTo>
                    <a:pt x="108561" y="2116610"/>
                  </a:lnTo>
                  <a:lnTo>
                    <a:pt x="126681" y="2160623"/>
                  </a:lnTo>
                  <a:lnTo>
                    <a:pt x="146022" y="2203808"/>
                  </a:lnTo>
                  <a:lnTo>
                    <a:pt x="166555" y="2246152"/>
                  </a:lnTo>
                  <a:lnTo>
                    <a:pt x="188255" y="2287641"/>
                  </a:lnTo>
                  <a:lnTo>
                    <a:pt x="211094" y="2328261"/>
                  </a:lnTo>
                  <a:lnTo>
                    <a:pt x="235045" y="2367999"/>
                  </a:lnTo>
                  <a:lnTo>
                    <a:pt x="260082" y="2406840"/>
                  </a:lnTo>
                  <a:lnTo>
                    <a:pt x="286176" y="2444772"/>
                  </a:lnTo>
                  <a:lnTo>
                    <a:pt x="313302" y="2481780"/>
                  </a:lnTo>
                  <a:lnTo>
                    <a:pt x="341433" y="2517850"/>
                  </a:lnTo>
                  <a:lnTo>
                    <a:pt x="370540" y="2552969"/>
                  </a:lnTo>
                  <a:lnTo>
                    <a:pt x="400598" y="2587123"/>
                  </a:lnTo>
                  <a:lnTo>
                    <a:pt x="431580" y="2620298"/>
                  </a:lnTo>
                  <a:lnTo>
                    <a:pt x="463458" y="2652481"/>
                  </a:lnTo>
                  <a:lnTo>
                    <a:pt x="496205" y="2683658"/>
                  </a:lnTo>
                  <a:lnTo>
                    <a:pt x="529795" y="2713815"/>
                  </a:lnTo>
                  <a:lnTo>
                    <a:pt x="564200" y="2742938"/>
                  </a:lnTo>
                  <a:lnTo>
                    <a:pt x="599394" y="2771013"/>
                  </a:lnTo>
                  <a:lnTo>
                    <a:pt x="635349" y="2798028"/>
                  </a:lnTo>
                  <a:lnTo>
                    <a:pt x="672039" y="2823967"/>
                  </a:lnTo>
                  <a:lnTo>
                    <a:pt x="709436" y="2848818"/>
                  </a:lnTo>
                  <a:lnTo>
                    <a:pt x="747514" y="2872566"/>
                  </a:lnTo>
                  <a:lnTo>
                    <a:pt x="786246" y="2895199"/>
                  </a:lnTo>
                  <a:lnTo>
                    <a:pt x="825604" y="2916701"/>
                  </a:lnTo>
                  <a:lnTo>
                    <a:pt x="865562" y="2937060"/>
                  </a:lnTo>
                  <a:lnTo>
                    <a:pt x="906093" y="2956261"/>
                  </a:lnTo>
                  <a:lnTo>
                    <a:pt x="947170" y="2974291"/>
                  </a:lnTo>
                  <a:lnTo>
                    <a:pt x="988765" y="2991136"/>
                  </a:lnTo>
                  <a:lnTo>
                    <a:pt x="1030852" y="3006783"/>
                  </a:lnTo>
                  <a:lnTo>
                    <a:pt x="1073404" y="3021217"/>
                  </a:lnTo>
                  <a:lnTo>
                    <a:pt x="1116393" y="3034425"/>
                  </a:lnTo>
                  <a:lnTo>
                    <a:pt x="1159794" y="3046393"/>
                  </a:lnTo>
                  <a:lnTo>
                    <a:pt x="1203579" y="3057108"/>
                  </a:lnTo>
                  <a:lnTo>
                    <a:pt x="1247720" y="3066555"/>
                  </a:lnTo>
                  <a:lnTo>
                    <a:pt x="1292191" y="3074721"/>
                  </a:lnTo>
                  <a:lnTo>
                    <a:pt x="1336966" y="3081593"/>
                  </a:lnTo>
                  <a:lnTo>
                    <a:pt x="1382016" y="3087155"/>
                  </a:lnTo>
                  <a:lnTo>
                    <a:pt x="1427315" y="3091396"/>
                  </a:lnTo>
                  <a:lnTo>
                    <a:pt x="1472836" y="3094300"/>
                  </a:lnTo>
                  <a:lnTo>
                    <a:pt x="1518553" y="3095854"/>
                  </a:lnTo>
                  <a:lnTo>
                    <a:pt x="1564437" y="3096045"/>
                  </a:lnTo>
                  <a:lnTo>
                    <a:pt x="1610463" y="3094859"/>
                  </a:lnTo>
                  <a:lnTo>
                    <a:pt x="1656603" y="3092281"/>
                  </a:lnTo>
                  <a:lnTo>
                    <a:pt x="1702830" y="3088299"/>
                  </a:lnTo>
                  <a:lnTo>
                    <a:pt x="1749117" y="3082898"/>
                  </a:lnTo>
                  <a:lnTo>
                    <a:pt x="1795437" y="3076064"/>
                  </a:lnTo>
                  <a:lnTo>
                    <a:pt x="1841763" y="3067785"/>
                  </a:lnTo>
                  <a:lnTo>
                    <a:pt x="1888069" y="3058046"/>
                  </a:lnTo>
                  <a:lnTo>
                    <a:pt x="1934327" y="3046833"/>
                  </a:lnTo>
                  <a:lnTo>
                    <a:pt x="1980511" y="3034133"/>
                  </a:lnTo>
                  <a:lnTo>
                    <a:pt x="2026593" y="3019932"/>
                  </a:lnTo>
                  <a:lnTo>
                    <a:pt x="1548184" y="1547875"/>
                  </a:lnTo>
                  <a:lnTo>
                    <a:pt x="154818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28950" y="2567432"/>
              <a:ext cx="2026920" cy="3096260"/>
            </a:xfrm>
            <a:custGeom>
              <a:avLst/>
              <a:gdLst/>
              <a:ahLst/>
              <a:cxnLst/>
              <a:rect l="l" t="t" r="r" b="b"/>
              <a:pathLst>
                <a:path w="2026920" h="3096260">
                  <a:moveTo>
                    <a:pt x="2026593" y="3019932"/>
                  </a:moveTo>
                  <a:lnTo>
                    <a:pt x="1980511" y="3034133"/>
                  </a:lnTo>
                  <a:lnTo>
                    <a:pt x="1934327" y="3046833"/>
                  </a:lnTo>
                  <a:lnTo>
                    <a:pt x="1888069" y="3058046"/>
                  </a:lnTo>
                  <a:lnTo>
                    <a:pt x="1841763" y="3067785"/>
                  </a:lnTo>
                  <a:lnTo>
                    <a:pt x="1795437" y="3076064"/>
                  </a:lnTo>
                  <a:lnTo>
                    <a:pt x="1749117" y="3082898"/>
                  </a:lnTo>
                  <a:lnTo>
                    <a:pt x="1702830" y="3088299"/>
                  </a:lnTo>
                  <a:lnTo>
                    <a:pt x="1656603" y="3092281"/>
                  </a:lnTo>
                  <a:lnTo>
                    <a:pt x="1610463" y="3094859"/>
                  </a:lnTo>
                  <a:lnTo>
                    <a:pt x="1564437" y="3096045"/>
                  </a:lnTo>
                  <a:lnTo>
                    <a:pt x="1518553" y="3095854"/>
                  </a:lnTo>
                  <a:lnTo>
                    <a:pt x="1472836" y="3094300"/>
                  </a:lnTo>
                  <a:lnTo>
                    <a:pt x="1427315" y="3091396"/>
                  </a:lnTo>
                  <a:lnTo>
                    <a:pt x="1382016" y="3087155"/>
                  </a:lnTo>
                  <a:lnTo>
                    <a:pt x="1336966" y="3081593"/>
                  </a:lnTo>
                  <a:lnTo>
                    <a:pt x="1292191" y="3074721"/>
                  </a:lnTo>
                  <a:lnTo>
                    <a:pt x="1247720" y="3066555"/>
                  </a:lnTo>
                  <a:lnTo>
                    <a:pt x="1203579" y="3057108"/>
                  </a:lnTo>
                  <a:lnTo>
                    <a:pt x="1159794" y="3046393"/>
                  </a:lnTo>
                  <a:lnTo>
                    <a:pt x="1116393" y="3034425"/>
                  </a:lnTo>
                  <a:lnTo>
                    <a:pt x="1073404" y="3021217"/>
                  </a:lnTo>
                  <a:lnTo>
                    <a:pt x="1030852" y="3006783"/>
                  </a:lnTo>
                  <a:lnTo>
                    <a:pt x="988765" y="2991136"/>
                  </a:lnTo>
                  <a:lnTo>
                    <a:pt x="947170" y="2974291"/>
                  </a:lnTo>
                  <a:lnTo>
                    <a:pt x="906093" y="2956261"/>
                  </a:lnTo>
                  <a:lnTo>
                    <a:pt x="865562" y="2937060"/>
                  </a:lnTo>
                  <a:lnTo>
                    <a:pt x="825604" y="2916701"/>
                  </a:lnTo>
                  <a:lnTo>
                    <a:pt x="786246" y="2895199"/>
                  </a:lnTo>
                  <a:lnTo>
                    <a:pt x="747514" y="2872566"/>
                  </a:lnTo>
                  <a:lnTo>
                    <a:pt x="709436" y="2848818"/>
                  </a:lnTo>
                  <a:lnTo>
                    <a:pt x="672039" y="2823967"/>
                  </a:lnTo>
                  <a:lnTo>
                    <a:pt x="635349" y="2798028"/>
                  </a:lnTo>
                  <a:lnTo>
                    <a:pt x="599394" y="2771013"/>
                  </a:lnTo>
                  <a:lnTo>
                    <a:pt x="564200" y="2742938"/>
                  </a:lnTo>
                  <a:lnTo>
                    <a:pt x="529795" y="2713815"/>
                  </a:lnTo>
                  <a:lnTo>
                    <a:pt x="496205" y="2683658"/>
                  </a:lnTo>
                  <a:lnTo>
                    <a:pt x="463458" y="2652481"/>
                  </a:lnTo>
                  <a:lnTo>
                    <a:pt x="431580" y="2620298"/>
                  </a:lnTo>
                  <a:lnTo>
                    <a:pt x="400598" y="2587123"/>
                  </a:lnTo>
                  <a:lnTo>
                    <a:pt x="370540" y="2552969"/>
                  </a:lnTo>
                  <a:lnTo>
                    <a:pt x="341433" y="2517850"/>
                  </a:lnTo>
                  <a:lnTo>
                    <a:pt x="313302" y="2481780"/>
                  </a:lnTo>
                  <a:lnTo>
                    <a:pt x="286176" y="2444772"/>
                  </a:lnTo>
                  <a:lnTo>
                    <a:pt x="260082" y="2406840"/>
                  </a:lnTo>
                  <a:lnTo>
                    <a:pt x="235045" y="2367999"/>
                  </a:lnTo>
                  <a:lnTo>
                    <a:pt x="211094" y="2328261"/>
                  </a:lnTo>
                  <a:lnTo>
                    <a:pt x="188255" y="2287641"/>
                  </a:lnTo>
                  <a:lnTo>
                    <a:pt x="166555" y="2246152"/>
                  </a:lnTo>
                  <a:lnTo>
                    <a:pt x="146022" y="2203808"/>
                  </a:lnTo>
                  <a:lnTo>
                    <a:pt x="126681" y="2160623"/>
                  </a:lnTo>
                  <a:lnTo>
                    <a:pt x="108561" y="2116610"/>
                  </a:lnTo>
                  <a:lnTo>
                    <a:pt x="91688" y="2071784"/>
                  </a:lnTo>
                  <a:lnTo>
                    <a:pt x="76088" y="2026157"/>
                  </a:lnTo>
                  <a:lnTo>
                    <a:pt x="61890" y="1980076"/>
                  </a:lnTo>
                  <a:lnTo>
                    <a:pt x="49193" y="1933892"/>
                  </a:lnTo>
                  <a:lnTo>
                    <a:pt x="37983" y="1887634"/>
                  </a:lnTo>
                  <a:lnTo>
                    <a:pt x="28246" y="1841329"/>
                  </a:lnTo>
                  <a:lnTo>
                    <a:pt x="19970" y="1795003"/>
                  </a:lnTo>
                  <a:lnTo>
                    <a:pt x="13139" y="1748683"/>
                  </a:lnTo>
                  <a:lnTo>
                    <a:pt x="7740" y="1702396"/>
                  </a:lnTo>
                  <a:lnTo>
                    <a:pt x="3760" y="1656169"/>
                  </a:lnTo>
                  <a:lnTo>
                    <a:pt x="1184" y="1610030"/>
                  </a:lnTo>
                  <a:lnTo>
                    <a:pt x="0" y="1564005"/>
                  </a:lnTo>
                  <a:lnTo>
                    <a:pt x="192" y="1518121"/>
                  </a:lnTo>
                  <a:lnTo>
                    <a:pt x="1748" y="1472405"/>
                  </a:lnTo>
                  <a:lnTo>
                    <a:pt x="4654" y="1426884"/>
                  </a:lnTo>
                  <a:lnTo>
                    <a:pt x="8896" y="1381585"/>
                  </a:lnTo>
                  <a:lnTo>
                    <a:pt x="14460" y="1336536"/>
                  </a:lnTo>
                  <a:lnTo>
                    <a:pt x="21333" y="1291762"/>
                  </a:lnTo>
                  <a:lnTo>
                    <a:pt x="29500" y="1247291"/>
                  </a:lnTo>
                  <a:lnTo>
                    <a:pt x="38949" y="1203151"/>
                  </a:lnTo>
                  <a:lnTo>
                    <a:pt x="49664" y="1159367"/>
                  </a:lnTo>
                  <a:lnTo>
                    <a:pt x="61634" y="1115967"/>
                  </a:lnTo>
                  <a:lnTo>
                    <a:pt x="74843" y="1072978"/>
                  </a:lnTo>
                  <a:lnTo>
                    <a:pt x="89278" y="1030427"/>
                  </a:lnTo>
                  <a:lnTo>
                    <a:pt x="104925" y="988341"/>
                  </a:lnTo>
                  <a:lnTo>
                    <a:pt x="121771" y="946747"/>
                  </a:lnTo>
                  <a:lnTo>
                    <a:pt x="139802" y="905671"/>
                  </a:lnTo>
                  <a:lnTo>
                    <a:pt x="159004" y="865141"/>
                  </a:lnTo>
                  <a:lnTo>
                    <a:pt x="179363" y="825184"/>
                  </a:lnTo>
                  <a:lnTo>
                    <a:pt x="200866" y="785827"/>
                  </a:lnTo>
                  <a:lnTo>
                    <a:pt x="223499" y="747096"/>
                  </a:lnTo>
                  <a:lnTo>
                    <a:pt x="247247" y="709019"/>
                  </a:lnTo>
                  <a:lnTo>
                    <a:pt x="272098" y="671622"/>
                  </a:lnTo>
                  <a:lnTo>
                    <a:pt x="298038" y="634933"/>
                  </a:lnTo>
                  <a:lnTo>
                    <a:pt x="325053" y="598979"/>
                  </a:lnTo>
                  <a:lnTo>
                    <a:pt x="353128" y="563786"/>
                  </a:lnTo>
                  <a:lnTo>
                    <a:pt x="382251" y="529382"/>
                  </a:lnTo>
                  <a:lnTo>
                    <a:pt x="412408" y="495793"/>
                  </a:lnTo>
                  <a:lnTo>
                    <a:pt x="443585" y="463047"/>
                  </a:lnTo>
                  <a:lnTo>
                    <a:pt x="475768" y="431170"/>
                  </a:lnTo>
                  <a:lnTo>
                    <a:pt x="508943" y="400189"/>
                  </a:lnTo>
                  <a:lnTo>
                    <a:pt x="543097" y="370132"/>
                  </a:lnTo>
                  <a:lnTo>
                    <a:pt x="578215" y="341026"/>
                  </a:lnTo>
                  <a:lnTo>
                    <a:pt x="614285" y="312896"/>
                  </a:lnTo>
                  <a:lnTo>
                    <a:pt x="651293" y="285771"/>
                  </a:lnTo>
                  <a:lnTo>
                    <a:pt x="689224" y="259677"/>
                  </a:lnTo>
                  <a:lnTo>
                    <a:pt x="728065" y="234642"/>
                  </a:lnTo>
                  <a:lnTo>
                    <a:pt x="767802" y="210692"/>
                  </a:lnTo>
                  <a:lnTo>
                    <a:pt x="808422" y="187853"/>
                  </a:lnTo>
                  <a:lnTo>
                    <a:pt x="849910" y="166155"/>
                  </a:lnTo>
                  <a:lnTo>
                    <a:pt x="892253" y="145622"/>
                  </a:lnTo>
                  <a:lnTo>
                    <a:pt x="935438" y="126282"/>
                  </a:lnTo>
                  <a:lnTo>
                    <a:pt x="979450" y="108162"/>
                  </a:lnTo>
                  <a:lnTo>
                    <a:pt x="1024276" y="91290"/>
                  </a:lnTo>
                  <a:lnTo>
                    <a:pt x="1069902" y="75691"/>
                  </a:lnTo>
                  <a:lnTo>
                    <a:pt x="1116435" y="61382"/>
                  </a:lnTo>
                  <a:lnTo>
                    <a:pt x="1163351" y="48556"/>
                  </a:lnTo>
                  <a:lnTo>
                    <a:pt x="1210615" y="37219"/>
                  </a:lnTo>
                  <a:lnTo>
                    <a:pt x="1258191" y="27377"/>
                  </a:lnTo>
                  <a:lnTo>
                    <a:pt x="1306042" y="19034"/>
                  </a:lnTo>
                  <a:lnTo>
                    <a:pt x="1354134" y="12196"/>
                  </a:lnTo>
                  <a:lnTo>
                    <a:pt x="1402429" y="6868"/>
                  </a:lnTo>
                  <a:lnTo>
                    <a:pt x="1450893" y="3056"/>
                  </a:lnTo>
                  <a:lnTo>
                    <a:pt x="1499490" y="764"/>
                  </a:lnTo>
                  <a:lnTo>
                    <a:pt x="1548184" y="0"/>
                  </a:lnTo>
                  <a:lnTo>
                    <a:pt x="1548184" y="1547875"/>
                  </a:lnTo>
                  <a:lnTo>
                    <a:pt x="2026593" y="3019932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2636" y="3910584"/>
              <a:ext cx="850391" cy="204215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1106424" y="1607819"/>
            <a:ext cx="3152140" cy="40259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6096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480"/>
              </a:spcBef>
            </a:pPr>
            <a:r>
              <a:rPr dirty="0" sz="1600" spc="130" b="1">
                <a:latin typeface="Calibri"/>
                <a:cs typeface="Calibri"/>
              </a:rPr>
              <a:t>#1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Parcel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player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in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Germany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94638" y="2039873"/>
            <a:ext cx="280416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55">
                <a:latin typeface="Calibri"/>
                <a:cs typeface="Calibri"/>
              </a:rPr>
              <a:t>Parcel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market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55">
                <a:latin typeface="Calibri"/>
                <a:cs typeface="Calibri"/>
              </a:rPr>
              <a:t>share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114">
                <a:latin typeface="Calibri"/>
                <a:cs typeface="Calibri"/>
              </a:rPr>
              <a:t>2024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45">
                <a:latin typeface="Calibri"/>
                <a:cs typeface="Calibri"/>
              </a:rPr>
              <a:t>Germany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885058" y="3571494"/>
            <a:ext cx="593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D30411"/>
                </a:solidFill>
                <a:latin typeface="Calibri"/>
                <a:cs typeface="Calibri"/>
              </a:rPr>
              <a:t>&gt;40%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4338828" y="1616963"/>
            <a:ext cx="53340" cy="4247515"/>
          </a:xfrm>
          <a:custGeom>
            <a:avLst/>
            <a:gdLst/>
            <a:ahLst/>
            <a:cxnLst/>
            <a:rect l="l" t="t" r="r" b="b"/>
            <a:pathLst>
              <a:path w="53339" h="4247515">
                <a:moveTo>
                  <a:pt x="53339" y="0"/>
                </a:moveTo>
                <a:lnTo>
                  <a:pt x="0" y="0"/>
                </a:lnTo>
                <a:lnTo>
                  <a:pt x="0" y="4247388"/>
                </a:lnTo>
                <a:lnTo>
                  <a:pt x="53339" y="4247388"/>
                </a:lnTo>
                <a:lnTo>
                  <a:pt x="5333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0" name="object 4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54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3111500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P&amp;P</a:t>
            </a:r>
            <a:r>
              <a:rPr dirty="0" spc="-80"/>
              <a:t> </a:t>
            </a:r>
            <a:r>
              <a:rPr dirty="0" spc="85"/>
              <a:t>Germany </a:t>
            </a:r>
            <a:r>
              <a:rPr dirty="0" spc="130"/>
              <a:t>Products</a:t>
            </a:r>
            <a:r>
              <a:rPr dirty="0" spc="-85"/>
              <a:t> </a:t>
            </a:r>
            <a:r>
              <a:rPr dirty="0" spc="95"/>
              <a:t>and</a:t>
            </a:r>
            <a:r>
              <a:rPr dirty="0" spc="-70"/>
              <a:t> </a:t>
            </a:r>
            <a:r>
              <a:rPr dirty="0" spc="135"/>
              <a:t>Pricing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0161" y="6160719"/>
            <a:ext cx="32613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95">
                <a:latin typeface="Calibri"/>
                <a:cs typeface="Calibri"/>
              </a:rPr>
              <a:t>*</a:t>
            </a:r>
            <a:r>
              <a:rPr dirty="0" sz="900" spc="1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e.g.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small</a:t>
            </a:r>
            <a:r>
              <a:rPr dirty="0" sz="900" spc="1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items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eCommerce,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Philately,</a:t>
            </a:r>
            <a:r>
              <a:rPr dirty="0" sz="900" spc="5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“Postzustellungsauftrag“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1" y="5157215"/>
            <a:ext cx="1944624" cy="99517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6219" y="5413654"/>
            <a:ext cx="12973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 b="1">
                <a:latin typeface="Calibri"/>
                <a:cs typeface="Calibri"/>
              </a:rPr>
              <a:t>Parcel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Germany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€7.3bn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391" y="1546860"/>
            <a:ext cx="1944624" cy="90982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36219" y="1759076"/>
            <a:ext cx="168148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Mail</a:t>
            </a:r>
            <a:r>
              <a:rPr dirty="0" sz="1400" spc="7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Communication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€5.0bn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391" y="2555748"/>
            <a:ext cx="1944624" cy="7650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36219" y="2695778"/>
            <a:ext cx="160972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 b="1">
                <a:latin typeface="Calibri"/>
                <a:cs typeface="Calibri"/>
              </a:rPr>
              <a:t>Dialogue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spc="40" b="1">
                <a:latin typeface="Calibri"/>
                <a:cs typeface="Calibri"/>
              </a:rPr>
              <a:t>Marketing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€1.6bn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391" y="3424428"/>
            <a:ext cx="1944624" cy="76504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36219" y="3565016"/>
            <a:ext cx="107569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5" b="1">
                <a:latin typeface="Calibri"/>
                <a:cs typeface="Calibri"/>
              </a:rPr>
              <a:t>International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€2.5bn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391" y="4293108"/>
            <a:ext cx="1944624" cy="76504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36219" y="4327397"/>
            <a:ext cx="114617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35" b="1">
                <a:latin typeface="Calibri"/>
                <a:cs typeface="Calibri"/>
              </a:rPr>
              <a:t>Others/ </a:t>
            </a:r>
            <a:r>
              <a:rPr dirty="0" sz="1400" spc="45" b="1">
                <a:latin typeface="Calibri"/>
                <a:cs typeface="Calibri"/>
              </a:rPr>
              <a:t>Consolidation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€0.9bn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499360" y="5748528"/>
            <a:ext cx="5794375" cy="403860"/>
          </a:xfrm>
          <a:custGeom>
            <a:avLst/>
            <a:gdLst/>
            <a:ahLst/>
            <a:cxnLst/>
            <a:rect l="l" t="t" r="r" b="b"/>
            <a:pathLst>
              <a:path w="5794375" h="403860">
                <a:moveTo>
                  <a:pt x="5794247" y="0"/>
                </a:moveTo>
                <a:lnTo>
                  <a:pt x="0" y="0"/>
                </a:lnTo>
                <a:lnTo>
                  <a:pt x="0" y="403860"/>
                </a:lnTo>
                <a:lnTo>
                  <a:pt x="5794247" y="403860"/>
                </a:lnTo>
                <a:lnTo>
                  <a:pt x="5794247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559811" y="5834278"/>
            <a:ext cx="1224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Private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customers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499360" y="5157215"/>
            <a:ext cx="1946275" cy="579120"/>
          </a:xfrm>
          <a:custGeom>
            <a:avLst/>
            <a:gdLst/>
            <a:ahLst/>
            <a:cxnLst/>
            <a:rect l="l" t="t" r="r" b="b"/>
            <a:pathLst>
              <a:path w="1946275" h="579120">
                <a:moveTo>
                  <a:pt x="1946148" y="0"/>
                </a:moveTo>
                <a:lnTo>
                  <a:pt x="0" y="0"/>
                </a:lnTo>
                <a:lnTo>
                  <a:pt x="0" y="579119"/>
                </a:lnTo>
                <a:lnTo>
                  <a:pt x="1946148" y="579119"/>
                </a:lnTo>
                <a:lnTo>
                  <a:pt x="1946148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559811" y="5330190"/>
            <a:ext cx="1347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Calibri"/>
                <a:cs typeface="Calibri"/>
              </a:rPr>
              <a:t>Business</a:t>
            </a:r>
            <a:r>
              <a:rPr dirty="0" sz="1200" spc="-10">
                <a:latin typeface="Calibri"/>
                <a:cs typeface="Calibri"/>
              </a:rPr>
              <a:t> customers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575047" y="5160264"/>
            <a:ext cx="3718560" cy="577850"/>
          </a:xfrm>
          <a:custGeom>
            <a:avLst/>
            <a:gdLst/>
            <a:ahLst/>
            <a:cxnLst/>
            <a:rect l="l" t="t" r="r" b="b"/>
            <a:pathLst>
              <a:path w="3718559" h="577850">
                <a:moveTo>
                  <a:pt x="3718559" y="0"/>
                </a:moveTo>
                <a:lnTo>
                  <a:pt x="0" y="0"/>
                </a:lnTo>
                <a:lnTo>
                  <a:pt x="0" y="577596"/>
                </a:lnTo>
                <a:lnTo>
                  <a:pt x="3718559" y="577596"/>
                </a:lnTo>
                <a:lnTo>
                  <a:pt x="3718559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634610" y="5241416"/>
            <a:ext cx="25933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No.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customers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 spc="40">
                <a:latin typeface="Calibri"/>
                <a:cs typeface="Calibri"/>
              </a:rPr>
              <a:t>segments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latin typeface="Calibri"/>
                <a:cs typeface="Calibri"/>
              </a:rPr>
              <a:t>Top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60">
                <a:latin typeface="Calibri"/>
                <a:cs typeface="Calibri"/>
              </a:rPr>
              <a:t>~0.5k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>
                <a:latin typeface="Calibri"/>
                <a:cs typeface="Calibri"/>
              </a:rPr>
              <a:t> Middle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~20k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225">
                <a:latin typeface="Calibri"/>
                <a:cs typeface="Calibri"/>
              </a:rPr>
              <a:t>|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60">
                <a:latin typeface="Calibri"/>
                <a:cs typeface="Calibri"/>
              </a:rPr>
              <a:t>Small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~120k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75047" y="1889760"/>
            <a:ext cx="3741420" cy="247015"/>
          </a:xfrm>
          <a:prstGeom prst="rect">
            <a:avLst/>
          </a:prstGeom>
          <a:solidFill>
            <a:srgbClr val="FFEB99"/>
          </a:solidFill>
        </p:spPr>
        <p:txBody>
          <a:bodyPr wrap="square" lIns="0" tIns="1841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45"/>
              </a:spcBef>
            </a:pPr>
            <a:r>
              <a:rPr dirty="0" sz="1200" spc="55">
                <a:latin typeface="Calibri"/>
                <a:cs typeface="Calibri"/>
              </a:rPr>
              <a:t>Single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price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letters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80" i="1">
                <a:latin typeface="Calibri"/>
                <a:cs typeface="Calibri"/>
              </a:rPr>
              <a:t>- </a:t>
            </a:r>
            <a:r>
              <a:rPr dirty="0" sz="1200" spc="45" i="1">
                <a:latin typeface="Calibri"/>
                <a:cs typeface="Calibri"/>
              </a:rPr>
              <a:t>€0.5bn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22220" y="2218944"/>
            <a:ext cx="5794375" cy="245745"/>
          </a:xfrm>
          <a:prstGeom prst="rect">
            <a:avLst/>
          </a:prstGeom>
          <a:solidFill>
            <a:srgbClr val="FFEB99"/>
          </a:solidFill>
        </p:spPr>
        <p:txBody>
          <a:bodyPr wrap="square" lIns="0" tIns="1841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Calibri"/>
                <a:cs typeface="Calibri"/>
              </a:rPr>
              <a:t>Other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80">
                <a:latin typeface="Calibri"/>
                <a:cs typeface="Calibri"/>
              </a:rPr>
              <a:t>-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€1.3bn</a:t>
            </a:r>
            <a:r>
              <a:rPr dirty="0" baseline="24305" sz="1200" spc="-15">
                <a:latin typeface="Calibri"/>
                <a:cs typeface="Calibri"/>
              </a:rPr>
              <a:t>*</a:t>
            </a:r>
            <a:endParaRPr baseline="24305"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22220" y="1889760"/>
            <a:ext cx="1946275" cy="247015"/>
          </a:xfrm>
          <a:prstGeom prst="rect">
            <a:avLst/>
          </a:prstGeom>
          <a:solidFill>
            <a:srgbClr val="FFEB99"/>
          </a:solidFill>
        </p:spPr>
        <p:txBody>
          <a:bodyPr wrap="square" lIns="0" tIns="1206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Calibri"/>
                <a:cs typeface="Calibri"/>
              </a:rPr>
              <a:t>Private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customers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499360" y="1536191"/>
            <a:ext cx="1946275" cy="259079"/>
          </a:xfrm>
          <a:custGeom>
            <a:avLst/>
            <a:gdLst/>
            <a:ahLst/>
            <a:cxnLst/>
            <a:rect l="l" t="t" r="r" b="b"/>
            <a:pathLst>
              <a:path w="1946275" h="259080">
                <a:moveTo>
                  <a:pt x="1946148" y="0"/>
                </a:moveTo>
                <a:lnTo>
                  <a:pt x="0" y="0"/>
                </a:lnTo>
                <a:lnTo>
                  <a:pt x="0" y="259079"/>
                </a:lnTo>
                <a:lnTo>
                  <a:pt x="1946148" y="259079"/>
                </a:lnTo>
                <a:lnTo>
                  <a:pt x="1946148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59811" y="1548510"/>
            <a:ext cx="1347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Calibri"/>
                <a:cs typeface="Calibri"/>
              </a:rPr>
              <a:t>Business</a:t>
            </a:r>
            <a:r>
              <a:rPr dirty="0" sz="1200" spc="-10">
                <a:latin typeface="Calibri"/>
                <a:cs typeface="Calibri"/>
              </a:rPr>
              <a:t> customers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575047" y="1547622"/>
            <a:ext cx="3741420" cy="269240"/>
          </a:xfrm>
          <a:prstGeom prst="rect">
            <a:avLst/>
          </a:prstGeom>
          <a:solidFill>
            <a:srgbClr val="FFEB99"/>
          </a:solidFill>
        </p:spPr>
        <p:txBody>
          <a:bodyPr wrap="square" lIns="0" tIns="3556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280"/>
              </a:spcBef>
            </a:pPr>
            <a:r>
              <a:rPr dirty="0" sz="1200" spc="55">
                <a:latin typeface="Calibri"/>
                <a:cs typeface="Calibri"/>
              </a:rPr>
              <a:t>Single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price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letters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80">
                <a:latin typeface="Calibri"/>
                <a:cs typeface="Calibri"/>
              </a:rPr>
              <a:t>-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55">
                <a:latin typeface="Calibri"/>
                <a:cs typeface="Calibri"/>
              </a:rPr>
              <a:t>€1.2bn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45">
                <a:latin typeface="Calibri"/>
                <a:cs typeface="Calibri"/>
              </a:rPr>
              <a:t>|</a:t>
            </a:r>
            <a:r>
              <a:rPr dirty="0" sz="1200" spc="3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Partial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services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80">
                <a:latin typeface="Calibri"/>
                <a:cs typeface="Calibri"/>
              </a:rPr>
              <a:t>-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45">
                <a:latin typeface="Calibri"/>
                <a:cs typeface="Calibri"/>
              </a:rPr>
              <a:t>€2.0bn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22220" y="2570988"/>
            <a:ext cx="5771515" cy="751840"/>
          </a:xfrm>
          <a:prstGeom prst="rect">
            <a:avLst/>
          </a:prstGeom>
          <a:solidFill>
            <a:srgbClr val="FFEB99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72390" marR="47307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Addressed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unaddressed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advertisement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mailings,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 spc="45">
                <a:latin typeface="Calibri"/>
                <a:cs typeface="Calibri"/>
              </a:rPr>
              <a:t>campaigns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(both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digital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&amp; </a:t>
            </a:r>
            <a:r>
              <a:rPr dirty="0" sz="1200" spc="-10">
                <a:latin typeface="Calibri"/>
                <a:cs typeface="Calibri"/>
              </a:rPr>
              <a:t>physical)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522220" y="3398520"/>
            <a:ext cx="5771515" cy="786765"/>
          </a:xfrm>
          <a:prstGeom prst="rect">
            <a:avLst/>
          </a:prstGeom>
          <a:solidFill>
            <a:srgbClr val="FFEB99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In-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outbound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Germany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shipments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499360" y="4293108"/>
            <a:ext cx="5794375" cy="753110"/>
          </a:xfrm>
          <a:custGeom>
            <a:avLst/>
            <a:gdLst/>
            <a:ahLst/>
            <a:cxnLst/>
            <a:rect l="l" t="t" r="r" b="b"/>
            <a:pathLst>
              <a:path w="5794375" h="753110">
                <a:moveTo>
                  <a:pt x="5794247" y="0"/>
                </a:moveTo>
                <a:lnTo>
                  <a:pt x="0" y="0"/>
                </a:lnTo>
                <a:lnTo>
                  <a:pt x="0" y="752856"/>
                </a:lnTo>
                <a:lnTo>
                  <a:pt x="5794247" y="752856"/>
                </a:lnTo>
                <a:lnTo>
                  <a:pt x="5794247" y="0"/>
                </a:lnTo>
                <a:close/>
              </a:path>
            </a:pathLst>
          </a:custGeom>
          <a:solidFill>
            <a:srgbClr val="FFEB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559811" y="4553204"/>
            <a:ext cx="1962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Press,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pension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services,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retail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423147" y="5157215"/>
            <a:ext cx="3505200" cy="57912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2540" rIns="0" bIns="0" rtlCol="0" vert="horz">
            <a:spAutoFit/>
          </a:bodyPr>
          <a:lstStyle/>
          <a:p>
            <a:pPr algn="just" marL="72390" marR="162560">
              <a:lnSpc>
                <a:spcPct val="100000"/>
              </a:lnSpc>
              <a:spcBef>
                <a:spcPts val="20"/>
              </a:spcBef>
            </a:pPr>
            <a:r>
              <a:rPr dirty="0" sz="1200">
                <a:latin typeface="Calibri"/>
                <a:cs typeface="Calibri"/>
              </a:rPr>
              <a:t>Pricing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varies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contracts.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Regular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general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price </a:t>
            </a:r>
            <a:r>
              <a:rPr dirty="0" sz="1200">
                <a:latin typeface="Calibri"/>
                <a:cs typeface="Calibri"/>
              </a:rPr>
              <a:t>increases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combined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dynamic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adjustments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services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 spc="40">
                <a:latin typeface="Calibri"/>
                <a:cs typeface="Calibri"/>
              </a:rPr>
              <a:t>surcharges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423147" y="5748528"/>
            <a:ext cx="3505200" cy="403860"/>
          </a:xfrm>
          <a:custGeom>
            <a:avLst/>
            <a:gdLst/>
            <a:ahLst/>
            <a:cxnLst/>
            <a:rect l="l" t="t" r="r" b="b"/>
            <a:pathLst>
              <a:path w="3505200" h="403860">
                <a:moveTo>
                  <a:pt x="3505200" y="0"/>
                </a:moveTo>
                <a:lnTo>
                  <a:pt x="0" y="0"/>
                </a:lnTo>
                <a:lnTo>
                  <a:pt x="0" y="403860"/>
                </a:lnTo>
                <a:lnTo>
                  <a:pt x="3505200" y="403860"/>
                </a:lnTo>
                <a:lnTo>
                  <a:pt x="3505200" y="0"/>
                </a:lnTo>
                <a:close/>
              </a:path>
            </a:pathLst>
          </a:custGeom>
          <a:solidFill>
            <a:srgbClr val="FFF5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9410445" y="5833364"/>
            <a:ext cx="21653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starting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80">
                <a:latin typeface="Calibri"/>
                <a:cs typeface="Calibri"/>
              </a:rPr>
              <a:t>Jan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55">
                <a:latin typeface="Calibri"/>
                <a:cs typeface="Calibri"/>
              </a:rPr>
              <a:t>1st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2025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years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423147" y="1524000"/>
            <a:ext cx="3505200" cy="607060"/>
          </a:xfrm>
          <a:custGeom>
            <a:avLst/>
            <a:gdLst/>
            <a:ahLst/>
            <a:cxnLst/>
            <a:rect l="l" t="t" r="r" b="b"/>
            <a:pathLst>
              <a:path w="3505200" h="607060">
                <a:moveTo>
                  <a:pt x="3505200" y="0"/>
                </a:moveTo>
                <a:lnTo>
                  <a:pt x="0" y="0"/>
                </a:lnTo>
                <a:lnTo>
                  <a:pt x="0" y="606551"/>
                </a:lnTo>
                <a:lnTo>
                  <a:pt x="3505200" y="606551"/>
                </a:lnTo>
                <a:lnTo>
                  <a:pt x="3505200" y="0"/>
                </a:lnTo>
                <a:close/>
              </a:path>
            </a:pathLst>
          </a:custGeom>
          <a:solidFill>
            <a:srgbClr val="FFF5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9410445" y="1710309"/>
            <a:ext cx="2164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starting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75">
                <a:latin typeface="Calibri"/>
                <a:cs typeface="Calibri"/>
              </a:rPr>
              <a:t>Jan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55">
                <a:latin typeface="Calibri"/>
                <a:cs typeface="Calibri"/>
              </a:rPr>
              <a:t>1st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2025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years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423147" y="2209800"/>
            <a:ext cx="3505200" cy="26416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2730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215"/>
              </a:spcBef>
            </a:pPr>
            <a:r>
              <a:rPr dirty="0" sz="1200">
                <a:latin typeface="Calibri"/>
                <a:cs typeface="Calibri"/>
              </a:rPr>
              <a:t>Partial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annual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price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adjustments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423147" y="2570988"/>
            <a:ext cx="3505200" cy="75184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88265" rIns="0" bIns="0" rtlCol="0" vert="horz">
            <a:spAutoFit/>
          </a:bodyPr>
          <a:lstStyle/>
          <a:p>
            <a:pPr algn="just" marL="72390" marR="594995">
              <a:lnSpc>
                <a:spcPct val="100000"/>
              </a:lnSpc>
              <a:spcBef>
                <a:spcPts val="695"/>
              </a:spcBef>
            </a:pPr>
            <a:r>
              <a:rPr dirty="0" sz="1200">
                <a:latin typeface="Calibri"/>
                <a:cs typeface="Calibri"/>
              </a:rPr>
              <a:t>Price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adjustment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products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formats; </a:t>
            </a:r>
            <a:r>
              <a:rPr dirty="0" sz="1200">
                <a:latin typeface="Calibri"/>
                <a:cs typeface="Calibri"/>
              </a:rPr>
              <a:t>increasing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surcharges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simplification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discount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structures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423147" y="3430523"/>
            <a:ext cx="3505200" cy="753110"/>
          </a:xfrm>
          <a:prstGeom prst="rect">
            <a:avLst/>
          </a:prstGeom>
          <a:solidFill>
            <a:srgbClr val="FFF5CC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Partial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annual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price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adjustments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23147" y="4314444"/>
            <a:ext cx="3505200" cy="741045"/>
          </a:xfrm>
          <a:prstGeom prst="rect">
            <a:avLst/>
          </a:prstGeom>
          <a:solidFill>
            <a:srgbClr val="FFF5CC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Introduction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new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tariff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system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463041" y="1481074"/>
            <a:ext cx="11605895" cy="430530"/>
            <a:chOff x="463041" y="1481074"/>
            <a:chExt cx="11605895" cy="430530"/>
          </a:xfrm>
        </p:grpSpPr>
        <p:sp>
          <p:nvSpPr>
            <p:cNvPr id="40" name="object 40" descr=""/>
            <p:cNvSpPr/>
            <p:nvPr/>
          </p:nvSpPr>
          <p:spPr>
            <a:xfrm>
              <a:off x="469391" y="1487424"/>
              <a:ext cx="11593195" cy="0"/>
            </a:xfrm>
            <a:custGeom>
              <a:avLst/>
              <a:gdLst/>
              <a:ahLst/>
              <a:cxnLst/>
              <a:rect l="l" t="t" r="r" b="b"/>
              <a:pathLst>
                <a:path w="11593195" h="0">
                  <a:moveTo>
                    <a:pt x="0" y="0"/>
                  </a:moveTo>
                  <a:lnTo>
                    <a:pt x="11592687" y="0"/>
                  </a:lnTo>
                </a:path>
              </a:pathLst>
            </a:custGeom>
            <a:ln w="12700">
              <a:solidFill>
                <a:srgbClr val="B1B1B1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575548" y="1700784"/>
              <a:ext cx="673735" cy="210820"/>
            </a:xfrm>
            <a:custGeom>
              <a:avLst/>
              <a:gdLst/>
              <a:ahLst/>
              <a:cxnLst/>
              <a:rect l="l" t="t" r="r" b="b"/>
              <a:pathLst>
                <a:path w="673734" h="210819">
                  <a:moveTo>
                    <a:pt x="568451" y="0"/>
                  </a:moveTo>
                  <a:lnTo>
                    <a:pt x="105155" y="0"/>
                  </a:lnTo>
                  <a:lnTo>
                    <a:pt x="64240" y="8268"/>
                  </a:lnTo>
                  <a:lnTo>
                    <a:pt x="30813" y="30813"/>
                  </a:lnTo>
                  <a:lnTo>
                    <a:pt x="8268" y="64240"/>
                  </a:lnTo>
                  <a:lnTo>
                    <a:pt x="0" y="105155"/>
                  </a:lnTo>
                  <a:lnTo>
                    <a:pt x="8268" y="146071"/>
                  </a:lnTo>
                  <a:lnTo>
                    <a:pt x="30813" y="179498"/>
                  </a:lnTo>
                  <a:lnTo>
                    <a:pt x="64240" y="202043"/>
                  </a:lnTo>
                  <a:lnTo>
                    <a:pt x="105155" y="210312"/>
                  </a:lnTo>
                  <a:lnTo>
                    <a:pt x="568451" y="210312"/>
                  </a:lnTo>
                  <a:lnTo>
                    <a:pt x="609367" y="202043"/>
                  </a:lnTo>
                  <a:lnTo>
                    <a:pt x="642794" y="179498"/>
                  </a:lnTo>
                  <a:lnTo>
                    <a:pt x="665339" y="146071"/>
                  </a:lnTo>
                  <a:lnTo>
                    <a:pt x="673607" y="105155"/>
                  </a:lnTo>
                  <a:lnTo>
                    <a:pt x="665339" y="64240"/>
                  </a:lnTo>
                  <a:lnTo>
                    <a:pt x="642794" y="30813"/>
                  </a:lnTo>
                  <a:lnTo>
                    <a:pt x="609367" y="8268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/>
          <p:nvPr/>
        </p:nvSpPr>
        <p:spPr>
          <a:xfrm>
            <a:off x="443483" y="2508504"/>
            <a:ext cx="11603355" cy="856615"/>
          </a:xfrm>
          <a:custGeom>
            <a:avLst/>
            <a:gdLst/>
            <a:ahLst/>
            <a:cxnLst/>
            <a:rect l="l" t="t" r="r" b="b"/>
            <a:pathLst>
              <a:path w="11603355" h="856614">
                <a:moveTo>
                  <a:pt x="0" y="0"/>
                </a:moveTo>
                <a:lnTo>
                  <a:pt x="11592687" y="0"/>
                </a:lnTo>
              </a:path>
              <a:path w="11603355" h="856614">
                <a:moveTo>
                  <a:pt x="10667" y="856488"/>
                </a:moveTo>
                <a:lnTo>
                  <a:pt x="11603355" y="856488"/>
                </a:lnTo>
              </a:path>
            </a:pathLst>
          </a:custGeom>
          <a:ln w="12700">
            <a:solidFill>
              <a:srgbClr val="B1B1B1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454151" y="4238244"/>
            <a:ext cx="11593195" cy="0"/>
          </a:xfrm>
          <a:custGeom>
            <a:avLst/>
            <a:gdLst/>
            <a:ahLst/>
            <a:cxnLst/>
            <a:rect l="l" t="t" r="r" b="b"/>
            <a:pathLst>
              <a:path w="11593195" h="0">
                <a:moveTo>
                  <a:pt x="0" y="0"/>
                </a:moveTo>
                <a:lnTo>
                  <a:pt x="11592687" y="0"/>
                </a:lnTo>
              </a:path>
            </a:pathLst>
          </a:custGeom>
          <a:ln w="12700">
            <a:solidFill>
              <a:srgbClr val="B1B1B1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575547" y="5839967"/>
            <a:ext cx="673735" cy="212090"/>
          </a:xfrm>
          <a:custGeom>
            <a:avLst/>
            <a:gdLst/>
            <a:ahLst/>
            <a:cxnLst/>
            <a:rect l="l" t="t" r="r" b="b"/>
            <a:pathLst>
              <a:path w="673734" h="212089">
                <a:moveTo>
                  <a:pt x="567690" y="0"/>
                </a:moveTo>
                <a:lnTo>
                  <a:pt x="105918" y="0"/>
                </a:lnTo>
                <a:lnTo>
                  <a:pt x="64668" y="8323"/>
                </a:lnTo>
                <a:lnTo>
                  <a:pt x="31003" y="31022"/>
                </a:lnTo>
                <a:lnTo>
                  <a:pt x="8316" y="64690"/>
                </a:lnTo>
                <a:lnTo>
                  <a:pt x="0" y="105917"/>
                </a:lnTo>
                <a:lnTo>
                  <a:pt x="8316" y="147145"/>
                </a:lnTo>
                <a:lnTo>
                  <a:pt x="31003" y="180813"/>
                </a:lnTo>
                <a:lnTo>
                  <a:pt x="64668" y="203512"/>
                </a:lnTo>
                <a:lnTo>
                  <a:pt x="105918" y="211835"/>
                </a:lnTo>
                <a:lnTo>
                  <a:pt x="567690" y="211835"/>
                </a:lnTo>
                <a:lnTo>
                  <a:pt x="608939" y="203512"/>
                </a:lnTo>
                <a:lnTo>
                  <a:pt x="642604" y="180813"/>
                </a:lnTo>
                <a:lnTo>
                  <a:pt x="665291" y="147145"/>
                </a:lnTo>
                <a:lnTo>
                  <a:pt x="673607" y="105917"/>
                </a:lnTo>
                <a:lnTo>
                  <a:pt x="665291" y="64690"/>
                </a:lnTo>
                <a:lnTo>
                  <a:pt x="642604" y="31022"/>
                </a:lnTo>
                <a:lnTo>
                  <a:pt x="608939" y="8323"/>
                </a:lnTo>
                <a:lnTo>
                  <a:pt x="56769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739251" y="5864758"/>
            <a:ext cx="3581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latin typeface="Calibri"/>
                <a:cs typeface="Calibri"/>
              </a:rPr>
              <a:t>+7,21%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708770" y="1723770"/>
            <a:ext cx="4184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800" spc="35" b="1">
                <a:latin typeface="Calibri"/>
                <a:cs typeface="Calibri"/>
              </a:rPr>
              <a:t>+10,48%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81836" y="1204087"/>
            <a:ext cx="199326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25">
                <a:latin typeface="Calibri"/>
                <a:cs typeface="Calibri"/>
              </a:rPr>
              <a:t>~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€17.3bn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Revenue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90">
                <a:latin typeface="Calibri"/>
                <a:cs typeface="Calibri"/>
              </a:rPr>
              <a:t>FY24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514124" y="1144888"/>
            <a:ext cx="319405" cy="299085"/>
            <a:chOff x="514124" y="1144888"/>
            <a:chExt cx="319405" cy="299085"/>
          </a:xfrm>
        </p:grpSpPr>
        <p:sp>
          <p:nvSpPr>
            <p:cNvPr id="49" name="object 49" descr=""/>
            <p:cNvSpPr/>
            <p:nvPr/>
          </p:nvSpPr>
          <p:spPr>
            <a:xfrm>
              <a:off x="575335" y="1144892"/>
              <a:ext cx="258445" cy="99695"/>
            </a:xfrm>
            <a:custGeom>
              <a:avLst/>
              <a:gdLst/>
              <a:ahLst/>
              <a:cxnLst/>
              <a:rect l="l" t="t" r="r" b="b"/>
              <a:pathLst>
                <a:path w="258444" h="99694">
                  <a:moveTo>
                    <a:pt x="225945" y="66548"/>
                  </a:moveTo>
                  <a:lnTo>
                    <a:pt x="59258" y="99606"/>
                  </a:lnTo>
                  <a:lnTo>
                    <a:pt x="106692" y="99644"/>
                  </a:lnTo>
                  <a:lnTo>
                    <a:pt x="214122" y="78333"/>
                  </a:lnTo>
                  <a:lnTo>
                    <a:pt x="225945" y="66548"/>
                  </a:lnTo>
                  <a:close/>
                </a:path>
                <a:path w="258444" h="99694">
                  <a:moveTo>
                    <a:pt x="258038" y="34569"/>
                  </a:moveTo>
                  <a:lnTo>
                    <a:pt x="249034" y="12128"/>
                  </a:lnTo>
                  <a:lnTo>
                    <a:pt x="244170" y="0"/>
                  </a:lnTo>
                  <a:lnTo>
                    <a:pt x="0" y="99606"/>
                  </a:lnTo>
                  <a:lnTo>
                    <a:pt x="24422" y="99644"/>
                  </a:lnTo>
                  <a:lnTo>
                    <a:pt x="239014" y="12128"/>
                  </a:lnTo>
                  <a:lnTo>
                    <a:pt x="250875" y="41706"/>
                  </a:lnTo>
                  <a:lnTo>
                    <a:pt x="258038" y="3456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124" y="1258419"/>
              <a:ext cx="240020" cy="185282"/>
            </a:xfrm>
            <a:prstGeom prst="rect">
              <a:avLst/>
            </a:prstGeom>
          </p:spPr>
        </p:pic>
      </p:grpSp>
      <p:sp>
        <p:nvSpPr>
          <p:cNvPr id="51" name="object 51" descr=""/>
          <p:cNvSpPr/>
          <p:nvPr/>
        </p:nvSpPr>
        <p:spPr>
          <a:xfrm>
            <a:off x="492251" y="5091684"/>
            <a:ext cx="11593195" cy="0"/>
          </a:xfrm>
          <a:custGeom>
            <a:avLst/>
            <a:gdLst/>
            <a:ahLst/>
            <a:cxnLst/>
            <a:rect l="l" t="t" r="r" b="b"/>
            <a:pathLst>
              <a:path w="11593195" h="0">
                <a:moveTo>
                  <a:pt x="0" y="0"/>
                </a:moveTo>
                <a:lnTo>
                  <a:pt x="11592687" y="0"/>
                </a:lnTo>
              </a:path>
            </a:pathLst>
          </a:custGeom>
          <a:ln w="12700">
            <a:solidFill>
              <a:srgbClr val="B1B1B1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3" name="object 5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54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417398"/>
            <a:ext cx="6513195" cy="819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90"/>
              <a:t>P&amp;P</a:t>
            </a:r>
            <a:r>
              <a:rPr dirty="0" spc="-85"/>
              <a:t> </a:t>
            </a:r>
            <a:r>
              <a:rPr dirty="0" spc="85"/>
              <a:t>Germany</a:t>
            </a:r>
          </a:p>
          <a:p>
            <a:pPr marL="12700">
              <a:lnSpc>
                <a:spcPct val="100000"/>
              </a:lnSpc>
            </a:pPr>
            <a:r>
              <a:rPr dirty="0" spc="100"/>
              <a:t>Development</a:t>
            </a:r>
            <a:r>
              <a:rPr dirty="0" spc="-70"/>
              <a:t> </a:t>
            </a:r>
            <a:r>
              <a:rPr dirty="0" spc="110"/>
              <a:t>of</a:t>
            </a:r>
            <a:r>
              <a:rPr dirty="0" spc="-35"/>
              <a:t> </a:t>
            </a:r>
            <a:r>
              <a:rPr dirty="0" spc="95"/>
              <a:t>standard</a:t>
            </a:r>
            <a:r>
              <a:rPr dirty="0" spc="-50"/>
              <a:t> </a:t>
            </a:r>
            <a:r>
              <a:rPr dirty="0" spc="75"/>
              <a:t>letter</a:t>
            </a:r>
            <a:r>
              <a:rPr dirty="0" spc="-50"/>
              <a:t> </a:t>
            </a:r>
            <a:r>
              <a:rPr dirty="0" spc="114"/>
              <a:t>stamp</a:t>
            </a:r>
            <a:r>
              <a:rPr dirty="0" spc="-40"/>
              <a:t> </a:t>
            </a:r>
            <a:r>
              <a:rPr dirty="0" spc="95"/>
              <a:t>price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07212" y="6107988"/>
            <a:ext cx="435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*implemented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from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55">
                <a:latin typeface="Calibri"/>
                <a:cs typeface="Calibri"/>
              </a:rPr>
              <a:t>July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r>
              <a:rPr dirty="0" baseline="27777" sz="900">
                <a:latin typeface="Calibri"/>
                <a:cs typeface="Calibri"/>
              </a:rPr>
              <a:t>st</a:t>
            </a:r>
            <a:r>
              <a:rPr dirty="0" baseline="27777" sz="900" spc="217">
                <a:latin typeface="Calibri"/>
                <a:cs typeface="Calibri"/>
              </a:rPr>
              <a:t> </a:t>
            </a:r>
            <a:r>
              <a:rPr dirty="0" sz="900" spc="65">
                <a:latin typeface="Calibri"/>
                <a:cs typeface="Calibri"/>
              </a:rPr>
              <a:t>2019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onwards,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taken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into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account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in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headroom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calculation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900" spc="-20">
                <a:latin typeface="Calibri"/>
                <a:cs typeface="Calibri"/>
              </a:rPr>
              <a:t>**CPI: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Consumer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price</a:t>
            </a:r>
            <a:r>
              <a:rPr dirty="0" sz="900" spc="13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index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3890" y="2682367"/>
            <a:ext cx="17576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Calibri"/>
                <a:cs typeface="Calibri"/>
              </a:rPr>
              <a:t>German</a:t>
            </a:r>
            <a:r>
              <a:rPr dirty="0" sz="1300" spc="105" b="1">
                <a:latin typeface="Calibri"/>
                <a:cs typeface="Calibri"/>
              </a:rPr>
              <a:t> </a:t>
            </a:r>
            <a:r>
              <a:rPr dirty="0" sz="1300" spc="45" b="1">
                <a:latin typeface="Calibri"/>
                <a:cs typeface="Calibri"/>
              </a:rPr>
              <a:t>standard</a:t>
            </a:r>
            <a:r>
              <a:rPr dirty="0" sz="1300" spc="120" b="1">
                <a:latin typeface="Calibri"/>
                <a:cs typeface="Calibri"/>
              </a:rPr>
              <a:t> </a:t>
            </a:r>
            <a:r>
              <a:rPr dirty="0" sz="1300" spc="-10" b="1">
                <a:latin typeface="Calibri"/>
                <a:cs typeface="Calibri"/>
              </a:rPr>
              <a:t>letter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3890" y="2880182"/>
            <a:ext cx="11842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Calibri"/>
                <a:cs typeface="Calibri"/>
              </a:rPr>
              <a:t>price,</a:t>
            </a:r>
            <a:r>
              <a:rPr dirty="0" sz="1300" spc="10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in</a:t>
            </a:r>
            <a:r>
              <a:rPr dirty="0" sz="1300" spc="70" b="1">
                <a:latin typeface="Calibri"/>
                <a:cs typeface="Calibri"/>
              </a:rPr>
              <a:t> </a:t>
            </a:r>
            <a:r>
              <a:rPr dirty="0" sz="1300" spc="105" b="1">
                <a:latin typeface="Calibri"/>
                <a:cs typeface="Calibri"/>
              </a:rPr>
              <a:t>€</a:t>
            </a:r>
            <a:r>
              <a:rPr dirty="0" sz="1300" spc="75" b="1">
                <a:latin typeface="Calibri"/>
                <a:cs typeface="Calibri"/>
              </a:rPr>
              <a:t> </a:t>
            </a:r>
            <a:r>
              <a:rPr dirty="0" sz="1300" spc="40" b="1">
                <a:latin typeface="Calibri"/>
                <a:cs typeface="Calibri"/>
              </a:rPr>
              <a:t>cents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702180" y="3183382"/>
            <a:ext cx="10064750" cy="1992630"/>
            <a:chOff x="1702180" y="3183382"/>
            <a:chExt cx="10064750" cy="1992630"/>
          </a:xfrm>
        </p:grpSpPr>
        <p:sp>
          <p:nvSpPr>
            <p:cNvPr id="7" name="object 7" descr=""/>
            <p:cNvSpPr/>
            <p:nvPr/>
          </p:nvSpPr>
          <p:spPr>
            <a:xfrm>
              <a:off x="1824227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320039" y="0"/>
                  </a:moveTo>
                  <a:lnTo>
                    <a:pt x="0" y="0"/>
                  </a:lnTo>
                  <a:lnTo>
                    <a:pt x="0" y="1146047"/>
                  </a:lnTo>
                  <a:lnTo>
                    <a:pt x="320039" y="1146047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24227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0" y="1146047"/>
                  </a:moveTo>
                  <a:lnTo>
                    <a:pt x="320039" y="1146047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146047"/>
                  </a:lnTo>
                  <a:close/>
                </a:path>
              </a:pathLst>
            </a:custGeom>
            <a:ln w="1269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83536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320039" y="0"/>
                  </a:moveTo>
                  <a:lnTo>
                    <a:pt x="0" y="0"/>
                  </a:lnTo>
                  <a:lnTo>
                    <a:pt x="0" y="1146047"/>
                  </a:lnTo>
                  <a:lnTo>
                    <a:pt x="320039" y="1146047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83536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0" y="1146047"/>
                  </a:moveTo>
                  <a:lnTo>
                    <a:pt x="320039" y="1146047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146047"/>
                  </a:lnTo>
                  <a:close/>
                </a:path>
              </a:pathLst>
            </a:custGeom>
            <a:ln w="1269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42844" y="4023360"/>
              <a:ext cx="318770" cy="1146175"/>
            </a:xfrm>
            <a:custGeom>
              <a:avLst/>
              <a:gdLst/>
              <a:ahLst/>
              <a:cxnLst/>
              <a:rect l="l" t="t" r="r" b="b"/>
              <a:pathLst>
                <a:path w="318770" h="1146175">
                  <a:moveTo>
                    <a:pt x="318516" y="0"/>
                  </a:moveTo>
                  <a:lnTo>
                    <a:pt x="0" y="0"/>
                  </a:lnTo>
                  <a:lnTo>
                    <a:pt x="0" y="1146047"/>
                  </a:lnTo>
                  <a:lnTo>
                    <a:pt x="318516" y="1146047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42844" y="4023360"/>
              <a:ext cx="318770" cy="1146175"/>
            </a:xfrm>
            <a:custGeom>
              <a:avLst/>
              <a:gdLst/>
              <a:ahLst/>
              <a:cxnLst/>
              <a:rect l="l" t="t" r="r" b="b"/>
              <a:pathLst>
                <a:path w="318770" h="1146175">
                  <a:moveTo>
                    <a:pt x="0" y="1146047"/>
                  </a:moveTo>
                  <a:lnTo>
                    <a:pt x="318516" y="1146047"/>
                  </a:lnTo>
                  <a:lnTo>
                    <a:pt x="318516" y="0"/>
                  </a:lnTo>
                  <a:lnTo>
                    <a:pt x="0" y="0"/>
                  </a:lnTo>
                  <a:lnTo>
                    <a:pt x="0" y="1146047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00627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320039" y="0"/>
                  </a:moveTo>
                  <a:lnTo>
                    <a:pt x="0" y="0"/>
                  </a:lnTo>
                  <a:lnTo>
                    <a:pt x="0" y="1146047"/>
                  </a:lnTo>
                  <a:lnTo>
                    <a:pt x="320039" y="1146047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500627" y="4023360"/>
              <a:ext cx="320040" cy="1146175"/>
            </a:xfrm>
            <a:custGeom>
              <a:avLst/>
              <a:gdLst/>
              <a:ahLst/>
              <a:cxnLst/>
              <a:rect l="l" t="t" r="r" b="b"/>
              <a:pathLst>
                <a:path w="320039" h="1146175">
                  <a:moveTo>
                    <a:pt x="0" y="1146047"/>
                  </a:moveTo>
                  <a:lnTo>
                    <a:pt x="320039" y="1146047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146047"/>
                  </a:lnTo>
                  <a:close/>
                </a:path>
              </a:pathLst>
            </a:custGeom>
            <a:ln w="12699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59935" y="3960876"/>
              <a:ext cx="320040" cy="1209040"/>
            </a:xfrm>
            <a:custGeom>
              <a:avLst/>
              <a:gdLst/>
              <a:ahLst/>
              <a:cxnLst/>
              <a:rect l="l" t="t" r="r" b="b"/>
              <a:pathLst>
                <a:path w="320039" h="1209039">
                  <a:moveTo>
                    <a:pt x="320039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320039" y="1208532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59935" y="3960876"/>
              <a:ext cx="320040" cy="1209040"/>
            </a:xfrm>
            <a:custGeom>
              <a:avLst/>
              <a:gdLst/>
              <a:ahLst/>
              <a:cxnLst/>
              <a:rect l="l" t="t" r="r" b="b"/>
              <a:pathLst>
                <a:path w="320039" h="1209039">
                  <a:moveTo>
                    <a:pt x="0" y="1208532"/>
                  </a:moveTo>
                  <a:lnTo>
                    <a:pt x="320039" y="1208532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19244" y="3918204"/>
              <a:ext cx="318770" cy="1251585"/>
            </a:xfrm>
            <a:custGeom>
              <a:avLst/>
              <a:gdLst/>
              <a:ahLst/>
              <a:cxnLst/>
              <a:rect l="l" t="t" r="r" b="b"/>
              <a:pathLst>
                <a:path w="318770" h="1251585">
                  <a:moveTo>
                    <a:pt x="318515" y="0"/>
                  </a:moveTo>
                  <a:lnTo>
                    <a:pt x="0" y="0"/>
                  </a:lnTo>
                  <a:lnTo>
                    <a:pt x="0" y="1251204"/>
                  </a:lnTo>
                  <a:lnTo>
                    <a:pt x="318515" y="1251204"/>
                  </a:lnTo>
                  <a:lnTo>
                    <a:pt x="318515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19244" y="3918204"/>
              <a:ext cx="318770" cy="1251585"/>
            </a:xfrm>
            <a:custGeom>
              <a:avLst/>
              <a:gdLst/>
              <a:ahLst/>
              <a:cxnLst/>
              <a:rect l="l" t="t" r="r" b="b"/>
              <a:pathLst>
                <a:path w="318770" h="1251585">
                  <a:moveTo>
                    <a:pt x="0" y="1251204"/>
                  </a:moveTo>
                  <a:lnTo>
                    <a:pt x="318515" y="1251204"/>
                  </a:lnTo>
                  <a:lnTo>
                    <a:pt x="318515" y="0"/>
                  </a:lnTo>
                  <a:lnTo>
                    <a:pt x="0" y="0"/>
                  </a:lnTo>
                  <a:lnTo>
                    <a:pt x="0" y="1251204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177027" y="3877056"/>
              <a:ext cx="320040" cy="1292860"/>
            </a:xfrm>
            <a:custGeom>
              <a:avLst/>
              <a:gdLst/>
              <a:ahLst/>
              <a:cxnLst/>
              <a:rect l="l" t="t" r="r" b="b"/>
              <a:pathLst>
                <a:path w="320039" h="1292860">
                  <a:moveTo>
                    <a:pt x="320039" y="0"/>
                  </a:moveTo>
                  <a:lnTo>
                    <a:pt x="0" y="0"/>
                  </a:lnTo>
                  <a:lnTo>
                    <a:pt x="0" y="1292352"/>
                  </a:lnTo>
                  <a:lnTo>
                    <a:pt x="320039" y="1292352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77027" y="3877056"/>
              <a:ext cx="320040" cy="1292860"/>
            </a:xfrm>
            <a:custGeom>
              <a:avLst/>
              <a:gdLst/>
              <a:ahLst/>
              <a:cxnLst/>
              <a:rect l="l" t="t" r="r" b="b"/>
              <a:pathLst>
                <a:path w="320039" h="1292860">
                  <a:moveTo>
                    <a:pt x="0" y="1292352"/>
                  </a:moveTo>
                  <a:lnTo>
                    <a:pt x="320039" y="1292352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292352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36335" y="3710940"/>
              <a:ext cx="320040" cy="1458595"/>
            </a:xfrm>
            <a:custGeom>
              <a:avLst/>
              <a:gdLst/>
              <a:ahLst/>
              <a:cxnLst/>
              <a:rect l="l" t="t" r="r" b="b"/>
              <a:pathLst>
                <a:path w="320039" h="1458595">
                  <a:moveTo>
                    <a:pt x="320039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320039" y="1458468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736335" y="3710940"/>
              <a:ext cx="320040" cy="1458595"/>
            </a:xfrm>
            <a:custGeom>
              <a:avLst/>
              <a:gdLst/>
              <a:ahLst/>
              <a:cxnLst/>
              <a:rect l="l" t="t" r="r" b="b"/>
              <a:pathLst>
                <a:path w="320039" h="1458595">
                  <a:moveTo>
                    <a:pt x="0" y="1458468"/>
                  </a:moveTo>
                  <a:lnTo>
                    <a:pt x="320039" y="1458468"/>
                  </a:lnTo>
                  <a:lnTo>
                    <a:pt x="320039" y="0"/>
                  </a:lnTo>
                  <a:lnTo>
                    <a:pt x="0" y="0"/>
                  </a:lnTo>
                  <a:lnTo>
                    <a:pt x="0" y="1458468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95644" y="3710940"/>
              <a:ext cx="318770" cy="1458595"/>
            </a:xfrm>
            <a:custGeom>
              <a:avLst/>
              <a:gdLst/>
              <a:ahLst/>
              <a:cxnLst/>
              <a:rect l="l" t="t" r="r" b="b"/>
              <a:pathLst>
                <a:path w="318770" h="1458595">
                  <a:moveTo>
                    <a:pt x="318516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318516" y="145846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295644" y="3710940"/>
              <a:ext cx="318770" cy="1458595"/>
            </a:xfrm>
            <a:custGeom>
              <a:avLst/>
              <a:gdLst/>
              <a:ahLst/>
              <a:cxnLst/>
              <a:rect l="l" t="t" r="r" b="b"/>
              <a:pathLst>
                <a:path w="318770" h="1458595">
                  <a:moveTo>
                    <a:pt x="0" y="1458468"/>
                  </a:moveTo>
                  <a:lnTo>
                    <a:pt x="318516" y="1458468"/>
                  </a:lnTo>
                  <a:lnTo>
                    <a:pt x="318516" y="0"/>
                  </a:lnTo>
                  <a:lnTo>
                    <a:pt x="0" y="0"/>
                  </a:lnTo>
                  <a:lnTo>
                    <a:pt x="0" y="1458468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853427" y="3710940"/>
              <a:ext cx="320040" cy="1458595"/>
            </a:xfrm>
            <a:custGeom>
              <a:avLst/>
              <a:gdLst/>
              <a:ahLst/>
              <a:cxnLst/>
              <a:rect l="l" t="t" r="r" b="b"/>
              <a:pathLst>
                <a:path w="320040" h="1458595">
                  <a:moveTo>
                    <a:pt x="320040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320040" y="1458468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853427" y="3710940"/>
              <a:ext cx="320040" cy="1458595"/>
            </a:xfrm>
            <a:custGeom>
              <a:avLst/>
              <a:gdLst/>
              <a:ahLst/>
              <a:cxnLst/>
              <a:rect l="l" t="t" r="r" b="b"/>
              <a:pathLst>
                <a:path w="320040" h="1458595">
                  <a:moveTo>
                    <a:pt x="0" y="1458468"/>
                  </a:moveTo>
                  <a:lnTo>
                    <a:pt x="320040" y="1458468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458468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412735" y="3502152"/>
              <a:ext cx="320040" cy="1667510"/>
            </a:xfrm>
            <a:custGeom>
              <a:avLst/>
              <a:gdLst/>
              <a:ahLst/>
              <a:cxnLst/>
              <a:rect l="l" t="t" r="r" b="b"/>
              <a:pathLst>
                <a:path w="320040" h="1667510">
                  <a:moveTo>
                    <a:pt x="320040" y="0"/>
                  </a:moveTo>
                  <a:lnTo>
                    <a:pt x="0" y="0"/>
                  </a:lnTo>
                  <a:lnTo>
                    <a:pt x="0" y="1667256"/>
                  </a:lnTo>
                  <a:lnTo>
                    <a:pt x="320040" y="1667256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12735" y="3502152"/>
              <a:ext cx="320040" cy="1667510"/>
            </a:xfrm>
            <a:custGeom>
              <a:avLst/>
              <a:gdLst/>
              <a:ahLst/>
              <a:cxnLst/>
              <a:rect l="l" t="t" r="r" b="b"/>
              <a:pathLst>
                <a:path w="320040" h="1667510">
                  <a:moveTo>
                    <a:pt x="0" y="1667256"/>
                  </a:moveTo>
                  <a:lnTo>
                    <a:pt x="320040" y="1667256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667256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972044" y="3502152"/>
              <a:ext cx="318770" cy="1667510"/>
            </a:xfrm>
            <a:custGeom>
              <a:avLst/>
              <a:gdLst/>
              <a:ahLst/>
              <a:cxnLst/>
              <a:rect l="l" t="t" r="r" b="b"/>
              <a:pathLst>
                <a:path w="318770" h="1667510">
                  <a:moveTo>
                    <a:pt x="318516" y="0"/>
                  </a:moveTo>
                  <a:lnTo>
                    <a:pt x="0" y="0"/>
                  </a:lnTo>
                  <a:lnTo>
                    <a:pt x="0" y="1667256"/>
                  </a:lnTo>
                  <a:lnTo>
                    <a:pt x="318516" y="1667256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972044" y="3502152"/>
              <a:ext cx="318770" cy="1667510"/>
            </a:xfrm>
            <a:custGeom>
              <a:avLst/>
              <a:gdLst/>
              <a:ahLst/>
              <a:cxnLst/>
              <a:rect l="l" t="t" r="r" b="b"/>
              <a:pathLst>
                <a:path w="318770" h="1667510">
                  <a:moveTo>
                    <a:pt x="0" y="1667256"/>
                  </a:moveTo>
                  <a:lnTo>
                    <a:pt x="318516" y="1667256"/>
                  </a:lnTo>
                  <a:lnTo>
                    <a:pt x="318516" y="0"/>
                  </a:lnTo>
                  <a:lnTo>
                    <a:pt x="0" y="0"/>
                  </a:lnTo>
                  <a:lnTo>
                    <a:pt x="0" y="1667256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529827" y="3502152"/>
              <a:ext cx="320040" cy="1667510"/>
            </a:xfrm>
            <a:custGeom>
              <a:avLst/>
              <a:gdLst/>
              <a:ahLst/>
              <a:cxnLst/>
              <a:rect l="l" t="t" r="r" b="b"/>
              <a:pathLst>
                <a:path w="320040" h="1667510">
                  <a:moveTo>
                    <a:pt x="320040" y="0"/>
                  </a:moveTo>
                  <a:lnTo>
                    <a:pt x="0" y="0"/>
                  </a:lnTo>
                  <a:lnTo>
                    <a:pt x="0" y="1667256"/>
                  </a:lnTo>
                  <a:lnTo>
                    <a:pt x="320040" y="1667256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529827" y="3502152"/>
              <a:ext cx="320040" cy="1667510"/>
            </a:xfrm>
            <a:custGeom>
              <a:avLst/>
              <a:gdLst/>
              <a:ahLst/>
              <a:cxnLst/>
              <a:rect l="l" t="t" r="r" b="b"/>
              <a:pathLst>
                <a:path w="320040" h="1667510">
                  <a:moveTo>
                    <a:pt x="0" y="1667256"/>
                  </a:moveTo>
                  <a:lnTo>
                    <a:pt x="320040" y="1667256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667256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089136" y="3396996"/>
              <a:ext cx="320040" cy="1772920"/>
            </a:xfrm>
            <a:custGeom>
              <a:avLst/>
              <a:gdLst/>
              <a:ahLst/>
              <a:cxnLst/>
              <a:rect l="l" t="t" r="r" b="b"/>
              <a:pathLst>
                <a:path w="320040" h="1772920">
                  <a:moveTo>
                    <a:pt x="320040" y="0"/>
                  </a:moveTo>
                  <a:lnTo>
                    <a:pt x="0" y="0"/>
                  </a:lnTo>
                  <a:lnTo>
                    <a:pt x="0" y="1772411"/>
                  </a:lnTo>
                  <a:lnTo>
                    <a:pt x="320040" y="1772411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089136" y="3396996"/>
              <a:ext cx="320040" cy="1772920"/>
            </a:xfrm>
            <a:custGeom>
              <a:avLst/>
              <a:gdLst/>
              <a:ahLst/>
              <a:cxnLst/>
              <a:rect l="l" t="t" r="r" b="b"/>
              <a:pathLst>
                <a:path w="320040" h="1772920">
                  <a:moveTo>
                    <a:pt x="0" y="1772411"/>
                  </a:moveTo>
                  <a:lnTo>
                    <a:pt x="320040" y="1772411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772411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648444" y="3396996"/>
              <a:ext cx="318770" cy="1772920"/>
            </a:xfrm>
            <a:custGeom>
              <a:avLst/>
              <a:gdLst/>
              <a:ahLst/>
              <a:cxnLst/>
              <a:rect l="l" t="t" r="r" b="b"/>
              <a:pathLst>
                <a:path w="318770" h="1772920">
                  <a:moveTo>
                    <a:pt x="318516" y="0"/>
                  </a:moveTo>
                  <a:lnTo>
                    <a:pt x="0" y="0"/>
                  </a:lnTo>
                  <a:lnTo>
                    <a:pt x="0" y="1772411"/>
                  </a:lnTo>
                  <a:lnTo>
                    <a:pt x="318516" y="1772411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648444" y="3396996"/>
              <a:ext cx="318770" cy="1772920"/>
            </a:xfrm>
            <a:custGeom>
              <a:avLst/>
              <a:gdLst/>
              <a:ahLst/>
              <a:cxnLst/>
              <a:rect l="l" t="t" r="r" b="b"/>
              <a:pathLst>
                <a:path w="318770" h="1772920">
                  <a:moveTo>
                    <a:pt x="0" y="1772411"/>
                  </a:moveTo>
                  <a:lnTo>
                    <a:pt x="318516" y="1772411"/>
                  </a:lnTo>
                  <a:lnTo>
                    <a:pt x="318516" y="0"/>
                  </a:lnTo>
                  <a:lnTo>
                    <a:pt x="0" y="0"/>
                  </a:lnTo>
                  <a:lnTo>
                    <a:pt x="0" y="1772411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206227" y="3396996"/>
              <a:ext cx="320040" cy="1772920"/>
            </a:xfrm>
            <a:custGeom>
              <a:avLst/>
              <a:gdLst/>
              <a:ahLst/>
              <a:cxnLst/>
              <a:rect l="l" t="t" r="r" b="b"/>
              <a:pathLst>
                <a:path w="320040" h="1772920">
                  <a:moveTo>
                    <a:pt x="320040" y="0"/>
                  </a:moveTo>
                  <a:lnTo>
                    <a:pt x="0" y="0"/>
                  </a:lnTo>
                  <a:lnTo>
                    <a:pt x="0" y="1772411"/>
                  </a:lnTo>
                  <a:lnTo>
                    <a:pt x="320040" y="1772411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206227" y="3396996"/>
              <a:ext cx="320040" cy="1772920"/>
            </a:xfrm>
            <a:custGeom>
              <a:avLst/>
              <a:gdLst/>
              <a:ahLst/>
              <a:cxnLst/>
              <a:rect l="l" t="t" r="r" b="b"/>
              <a:pathLst>
                <a:path w="320040" h="1772920">
                  <a:moveTo>
                    <a:pt x="0" y="1772411"/>
                  </a:moveTo>
                  <a:lnTo>
                    <a:pt x="320040" y="1772411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772411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765536" y="3189732"/>
              <a:ext cx="320040" cy="1979930"/>
            </a:xfrm>
            <a:custGeom>
              <a:avLst/>
              <a:gdLst/>
              <a:ahLst/>
              <a:cxnLst/>
              <a:rect l="l" t="t" r="r" b="b"/>
              <a:pathLst>
                <a:path w="320040" h="1979929">
                  <a:moveTo>
                    <a:pt x="320040" y="0"/>
                  </a:moveTo>
                  <a:lnTo>
                    <a:pt x="0" y="0"/>
                  </a:lnTo>
                  <a:lnTo>
                    <a:pt x="0" y="1979675"/>
                  </a:lnTo>
                  <a:lnTo>
                    <a:pt x="320040" y="1979675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765536" y="3189732"/>
              <a:ext cx="320040" cy="1979930"/>
            </a:xfrm>
            <a:custGeom>
              <a:avLst/>
              <a:gdLst/>
              <a:ahLst/>
              <a:cxnLst/>
              <a:rect l="l" t="t" r="r" b="b"/>
              <a:pathLst>
                <a:path w="320040" h="1979929">
                  <a:moveTo>
                    <a:pt x="0" y="0"/>
                  </a:moveTo>
                  <a:lnTo>
                    <a:pt x="320040" y="0"/>
                  </a:lnTo>
                  <a:lnTo>
                    <a:pt x="320040" y="1979675"/>
                  </a:lnTo>
                  <a:lnTo>
                    <a:pt x="0" y="19796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1324844" y="3189732"/>
              <a:ext cx="318770" cy="1979930"/>
            </a:xfrm>
            <a:custGeom>
              <a:avLst/>
              <a:gdLst/>
              <a:ahLst/>
              <a:cxnLst/>
              <a:rect l="l" t="t" r="r" b="b"/>
              <a:pathLst>
                <a:path w="318770" h="1979929">
                  <a:moveTo>
                    <a:pt x="318515" y="0"/>
                  </a:moveTo>
                  <a:lnTo>
                    <a:pt x="0" y="0"/>
                  </a:lnTo>
                  <a:lnTo>
                    <a:pt x="0" y="1979675"/>
                  </a:lnTo>
                  <a:lnTo>
                    <a:pt x="318515" y="1979675"/>
                  </a:lnTo>
                  <a:lnTo>
                    <a:pt x="318515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1324844" y="3189732"/>
              <a:ext cx="318770" cy="1979930"/>
            </a:xfrm>
            <a:custGeom>
              <a:avLst/>
              <a:gdLst/>
              <a:ahLst/>
              <a:cxnLst/>
              <a:rect l="l" t="t" r="r" b="b"/>
              <a:pathLst>
                <a:path w="318770" h="1979929">
                  <a:moveTo>
                    <a:pt x="0" y="0"/>
                  </a:moveTo>
                  <a:lnTo>
                    <a:pt x="318515" y="0"/>
                  </a:lnTo>
                  <a:lnTo>
                    <a:pt x="318515" y="1979675"/>
                  </a:lnTo>
                  <a:lnTo>
                    <a:pt x="0" y="19796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05355" y="5169408"/>
              <a:ext cx="10058400" cy="0"/>
            </a:xfrm>
            <a:custGeom>
              <a:avLst/>
              <a:gdLst/>
              <a:ahLst/>
              <a:cxnLst/>
              <a:rect l="l" t="t" r="r" b="b"/>
              <a:pathLst>
                <a:path w="10058400" h="0">
                  <a:moveTo>
                    <a:pt x="0" y="0"/>
                  </a:moveTo>
                  <a:lnTo>
                    <a:pt x="100584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2422398" y="3734561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981325" y="3734561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552697" y="3734561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111752" y="3671392"/>
            <a:ext cx="1930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65" b="1">
                <a:latin typeface="Calibri"/>
                <a:cs typeface="Calibri"/>
              </a:rPr>
              <a:t>58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670425" y="3630295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60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229478" y="3588511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62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788152" y="3421760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347205" y="3421760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906132" y="3421760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464806" y="3213353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023859" y="3213353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582532" y="3213353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141586" y="3109086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700259" y="3109086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259314" y="3109086"/>
            <a:ext cx="19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863344" y="3734561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792985" y="5270753"/>
            <a:ext cx="9886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1500" algn="l"/>
                <a:tab pos="1129665" algn="l"/>
                <a:tab pos="1689100" algn="l"/>
                <a:tab pos="2247900" algn="l"/>
                <a:tab pos="2806700" algn="l"/>
                <a:tab pos="3365500" algn="l"/>
                <a:tab pos="3924300" algn="l"/>
                <a:tab pos="4483100" algn="l"/>
                <a:tab pos="5041900" algn="l"/>
                <a:tab pos="5567680" algn="l"/>
                <a:tab pos="6160135" algn="l"/>
                <a:tab pos="6718934" algn="l"/>
                <a:tab pos="7277734" algn="l"/>
                <a:tab pos="7836534" algn="l"/>
                <a:tab pos="8395335" algn="l"/>
                <a:tab pos="8954135" algn="l"/>
                <a:tab pos="9512935" algn="l"/>
              </a:tabLst>
            </a:pPr>
            <a:r>
              <a:rPr dirty="0" sz="1200" spc="75" b="1">
                <a:latin typeface="Calibri"/>
                <a:cs typeface="Calibri"/>
              </a:rPr>
              <a:t>2009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2010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2011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2012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2013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2014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2015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2016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2017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2018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50" b="1">
                <a:latin typeface="Calibri"/>
                <a:cs typeface="Calibri"/>
              </a:rPr>
              <a:t>2019*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2020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2021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2022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2023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2024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2025</a:t>
            </a:r>
            <a:r>
              <a:rPr dirty="0" sz="1200" b="1">
                <a:latin typeface="Calibri"/>
                <a:cs typeface="Calibri"/>
              </a:rPr>
              <a:t>	</a:t>
            </a:r>
            <a:r>
              <a:rPr dirty="0" sz="1200" spc="75" b="1">
                <a:latin typeface="Calibri"/>
                <a:cs typeface="Calibri"/>
              </a:rPr>
              <a:t>2026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805541" y="2900934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1364214" y="2900934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 b="1"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4514088" y="1872995"/>
            <a:ext cx="4471670" cy="4185285"/>
          </a:xfrm>
          <a:custGeom>
            <a:avLst/>
            <a:gdLst/>
            <a:ahLst/>
            <a:cxnLst/>
            <a:rect l="l" t="t" r="r" b="b"/>
            <a:pathLst>
              <a:path w="4471670" h="4185285">
                <a:moveTo>
                  <a:pt x="0" y="0"/>
                </a:moveTo>
                <a:lnTo>
                  <a:pt x="0" y="4176001"/>
                </a:lnTo>
              </a:path>
              <a:path w="4471670" h="4185285">
                <a:moveTo>
                  <a:pt x="2758440" y="0"/>
                </a:moveTo>
                <a:lnTo>
                  <a:pt x="2758440" y="4176001"/>
                </a:lnTo>
              </a:path>
              <a:path w="4471670" h="4185285">
                <a:moveTo>
                  <a:pt x="1173479" y="9143"/>
                </a:moveTo>
                <a:lnTo>
                  <a:pt x="1173479" y="4185145"/>
                </a:lnTo>
              </a:path>
              <a:path w="4471670" h="4185285">
                <a:moveTo>
                  <a:pt x="4471416" y="9143"/>
                </a:moveTo>
                <a:lnTo>
                  <a:pt x="4471416" y="4185145"/>
                </a:lnTo>
              </a:path>
            </a:pathLst>
          </a:custGeom>
          <a:ln w="12700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1847088" y="5583935"/>
            <a:ext cx="1417320" cy="38417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6520" rIns="0" bIns="0" rtlCol="0" vert="horz">
            <a:spAutoFit/>
          </a:bodyPr>
          <a:lstStyle/>
          <a:p>
            <a:pPr marL="386080">
              <a:lnSpc>
                <a:spcPct val="100000"/>
              </a:lnSpc>
              <a:spcBef>
                <a:spcPts val="76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–</a:t>
            </a:r>
            <a:r>
              <a:rPr dirty="0" sz="1100" spc="-20" b="1">
                <a:latin typeface="Calibri"/>
                <a:cs typeface="Calibri"/>
              </a:rPr>
              <a:t> 1.8%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65759" y="5510784"/>
            <a:ext cx="1047115" cy="45720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49530" rIns="0" bIns="0" rtlCol="0" vert="horz">
            <a:spAutoFit/>
          </a:bodyPr>
          <a:lstStyle/>
          <a:p>
            <a:pPr marL="71120" marR="187325">
              <a:lnSpc>
                <a:spcPct val="100000"/>
              </a:lnSpc>
              <a:spcBef>
                <a:spcPts val="390"/>
              </a:spcBef>
            </a:pPr>
            <a:r>
              <a:rPr dirty="0" sz="1100" b="1">
                <a:latin typeface="Calibri"/>
                <a:cs typeface="Calibri"/>
              </a:rPr>
              <a:t>Price</a:t>
            </a:r>
            <a:r>
              <a:rPr dirty="0" sz="1100" spc="21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cap </a:t>
            </a:r>
            <a:r>
              <a:rPr dirty="0" sz="1100" spc="-10" b="1">
                <a:latin typeface="Calibri"/>
                <a:cs typeface="Calibri"/>
              </a:rPr>
              <a:t>regulation**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768340" y="1866900"/>
            <a:ext cx="1422400" cy="30988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577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455"/>
              </a:spcBef>
            </a:pPr>
            <a:r>
              <a:rPr dirty="0" sz="1100" spc="-10" b="1">
                <a:latin typeface="Calibri"/>
                <a:cs typeface="Calibri"/>
              </a:rPr>
              <a:t>+7.5%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414259" y="1866900"/>
            <a:ext cx="1422400" cy="30988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577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1100" spc="40" b="1">
                <a:latin typeface="Calibri"/>
                <a:cs typeface="Calibri"/>
              </a:rPr>
              <a:t>+10.6%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561588" y="5580888"/>
            <a:ext cx="800100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-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0.6%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582667" y="5580888"/>
            <a:ext cx="1065530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-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0.2%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5780532" y="5580888"/>
            <a:ext cx="1390015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367030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+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5.8%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414259" y="5580888"/>
            <a:ext cx="1420495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382270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+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5.4%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10603738" y="1866645"/>
            <a:ext cx="1263650" cy="4189095"/>
            <a:chOff x="10603738" y="1866645"/>
            <a:chExt cx="1263650" cy="4189095"/>
          </a:xfrm>
        </p:grpSpPr>
        <p:sp>
          <p:nvSpPr>
            <p:cNvPr id="73" name="object 73" descr=""/>
            <p:cNvSpPr/>
            <p:nvPr/>
          </p:nvSpPr>
          <p:spPr>
            <a:xfrm>
              <a:off x="10610088" y="1872995"/>
              <a:ext cx="0" cy="4176395"/>
            </a:xfrm>
            <a:custGeom>
              <a:avLst/>
              <a:gdLst/>
              <a:ahLst/>
              <a:cxnLst/>
              <a:rect l="l" t="t" r="r" b="b"/>
              <a:pathLst>
                <a:path w="0" h="4176395">
                  <a:moveTo>
                    <a:pt x="0" y="0"/>
                  </a:moveTo>
                  <a:lnTo>
                    <a:pt x="0" y="4176001"/>
                  </a:lnTo>
                </a:path>
              </a:pathLst>
            </a:custGeom>
            <a:ln w="12700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750296" y="1866899"/>
              <a:ext cx="1117600" cy="309880"/>
            </a:xfrm>
            <a:custGeom>
              <a:avLst/>
              <a:gdLst/>
              <a:ahLst/>
              <a:cxnLst/>
              <a:rect l="l" t="t" r="r" b="b"/>
              <a:pathLst>
                <a:path w="1117600" h="309880">
                  <a:moveTo>
                    <a:pt x="1117092" y="0"/>
                  </a:moveTo>
                  <a:lnTo>
                    <a:pt x="0" y="0"/>
                  </a:lnTo>
                  <a:lnTo>
                    <a:pt x="0" y="309372"/>
                  </a:lnTo>
                  <a:lnTo>
                    <a:pt x="1117092" y="309372"/>
                  </a:lnTo>
                  <a:lnTo>
                    <a:pt x="111709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105900" y="1866900"/>
            <a:ext cx="1422400" cy="30988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577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1100" spc="-10" b="1">
                <a:latin typeface="Calibri"/>
                <a:cs typeface="Calibri"/>
              </a:rPr>
              <a:t>+4.6%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086088" y="5580888"/>
            <a:ext cx="1422400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+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30" b="1">
                <a:latin typeface="Calibri"/>
                <a:cs typeface="Calibri"/>
              </a:rPr>
              <a:t>1.35%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1063478" y="1911476"/>
            <a:ext cx="492759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40" b="1">
                <a:latin typeface="Calibri"/>
                <a:cs typeface="Calibri"/>
              </a:rPr>
              <a:t>+10.5%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730483" y="5580888"/>
            <a:ext cx="1117600" cy="38735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9779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770"/>
              </a:spcBef>
            </a:pPr>
            <a:r>
              <a:rPr dirty="0" sz="1100" spc="70" b="1">
                <a:latin typeface="Calibri"/>
                <a:cs typeface="Calibri"/>
              </a:rPr>
              <a:t>CPI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+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30" b="1">
                <a:latin typeface="Calibri"/>
                <a:cs typeface="Calibri"/>
              </a:rPr>
              <a:t>3.37%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520438" y="1866900"/>
            <a:ext cx="1160780" cy="30988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5397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425"/>
              </a:spcBef>
              <a:tabLst>
                <a:tab pos="673100" algn="l"/>
              </a:tabLst>
            </a:pPr>
            <a:r>
              <a:rPr dirty="0" sz="1100" spc="-10" b="1">
                <a:latin typeface="Calibri"/>
                <a:cs typeface="Calibri"/>
              </a:rPr>
              <a:t>+1.6%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40" b="1">
                <a:latin typeface="Calibri"/>
                <a:cs typeface="Calibri"/>
              </a:rPr>
              <a:t>+1.0%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471036" y="2196846"/>
            <a:ext cx="436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762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latin typeface="Calibri"/>
                <a:cs typeface="Calibri"/>
              </a:rPr>
              <a:t>Carried</a:t>
            </a:r>
            <a:r>
              <a:rPr dirty="0" sz="600" spc="140" b="1">
                <a:latin typeface="Calibri"/>
                <a:cs typeface="Calibri"/>
              </a:rPr>
              <a:t> </a:t>
            </a:r>
            <a:r>
              <a:rPr dirty="0" sz="600" spc="-20" b="1">
                <a:latin typeface="Calibri"/>
                <a:cs typeface="Calibri"/>
              </a:rPr>
              <a:t>over</a:t>
            </a:r>
            <a:r>
              <a:rPr dirty="0" sz="600" spc="500" b="1">
                <a:latin typeface="Calibri"/>
                <a:cs typeface="Calibri"/>
              </a:rPr>
              <a:t> </a:t>
            </a:r>
            <a:r>
              <a:rPr dirty="0" sz="600" b="1">
                <a:latin typeface="Calibri"/>
                <a:cs typeface="Calibri"/>
              </a:rPr>
              <a:t>to</a:t>
            </a:r>
            <a:r>
              <a:rPr dirty="0" sz="600" spc="10" b="1">
                <a:latin typeface="Calibri"/>
                <a:cs typeface="Calibri"/>
              </a:rPr>
              <a:t> </a:t>
            </a:r>
            <a:r>
              <a:rPr dirty="0" sz="600" spc="30" b="1">
                <a:latin typeface="Calibri"/>
                <a:cs typeface="Calibri"/>
              </a:rPr>
              <a:t>2013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357626" y="1866900"/>
            <a:ext cx="1150620" cy="30988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5778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455"/>
              </a:spcBef>
              <a:tabLst>
                <a:tab pos="645795" algn="l"/>
              </a:tabLst>
            </a:pPr>
            <a:r>
              <a:rPr dirty="0" sz="1100" spc="-10" b="1">
                <a:latin typeface="Calibri"/>
                <a:cs typeface="Calibri"/>
              </a:rPr>
              <a:t>+1.2%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-10" b="1">
                <a:latin typeface="Calibri"/>
                <a:cs typeface="Calibri"/>
              </a:rPr>
              <a:t>+2.8%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3351276" y="1872995"/>
            <a:ext cx="0" cy="4176395"/>
          </a:xfrm>
          <a:custGeom>
            <a:avLst/>
            <a:gdLst/>
            <a:ahLst/>
            <a:cxnLst/>
            <a:rect l="l" t="t" r="r" b="b"/>
            <a:pathLst>
              <a:path w="0" h="4176395">
                <a:moveTo>
                  <a:pt x="0" y="0"/>
                </a:moveTo>
                <a:lnTo>
                  <a:pt x="0" y="4176001"/>
                </a:lnTo>
              </a:path>
            </a:pathLst>
          </a:custGeom>
          <a:ln w="12700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1659635" y="1866900"/>
            <a:ext cx="1685289" cy="30988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0" rIns="0" bIns="0" rtlCol="0" vert="horz">
            <a:spAutoFit/>
          </a:bodyPr>
          <a:lstStyle/>
          <a:p>
            <a:pPr marL="146050" marR="139700" indent="175260">
              <a:lnSpc>
                <a:spcPct val="100000"/>
              </a:lnSpc>
            </a:pPr>
            <a:r>
              <a:rPr dirty="0" sz="1050" spc="50" b="1">
                <a:latin typeface="Calibri"/>
                <a:cs typeface="Calibri"/>
              </a:rPr>
              <a:t>No</a:t>
            </a:r>
            <a:r>
              <a:rPr dirty="0" sz="1050" spc="6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price</a:t>
            </a:r>
            <a:r>
              <a:rPr dirty="0" sz="1050" spc="8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increase </a:t>
            </a:r>
            <a:r>
              <a:rPr dirty="0" sz="1050" b="1">
                <a:latin typeface="Calibri"/>
                <a:cs typeface="Calibri"/>
              </a:rPr>
              <a:t>headroom</a:t>
            </a:r>
            <a:r>
              <a:rPr dirty="0" sz="1050" spc="26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before</a:t>
            </a:r>
            <a:r>
              <a:rPr dirty="0" sz="1050" spc="265" b="1">
                <a:latin typeface="Calibri"/>
                <a:cs typeface="Calibri"/>
              </a:rPr>
              <a:t> </a:t>
            </a:r>
            <a:r>
              <a:rPr dirty="0" sz="1050" spc="70" b="1">
                <a:latin typeface="Calibri"/>
                <a:cs typeface="Calibri"/>
              </a:rPr>
              <a:t>2011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86" name="object 8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54</a:t>
            </a:fld>
          </a:p>
        </p:txBody>
      </p:sp>
      <p:sp>
        <p:nvSpPr>
          <p:cNvPr id="84" name="object 84" descr=""/>
          <p:cNvSpPr txBox="1"/>
          <p:nvPr/>
        </p:nvSpPr>
        <p:spPr>
          <a:xfrm>
            <a:off x="365759" y="1493519"/>
            <a:ext cx="1122045" cy="100012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8255" rIns="0" bIns="0" rtlCol="0" vert="horz">
            <a:spAutoFit/>
          </a:bodyPr>
          <a:lstStyle/>
          <a:p>
            <a:pPr marL="71120" marR="212090">
              <a:lnSpc>
                <a:spcPct val="100000"/>
              </a:lnSpc>
              <a:spcBef>
                <a:spcPts val="65"/>
              </a:spcBef>
            </a:pPr>
            <a:r>
              <a:rPr dirty="0" sz="1050" spc="45" b="1">
                <a:latin typeface="Calibri"/>
                <a:cs typeface="Calibri"/>
              </a:rPr>
              <a:t>Pricing </a:t>
            </a:r>
            <a:r>
              <a:rPr dirty="0" sz="1050" b="1">
                <a:latin typeface="Calibri"/>
                <a:cs typeface="Calibri"/>
              </a:rPr>
              <a:t>headroom</a:t>
            </a:r>
            <a:r>
              <a:rPr dirty="0" sz="1050" spc="315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for </a:t>
            </a:r>
            <a:r>
              <a:rPr dirty="0" sz="1050" b="1">
                <a:latin typeface="Calibri"/>
                <a:cs typeface="Calibri"/>
              </a:rPr>
              <a:t>basket</a:t>
            </a:r>
            <a:r>
              <a:rPr dirty="0" sz="1050" spc="240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of</a:t>
            </a:r>
            <a:r>
              <a:rPr dirty="0" sz="1050" spc="50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mail</a:t>
            </a:r>
            <a:r>
              <a:rPr dirty="0" sz="1050" spc="15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products</a:t>
            </a:r>
            <a:endParaRPr sz="1050">
              <a:latin typeface="Calibri"/>
              <a:cs typeface="Calibri"/>
            </a:endParaRPr>
          </a:p>
          <a:p>
            <a:pPr marL="71120" marR="71755">
              <a:lnSpc>
                <a:spcPct val="100000"/>
              </a:lnSpc>
            </a:pPr>
            <a:r>
              <a:rPr dirty="0" sz="1050" b="1">
                <a:latin typeface="Calibri"/>
                <a:cs typeface="Calibri"/>
              </a:rPr>
              <a:t>under</a:t>
            </a:r>
            <a:r>
              <a:rPr dirty="0" sz="1050" spc="17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regulated </a:t>
            </a:r>
            <a:r>
              <a:rPr dirty="0" sz="1050" b="1">
                <a:latin typeface="Calibri"/>
                <a:cs typeface="Calibri"/>
              </a:rPr>
              <a:t>price</a:t>
            </a:r>
            <a:r>
              <a:rPr dirty="0" sz="1050" spc="190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cap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0288" y="1522"/>
            <a:ext cx="3791711" cy="6856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506" y="336550"/>
            <a:ext cx="4488180" cy="8191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P&amp;P</a:t>
            </a:r>
            <a:r>
              <a:rPr dirty="0" spc="-80"/>
              <a:t> </a:t>
            </a:r>
            <a:r>
              <a:rPr dirty="0" spc="85"/>
              <a:t>Germany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105"/>
              <a:t>Wage</a:t>
            </a:r>
            <a:r>
              <a:rPr dirty="0" spc="-75"/>
              <a:t> </a:t>
            </a:r>
            <a:r>
              <a:rPr dirty="0" spc="114"/>
              <a:t>agreements</a:t>
            </a:r>
            <a:r>
              <a:rPr dirty="0" spc="-100"/>
              <a:t> </a:t>
            </a:r>
            <a:r>
              <a:rPr dirty="0" spc="90"/>
              <a:t>in</a:t>
            </a:r>
            <a:r>
              <a:rPr dirty="0" spc="-55"/>
              <a:t> </a:t>
            </a:r>
            <a:r>
              <a:rPr dirty="0" spc="90"/>
              <a:t>Germany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579986" y="6404457"/>
            <a:ext cx="180340" cy="189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0"/>
              </a:lnSpc>
            </a:pPr>
            <a:r>
              <a:rPr dirty="0" sz="1200" spc="70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3961" y="1478407"/>
            <a:ext cx="44157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latin typeface="Calibri"/>
                <a:cs typeface="Calibri"/>
              </a:rPr>
              <a:t>Wage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65" b="1">
                <a:latin typeface="Calibri"/>
                <a:cs typeface="Calibri"/>
              </a:rPr>
              <a:t>increases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for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P&amp;P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55" b="1">
                <a:latin typeface="Calibri"/>
                <a:cs typeface="Calibri"/>
              </a:rPr>
              <a:t>Germany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45" b="1">
                <a:latin typeface="Calibri"/>
                <a:cs typeface="Calibri"/>
              </a:rPr>
              <a:t>employees*,</a:t>
            </a:r>
            <a:r>
              <a:rPr dirty="0" sz="1400" spc="-80" b="1">
                <a:latin typeface="Calibri"/>
                <a:cs typeface="Calibri"/>
              </a:rPr>
              <a:t> </a:t>
            </a:r>
            <a:r>
              <a:rPr dirty="0" sz="1400" spc="70" b="1">
                <a:latin typeface="Calibri"/>
                <a:cs typeface="Calibri"/>
              </a:rPr>
              <a:t>yoy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-50" b="1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2612" y="6176568"/>
            <a:ext cx="28047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*applies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to</a:t>
            </a:r>
            <a:r>
              <a:rPr dirty="0" sz="900" spc="65">
                <a:latin typeface="Calibri"/>
                <a:cs typeface="Calibri"/>
              </a:rPr>
              <a:t> </a:t>
            </a:r>
            <a:r>
              <a:rPr dirty="0" sz="900" spc="55">
                <a:latin typeface="Calibri"/>
                <a:cs typeface="Calibri"/>
              </a:rPr>
              <a:t>~170,000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Deutsche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Post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AG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tariff</a:t>
            </a:r>
            <a:r>
              <a:rPr dirty="0" sz="900" spc="5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employees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615183" y="3880103"/>
            <a:ext cx="368935" cy="626745"/>
          </a:xfrm>
          <a:custGeom>
            <a:avLst/>
            <a:gdLst/>
            <a:ahLst/>
            <a:cxnLst/>
            <a:rect l="l" t="t" r="r" b="b"/>
            <a:pathLst>
              <a:path w="368935" h="626745">
                <a:moveTo>
                  <a:pt x="368808" y="0"/>
                </a:moveTo>
                <a:lnTo>
                  <a:pt x="0" y="0"/>
                </a:lnTo>
                <a:lnTo>
                  <a:pt x="0" y="626364"/>
                </a:lnTo>
                <a:lnTo>
                  <a:pt x="368808" y="626364"/>
                </a:lnTo>
                <a:lnTo>
                  <a:pt x="36880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169920" y="4020311"/>
            <a:ext cx="370840" cy="486409"/>
          </a:xfrm>
          <a:custGeom>
            <a:avLst/>
            <a:gdLst/>
            <a:ahLst/>
            <a:cxnLst/>
            <a:rect l="l" t="t" r="r" b="b"/>
            <a:pathLst>
              <a:path w="370839" h="486410">
                <a:moveTo>
                  <a:pt x="370331" y="0"/>
                </a:moveTo>
                <a:lnTo>
                  <a:pt x="0" y="0"/>
                </a:lnTo>
                <a:lnTo>
                  <a:pt x="0" y="486156"/>
                </a:lnTo>
                <a:lnTo>
                  <a:pt x="370331" y="486156"/>
                </a:lnTo>
                <a:lnTo>
                  <a:pt x="370331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24655" y="4099559"/>
            <a:ext cx="370840" cy="407034"/>
          </a:xfrm>
          <a:custGeom>
            <a:avLst/>
            <a:gdLst/>
            <a:ahLst/>
            <a:cxnLst/>
            <a:rect l="l" t="t" r="r" b="b"/>
            <a:pathLst>
              <a:path w="370839" h="407035">
                <a:moveTo>
                  <a:pt x="370332" y="0"/>
                </a:moveTo>
                <a:lnTo>
                  <a:pt x="0" y="0"/>
                </a:lnTo>
                <a:lnTo>
                  <a:pt x="0" y="406907"/>
                </a:lnTo>
                <a:lnTo>
                  <a:pt x="370332" y="406907"/>
                </a:lnTo>
                <a:lnTo>
                  <a:pt x="37033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835652" y="4192523"/>
            <a:ext cx="370840" cy="314325"/>
          </a:xfrm>
          <a:custGeom>
            <a:avLst/>
            <a:gdLst/>
            <a:ahLst/>
            <a:cxnLst/>
            <a:rect l="l" t="t" r="r" b="b"/>
            <a:pathLst>
              <a:path w="370839" h="314325">
                <a:moveTo>
                  <a:pt x="370332" y="0"/>
                </a:moveTo>
                <a:lnTo>
                  <a:pt x="0" y="0"/>
                </a:lnTo>
                <a:lnTo>
                  <a:pt x="0" y="313944"/>
                </a:lnTo>
                <a:lnTo>
                  <a:pt x="370332" y="313944"/>
                </a:lnTo>
                <a:lnTo>
                  <a:pt x="37033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390388" y="4239767"/>
            <a:ext cx="370840" cy="266700"/>
          </a:xfrm>
          <a:custGeom>
            <a:avLst/>
            <a:gdLst/>
            <a:ahLst/>
            <a:cxnLst/>
            <a:rect l="l" t="t" r="r" b="b"/>
            <a:pathLst>
              <a:path w="370839" h="266700">
                <a:moveTo>
                  <a:pt x="370332" y="0"/>
                </a:moveTo>
                <a:lnTo>
                  <a:pt x="0" y="0"/>
                </a:lnTo>
                <a:lnTo>
                  <a:pt x="0" y="266699"/>
                </a:lnTo>
                <a:lnTo>
                  <a:pt x="370332" y="266699"/>
                </a:lnTo>
                <a:lnTo>
                  <a:pt x="37033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946647" y="4037076"/>
            <a:ext cx="368935" cy="469900"/>
          </a:xfrm>
          <a:custGeom>
            <a:avLst/>
            <a:gdLst/>
            <a:ahLst/>
            <a:cxnLst/>
            <a:rect l="l" t="t" r="r" b="b"/>
            <a:pathLst>
              <a:path w="368935" h="469900">
                <a:moveTo>
                  <a:pt x="368807" y="0"/>
                </a:moveTo>
                <a:lnTo>
                  <a:pt x="0" y="0"/>
                </a:lnTo>
                <a:lnTo>
                  <a:pt x="0" y="469392"/>
                </a:lnTo>
                <a:lnTo>
                  <a:pt x="368807" y="469392"/>
                </a:lnTo>
                <a:lnTo>
                  <a:pt x="3688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501384" y="4177284"/>
            <a:ext cx="370840" cy="329565"/>
          </a:xfrm>
          <a:custGeom>
            <a:avLst/>
            <a:gdLst/>
            <a:ahLst/>
            <a:cxnLst/>
            <a:rect l="l" t="t" r="r" b="b"/>
            <a:pathLst>
              <a:path w="370840" h="329564">
                <a:moveTo>
                  <a:pt x="370332" y="0"/>
                </a:moveTo>
                <a:lnTo>
                  <a:pt x="0" y="0"/>
                </a:lnTo>
                <a:lnTo>
                  <a:pt x="0" y="329184"/>
                </a:lnTo>
                <a:lnTo>
                  <a:pt x="370332" y="329184"/>
                </a:lnTo>
                <a:lnTo>
                  <a:pt x="37033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612380" y="4037076"/>
            <a:ext cx="368935" cy="469900"/>
          </a:xfrm>
          <a:custGeom>
            <a:avLst/>
            <a:gdLst/>
            <a:ahLst/>
            <a:cxnLst/>
            <a:rect l="l" t="t" r="r" b="b"/>
            <a:pathLst>
              <a:path w="368934" h="469900">
                <a:moveTo>
                  <a:pt x="368808" y="0"/>
                </a:moveTo>
                <a:lnTo>
                  <a:pt x="0" y="0"/>
                </a:lnTo>
                <a:lnTo>
                  <a:pt x="0" y="469392"/>
                </a:lnTo>
                <a:lnTo>
                  <a:pt x="368808" y="469392"/>
                </a:lnTo>
                <a:lnTo>
                  <a:pt x="36880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8167116" y="0"/>
            <a:ext cx="4025265" cy="6856730"/>
            <a:chOff x="8167116" y="0"/>
            <a:chExt cx="4025265" cy="685673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20" y="0"/>
              <a:ext cx="3802379" cy="68564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8167116" y="2703575"/>
              <a:ext cx="1480185" cy="1803400"/>
            </a:xfrm>
            <a:custGeom>
              <a:avLst/>
              <a:gdLst/>
              <a:ahLst/>
              <a:cxnLst/>
              <a:rect l="l" t="t" r="r" b="b"/>
              <a:pathLst>
                <a:path w="1480184" h="1803400">
                  <a:moveTo>
                    <a:pt x="370332" y="1488948"/>
                  </a:moveTo>
                  <a:lnTo>
                    <a:pt x="0" y="1488948"/>
                  </a:lnTo>
                  <a:lnTo>
                    <a:pt x="0" y="1802892"/>
                  </a:lnTo>
                  <a:lnTo>
                    <a:pt x="370332" y="1802892"/>
                  </a:lnTo>
                  <a:lnTo>
                    <a:pt x="370332" y="1488948"/>
                  </a:lnTo>
                  <a:close/>
                </a:path>
                <a:path w="1480184" h="1803400">
                  <a:moveTo>
                    <a:pt x="1479804" y="0"/>
                  </a:moveTo>
                  <a:lnTo>
                    <a:pt x="1110996" y="0"/>
                  </a:lnTo>
                  <a:lnTo>
                    <a:pt x="1110996" y="1802892"/>
                  </a:lnTo>
                  <a:lnTo>
                    <a:pt x="1479804" y="1802892"/>
                  </a:lnTo>
                  <a:lnTo>
                    <a:pt x="147980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491488" y="4246626"/>
            <a:ext cx="3962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12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4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0.0</a:t>
            </a:r>
            <a:r>
              <a:rPr dirty="0" u="sng" sz="1400" spc="5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46223" y="4246626"/>
            <a:ext cx="3962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114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4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0.0</a:t>
            </a:r>
            <a:r>
              <a:rPr dirty="0" u="sng" sz="1400" spc="5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58617" y="3597909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4.0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13861" y="3745484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3.1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68978" y="3839717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2.6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68215" y="4246626"/>
            <a:ext cx="3943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12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4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0.0</a:t>
            </a:r>
            <a:r>
              <a:rPr dirty="0" u="sng" sz="1400" spc="5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879594" y="3966717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2.0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434965" y="3983227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1.7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990971" y="3745229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3.0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532880" y="3868877"/>
            <a:ext cx="2832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latin typeface="Calibri"/>
                <a:cs typeface="Calibri"/>
              </a:rPr>
              <a:t>2.1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043419" y="4259326"/>
            <a:ext cx="3962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13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4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0.0</a:t>
            </a:r>
            <a:r>
              <a:rPr dirty="0" u="sng" sz="1400" spc="5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656321" y="3741801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3.0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199501" y="3885438"/>
            <a:ext cx="28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latin typeface="Calibri"/>
                <a:cs typeface="Calibri"/>
              </a:rPr>
              <a:t>2.0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268714" y="2457957"/>
            <a:ext cx="3886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 b="1">
                <a:latin typeface="Calibri"/>
                <a:cs typeface="Calibri"/>
              </a:rPr>
              <a:t>11.5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709152" y="4259326"/>
            <a:ext cx="3962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13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45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0.0</a:t>
            </a:r>
            <a:r>
              <a:rPr dirty="0" u="sng" sz="1400" spc="500" b="1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24611" y="5012435"/>
            <a:ext cx="1039494" cy="513715"/>
          </a:xfrm>
          <a:prstGeom prst="rect">
            <a:avLst/>
          </a:prstGeom>
          <a:solidFill>
            <a:srgbClr val="E4E4E4"/>
          </a:solidFill>
        </p:spPr>
        <p:txBody>
          <a:bodyPr wrap="square" lIns="0" tIns="60960" rIns="0" bIns="0" rtlCol="0" vert="horz">
            <a:spAutoFit/>
          </a:bodyPr>
          <a:lstStyle/>
          <a:p>
            <a:pPr marL="72390" marR="313690">
              <a:lnSpc>
                <a:spcPct val="100000"/>
              </a:lnSpc>
              <a:spcBef>
                <a:spcPts val="480"/>
              </a:spcBef>
            </a:pPr>
            <a:r>
              <a:rPr dirty="0" sz="1200" b="1">
                <a:latin typeface="Calibri"/>
                <a:cs typeface="Calibri"/>
              </a:rPr>
              <a:t>One-</a:t>
            </a:r>
            <a:r>
              <a:rPr dirty="0" sz="1200" spc="-20" b="1">
                <a:latin typeface="Calibri"/>
                <a:cs typeface="Calibri"/>
              </a:rPr>
              <a:t>time </a:t>
            </a:r>
            <a:r>
              <a:rPr dirty="0" sz="1200" spc="-10" b="1">
                <a:latin typeface="Calibri"/>
                <a:cs typeface="Calibri"/>
              </a:rPr>
              <a:t>payment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482852" y="5103876"/>
            <a:ext cx="981710" cy="330835"/>
          </a:xfrm>
          <a:custGeom>
            <a:avLst/>
            <a:gdLst/>
            <a:ahLst/>
            <a:cxnLst/>
            <a:rect l="l" t="t" r="r" b="b"/>
            <a:pathLst>
              <a:path w="981710" h="330835">
                <a:moveTo>
                  <a:pt x="981456" y="0"/>
                </a:moveTo>
                <a:lnTo>
                  <a:pt x="0" y="0"/>
                </a:lnTo>
                <a:lnTo>
                  <a:pt x="0" y="330708"/>
                </a:lnTo>
                <a:lnTo>
                  <a:pt x="981456" y="330708"/>
                </a:lnTo>
                <a:lnTo>
                  <a:pt x="981456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4268723" y="5096255"/>
            <a:ext cx="485140" cy="330835"/>
          </a:xfrm>
          <a:custGeom>
            <a:avLst/>
            <a:gdLst/>
            <a:ahLst/>
            <a:cxnLst/>
            <a:rect l="l" t="t" r="r" b="b"/>
            <a:pathLst>
              <a:path w="485139" h="330835">
                <a:moveTo>
                  <a:pt x="484631" y="0"/>
                </a:moveTo>
                <a:lnTo>
                  <a:pt x="0" y="0"/>
                </a:lnTo>
                <a:lnTo>
                  <a:pt x="0" y="330708"/>
                </a:lnTo>
                <a:lnTo>
                  <a:pt x="484631" y="330708"/>
                </a:lnTo>
                <a:lnTo>
                  <a:pt x="484631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1430782" y="4503292"/>
          <a:ext cx="8469630" cy="1171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075"/>
                <a:gridCol w="554989"/>
                <a:gridCol w="1108075"/>
                <a:gridCol w="589914"/>
                <a:gridCol w="1077595"/>
                <a:gridCol w="544195"/>
                <a:gridCol w="547370"/>
                <a:gridCol w="570229"/>
                <a:gridCol w="1004570"/>
                <a:gridCol w="708659"/>
                <a:gridCol w="490854"/>
                <a:gridCol w="154304"/>
              </a:tblGrid>
              <a:tr h="592455">
                <a:tc rowSpan="4">
                  <a:txBody>
                    <a:bodyPr/>
                    <a:lstStyle/>
                    <a:p>
                      <a:pPr algn="ctr" marR="40005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554990" algn="l"/>
                        </a:tabLst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2010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70" b="1">
                          <a:latin typeface="Calibri"/>
                          <a:cs typeface="Calibri"/>
                        </a:rPr>
                        <a:t>2011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26034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Calibri"/>
                          <a:cs typeface="Calibri"/>
                        </a:rPr>
                        <a:t>Flat</a:t>
                      </a:r>
                      <a:r>
                        <a:rPr dirty="0" sz="1100" spc="1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65" b="1">
                          <a:latin typeface="Calibri"/>
                          <a:cs typeface="Calibri"/>
                        </a:rPr>
                        <a:t>€320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630555" algn="l"/>
                        </a:tabLst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2013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70" b="1">
                          <a:latin typeface="Calibri"/>
                          <a:cs typeface="Calibri"/>
                        </a:rPr>
                        <a:t>2014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2015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8430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€400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598805" algn="l"/>
                        </a:tabLst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2016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70" b="1">
                          <a:latin typeface="Calibri"/>
                          <a:cs typeface="Calibri"/>
                        </a:rPr>
                        <a:t>2017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636905" algn="l"/>
                        </a:tabLst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2021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75" b="1">
                          <a:latin typeface="Calibri"/>
                          <a:cs typeface="Calibri"/>
                        </a:rPr>
                        <a:t>2022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742950" algn="l"/>
                        </a:tabLst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2023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70" b="1">
                          <a:latin typeface="Calibri"/>
                          <a:cs typeface="Calibri"/>
                        </a:rPr>
                        <a:t>2024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006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€400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€250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€300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55879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€2,460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A6A6A6"/>
                      </a:solidFill>
                      <a:prstDash val="solid"/>
                    </a:lnL>
                    <a:solidFill>
                      <a:srgbClr val="E4E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60" b="1">
                          <a:latin typeface="Calibri"/>
                          <a:cs typeface="Calibri"/>
                        </a:rPr>
                        <a:t>€540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001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731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5879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894"/>
                        </a:lnSpc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(tax-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free)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solidFill>
                      <a:srgbClr val="E4E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ts val="890"/>
                        </a:lnSpc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(tax-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free)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84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763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888888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7" name="object 37" descr=""/>
          <p:cNvSpPr txBox="1"/>
          <p:nvPr/>
        </p:nvSpPr>
        <p:spPr>
          <a:xfrm>
            <a:off x="9864852" y="3320796"/>
            <a:ext cx="1854835" cy="118872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31750" rIns="0" bIns="0" rtlCol="0" vert="horz">
            <a:spAutoFit/>
          </a:bodyPr>
          <a:lstStyle/>
          <a:p>
            <a:pPr marL="180975" marR="201930">
              <a:lnSpc>
                <a:spcPct val="100000"/>
              </a:lnSpc>
              <a:spcBef>
                <a:spcPts val="250"/>
              </a:spcBef>
            </a:pPr>
            <a:r>
              <a:rPr dirty="0" sz="1200" b="1">
                <a:latin typeface="Calibri"/>
                <a:cs typeface="Calibri"/>
              </a:rPr>
              <a:t>Union</a:t>
            </a:r>
            <a:r>
              <a:rPr dirty="0" sz="1200" spc="160" b="1">
                <a:latin typeface="Calibri"/>
                <a:cs typeface="Calibri"/>
              </a:rPr>
              <a:t> </a:t>
            </a:r>
            <a:r>
              <a:rPr dirty="0" sz="1200" spc="35" b="1">
                <a:latin typeface="Calibri"/>
                <a:cs typeface="Calibri"/>
              </a:rPr>
              <a:t>agreement </a:t>
            </a:r>
            <a:r>
              <a:rPr dirty="0" sz="1200" b="1">
                <a:latin typeface="Calibri"/>
                <a:cs typeface="Calibri"/>
              </a:rPr>
              <a:t>until</a:t>
            </a:r>
            <a:r>
              <a:rPr dirty="0" sz="1200" spc="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8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end</a:t>
            </a:r>
            <a:r>
              <a:rPr dirty="0" sz="1200" spc="8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of</a:t>
            </a:r>
            <a:r>
              <a:rPr dirty="0" sz="1200" spc="110" b="1">
                <a:latin typeface="Calibri"/>
                <a:cs typeface="Calibri"/>
              </a:rPr>
              <a:t> </a:t>
            </a:r>
            <a:r>
              <a:rPr dirty="0" sz="1200" spc="60" b="1">
                <a:latin typeface="Calibri"/>
                <a:cs typeface="Calibri"/>
              </a:rPr>
              <a:t>2026: </a:t>
            </a:r>
            <a:r>
              <a:rPr dirty="0" sz="1200">
                <a:latin typeface="Calibri"/>
                <a:cs typeface="Calibri"/>
              </a:rPr>
              <a:t>2%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wage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increase</a:t>
            </a:r>
            <a:r>
              <a:rPr dirty="0" sz="1200" spc="5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baseline="24305" sz="1200">
                <a:latin typeface="Calibri"/>
                <a:cs typeface="Calibri"/>
              </a:rPr>
              <a:t>st</a:t>
            </a:r>
            <a:r>
              <a:rPr dirty="0" baseline="24305" sz="1200" spc="3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April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60">
                <a:latin typeface="Calibri"/>
                <a:cs typeface="Calibri"/>
              </a:rPr>
              <a:t>2025,</a:t>
            </a:r>
            <a:endParaRPr sz="1200">
              <a:latin typeface="Calibri"/>
              <a:cs typeface="Calibri"/>
            </a:endParaRPr>
          </a:p>
          <a:p>
            <a:pPr marL="180975" marR="45974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further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3%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1</a:t>
            </a:r>
            <a:r>
              <a:rPr dirty="0" baseline="24305" sz="1200" spc="-37">
                <a:latin typeface="Calibri"/>
                <a:cs typeface="Calibri"/>
              </a:rPr>
              <a:t>st</a:t>
            </a:r>
            <a:r>
              <a:rPr dirty="0" baseline="24305" sz="1200" spc="7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April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 spc="75">
                <a:latin typeface="Calibri"/>
                <a:cs typeface="Calibri"/>
              </a:rPr>
              <a:t>2026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22019"/>
            <a:ext cx="9287510" cy="980440"/>
          </a:xfrm>
          <a:custGeom>
            <a:avLst/>
            <a:gdLst/>
            <a:ahLst/>
            <a:cxnLst/>
            <a:rect l="l" t="t" r="r" b="b"/>
            <a:pathLst>
              <a:path w="9287510" h="980439">
                <a:moveTo>
                  <a:pt x="9287256" y="0"/>
                </a:moveTo>
                <a:lnTo>
                  <a:pt x="0" y="0"/>
                </a:lnTo>
                <a:lnTo>
                  <a:pt x="0" y="979931"/>
                </a:lnTo>
                <a:lnTo>
                  <a:pt x="9287256" y="979931"/>
                </a:lnTo>
                <a:lnTo>
                  <a:pt x="92872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1142491"/>
            <a:ext cx="6894195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90"/>
              <a:t>POST</a:t>
            </a:r>
            <a:r>
              <a:rPr dirty="0" sz="2900" spc="40"/>
              <a:t> </a:t>
            </a:r>
            <a:r>
              <a:rPr dirty="0" sz="2900" spc="-229"/>
              <a:t>&amp;</a:t>
            </a:r>
            <a:r>
              <a:rPr dirty="0" sz="2900" spc="20"/>
              <a:t> </a:t>
            </a:r>
            <a:r>
              <a:rPr dirty="0" sz="2900" spc="110"/>
              <a:t>PARCEL</a:t>
            </a:r>
            <a:r>
              <a:rPr dirty="0" sz="2900" spc="40"/>
              <a:t> </a:t>
            </a:r>
            <a:r>
              <a:rPr dirty="0" sz="2900"/>
              <a:t>GERMANY:</a:t>
            </a:r>
            <a:r>
              <a:rPr dirty="0" sz="2900" spc="55"/>
              <a:t> </a:t>
            </a:r>
            <a:r>
              <a:rPr dirty="0" sz="2650">
                <a:solidFill>
                  <a:srgbClr val="000000"/>
                </a:solidFill>
              </a:rPr>
              <a:t>Financial</a:t>
            </a:r>
            <a:r>
              <a:rPr dirty="0" sz="2650" spc="45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Outlook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6259067" y="422148"/>
            <a:ext cx="5573395" cy="3799840"/>
            <a:chOff x="6259067" y="422148"/>
            <a:chExt cx="5573395" cy="3799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1683" y="422148"/>
              <a:ext cx="2078735" cy="20695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7591" y="448056"/>
              <a:ext cx="1976627" cy="19674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2552699"/>
              <a:ext cx="5562600" cy="16687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9067" y="2711196"/>
              <a:ext cx="5526024" cy="141274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295643" y="2578608"/>
              <a:ext cx="5461000" cy="1567180"/>
            </a:xfrm>
            <a:custGeom>
              <a:avLst/>
              <a:gdLst/>
              <a:ahLst/>
              <a:cxnLst/>
              <a:rect l="l" t="t" r="r" b="b"/>
              <a:pathLst>
                <a:path w="5461000" h="1567179">
                  <a:moveTo>
                    <a:pt x="5408422" y="0"/>
                  </a:moveTo>
                  <a:lnTo>
                    <a:pt x="52069" y="0"/>
                  </a:lnTo>
                  <a:lnTo>
                    <a:pt x="31771" y="4081"/>
                  </a:lnTo>
                  <a:lnTo>
                    <a:pt x="15224" y="15224"/>
                  </a:lnTo>
                  <a:lnTo>
                    <a:pt x="4081" y="31771"/>
                  </a:lnTo>
                  <a:lnTo>
                    <a:pt x="0" y="52069"/>
                  </a:lnTo>
                  <a:lnTo>
                    <a:pt x="0" y="1514602"/>
                  </a:lnTo>
                  <a:lnTo>
                    <a:pt x="4081" y="1534900"/>
                  </a:lnTo>
                  <a:lnTo>
                    <a:pt x="15224" y="1551447"/>
                  </a:lnTo>
                  <a:lnTo>
                    <a:pt x="31771" y="1562590"/>
                  </a:lnTo>
                  <a:lnTo>
                    <a:pt x="52069" y="1566671"/>
                  </a:lnTo>
                  <a:lnTo>
                    <a:pt x="5408422" y="1566671"/>
                  </a:lnTo>
                  <a:lnTo>
                    <a:pt x="5428720" y="1562590"/>
                  </a:lnTo>
                  <a:lnTo>
                    <a:pt x="5445267" y="1551447"/>
                  </a:lnTo>
                  <a:lnTo>
                    <a:pt x="5456410" y="1534900"/>
                  </a:lnTo>
                  <a:lnTo>
                    <a:pt x="5460491" y="1514602"/>
                  </a:lnTo>
                  <a:lnTo>
                    <a:pt x="5460491" y="52069"/>
                  </a:lnTo>
                  <a:lnTo>
                    <a:pt x="5456410" y="31771"/>
                  </a:lnTo>
                  <a:lnTo>
                    <a:pt x="5445267" y="15224"/>
                  </a:lnTo>
                  <a:lnTo>
                    <a:pt x="5428720" y="4081"/>
                  </a:lnTo>
                  <a:lnTo>
                    <a:pt x="5408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395084" y="2691790"/>
            <a:ext cx="5157470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935" marR="2580005" indent="-356870">
              <a:lnSpc>
                <a:spcPct val="131300"/>
              </a:lnSpc>
              <a:spcBef>
                <a:spcPts val="100"/>
              </a:spcBef>
            </a:pPr>
            <a:r>
              <a:rPr dirty="0" sz="1600" spc="65" b="1">
                <a:latin typeface="Calibri"/>
                <a:cs typeface="Calibri"/>
              </a:rPr>
              <a:t>Expected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growth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vs.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50" b="1">
                <a:latin typeface="Calibri"/>
                <a:cs typeface="Calibri"/>
              </a:rPr>
              <a:t>market </a:t>
            </a:r>
            <a:r>
              <a:rPr dirty="0" sz="1600" spc="60" b="1">
                <a:solidFill>
                  <a:srgbClr val="D30411"/>
                </a:solidFill>
                <a:latin typeface="Calibri"/>
                <a:cs typeface="Calibri"/>
              </a:rPr>
              <a:t>IN</a:t>
            </a:r>
            <a:r>
              <a:rPr dirty="0" sz="1600" spc="-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85" b="1">
                <a:solidFill>
                  <a:srgbClr val="D30411"/>
                </a:solidFill>
                <a:latin typeface="Calibri"/>
                <a:cs typeface="Calibri"/>
              </a:rPr>
              <a:t>LINE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600">
                <a:latin typeface="Calibri"/>
                <a:cs typeface="Calibri"/>
              </a:rPr>
              <a:t>Maintain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leading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market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share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alongside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continued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strong </a:t>
            </a:r>
            <a:r>
              <a:rPr dirty="0" sz="1600">
                <a:latin typeface="Calibri"/>
                <a:cs typeface="Calibri"/>
              </a:rPr>
              <a:t>yield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discipline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6283" y="2234310"/>
            <a:ext cx="209867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Market</a:t>
            </a:r>
            <a:r>
              <a:rPr dirty="0" sz="185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90" b="1">
                <a:solidFill>
                  <a:srgbClr val="C00000"/>
                </a:solidFill>
                <a:latin typeface="Calibri"/>
                <a:cs typeface="Calibri"/>
              </a:rPr>
              <a:t>(2024-</a:t>
            </a:r>
            <a:r>
              <a:rPr dirty="0" sz="1850" spc="80" b="1">
                <a:solidFill>
                  <a:srgbClr val="C00000"/>
                </a:solidFill>
                <a:latin typeface="Calibri"/>
                <a:cs typeface="Calibri"/>
              </a:rPr>
              <a:t>2030)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97763" y="2540507"/>
            <a:ext cx="5575300" cy="1626235"/>
            <a:chOff x="397763" y="2540507"/>
            <a:chExt cx="5575300" cy="162623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955" y="2540507"/>
              <a:ext cx="5562600" cy="16261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763" y="2799600"/>
              <a:ext cx="3637788" cy="116889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5863" y="2566415"/>
              <a:ext cx="5461000" cy="1524000"/>
            </a:xfrm>
            <a:custGeom>
              <a:avLst/>
              <a:gdLst/>
              <a:ahLst/>
              <a:cxnLst/>
              <a:rect l="l" t="t" r="r" b="b"/>
              <a:pathLst>
                <a:path w="5461000" h="1524000">
                  <a:moveTo>
                    <a:pt x="5409946" y="0"/>
                  </a:moveTo>
                  <a:lnTo>
                    <a:pt x="50596" y="0"/>
                  </a:lnTo>
                  <a:lnTo>
                    <a:pt x="30903" y="3968"/>
                  </a:lnTo>
                  <a:lnTo>
                    <a:pt x="14820" y="14795"/>
                  </a:lnTo>
                  <a:lnTo>
                    <a:pt x="3976" y="30861"/>
                  </a:lnTo>
                  <a:lnTo>
                    <a:pt x="0" y="50546"/>
                  </a:lnTo>
                  <a:lnTo>
                    <a:pt x="0" y="1473454"/>
                  </a:lnTo>
                  <a:lnTo>
                    <a:pt x="3976" y="1493139"/>
                  </a:lnTo>
                  <a:lnTo>
                    <a:pt x="14820" y="1509204"/>
                  </a:lnTo>
                  <a:lnTo>
                    <a:pt x="30903" y="1520031"/>
                  </a:lnTo>
                  <a:lnTo>
                    <a:pt x="50596" y="1524000"/>
                  </a:lnTo>
                  <a:lnTo>
                    <a:pt x="5409946" y="1524000"/>
                  </a:lnTo>
                  <a:lnTo>
                    <a:pt x="5429631" y="1520031"/>
                  </a:lnTo>
                  <a:lnTo>
                    <a:pt x="5445696" y="1509204"/>
                  </a:lnTo>
                  <a:lnTo>
                    <a:pt x="5456523" y="1493139"/>
                  </a:lnTo>
                  <a:lnTo>
                    <a:pt x="5460492" y="1473454"/>
                  </a:lnTo>
                  <a:lnTo>
                    <a:pt x="5460492" y="50546"/>
                  </a:lnTo>
                  <a:lnTo>
                    <a:pt x="5456523" y="30861"/>
                  </a:lnTo>
                  <a:lnTo>
                    <a:pt x="5445696" y="14795"/>
                  </a:lnTo>
                  <a:lnTo>
                    <a:pt x="5429631" y="3968"/>
                  </a:lnTo>
                  <a:lnTo>
                    <a:pt x="540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33806" y="2856052"/>
            <a:ext cx="2612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Market</a:t>
            </a:r>
            <a:r>
              <a:rPr dirty="0" sz="1600" spc="105" b="1">
                <a:latin typeface="Calibri"/>
                <a:cs typeface="Calibri"/>
              </a:rPr>
              <a:t> </a:t>
            </a:r>
            <a:r>
              <a:rPr dirty="0" sz="1600" spc="70" b="1">
                <a:latin typeface="Calibri"/>
                <a:cs typeface="Calibri"/>
              </a:rPr>
              <a:t>growth</a:t>
            </a:r>
            <a:r>
              <a:rPr dirty="0" sz="1600" spc="9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assumptions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3806" y="3099968"/>
            <a:ext cx="3271520" cy="66548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16890" indent="-504825">
              <a:lnSpc>
                <a:spcPct val="100000"/>
              </a:lnSpc>
              <a:spcBef>
                <a:spcPts val="700"/>
              </a:spcBef>
              <a:buClr>
                <a:srgbClr val="C00000"/>
              </a:buClr>
              <a:buFont typeface="Wingdings"/>
              <a:buChar char=""/>
              <a:tabLst>
                <a:tab pos="516890" algn="l"/>
                <a:tab pos="517525" algn="l"/>
              </a:tabLst>
            </a:pPr>
            <a:r>
              <a:rPr dirty="0" sz="1600" b="1">
                <a:latin typeface="Calibri"/>
                <a:cs typeface="Calibri"/>
              </a:rPr>
              <a:t>Mail:</a:t>
            </a:r>
            <a:r>
              <a:rPr dirty="0" sz="1600" spc="100" b="1">
                <a:latin typeface="Calibri"/>
                <a:cs typeface="Calibri"/>
              </a:rPr>
              <a:t> </a:t>
            </a:r>
            <a:r>
              <a:rPr dirty="0" sz="1600" spc="70">
                <a:latin typeface="Calibri"/>
                <a:cs typeface="Calibri"/>
              </a:rPr>
              <a:t>mid-</a:t>
            </a:r>
            <a:r>
              <a:rPr dirty="0" sz="1600" spc="65">
                <a:latin typeface="Calibri"/>
                <a:cs typeface="Calibri"/>
              </a:rPr>
              <a:t>single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digit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decline</a:t>
            </a:r>
            <a:endParaRPr sz="1600">
              <a:latin typeface="Calibri"/>
              <a:cs typeface="Calibri"/>
            </a:endParaRPr>
          </a:p>
          <a:p>
            <a:pPr marL="516890" indent="-504825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516890" algn="l"/>
                <a:tab pos="517525" algn="l"/>
              </a:tabLst>
            </a:pPr>
            <a:r>
              <a:rPr dirty="0" sz="1600" spc="55" b="1">
                <a:latin typeface="Calibri"/>
                <a:cs typeface="Calibri"/>
              </a:rPr>
              <a:t>Parcel:</a:t>
            </a:r>
            <a:r>
              <a:rPr dirty="0" sz="1600" spc="95" b="1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mid-single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digit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69735" y="4639043"/>
            <a:ext cx="5562600" cy="1946275"/>
            <a:chOff x="6269735" y="4639043"/>
            <a:chExt cx="5562600" cy="1946275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4664963"/>
              <a:ext cx="5562600" cy="18166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4639043"/>
              <a:ext cx="5157216" cy="194614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295643" y="4690871"/>
              <a:ext cx="5461000" cy="1714500"/>
            </a:xfrm>
            <a:custGeom>
              <a:avLst/>
              <a:gdLst/>
              <a:ahLst/>
              <a:cxnLst/>
              <a:rect l="l" t="t" r="r" b="b"/>
              <a:pathLst>
                <a:path w="5461000" h="1714500">
                  <a:moveTo>
                    <a:pt x="5403596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5"/>
                  </a:lnTo>
                  <a:lnTo>
                    <a:pt x="0" y="1657578"/>
                  </a:lnTo>
                  <a:lnTo>
                    <a:pt x="4478" y="1679733"/>
                  </a:lnTo>
                  <a:lnTo>
                    <a:pt x="16684" y="1697826"/>
                  </a:lnTo>
                  <a:lnTo>
                    <a:pt x="34772" y="1710026"/>
                  </a:lnTo>
                  <a:lnTo>
                    <a:pt x="56895" y="1714500"/>
                  </a:lnTo>
                  <a:lnTo>
                    <a:pt x="5403596" y="1714500"/>
                  </a:lnTo>
                  <a:lnTo>
                    <a:pt x="5425719" y="1710026"/>
                  </a:lnTo>
                  <a:lnTo>
                    <a:pt x="5443807" y="1697826"/>
                  </a:lnTo>
                  <a:lnTo>
                    <a:pt x="5456013" y="1679733"/>
                  </a:lnTo>
                  <a:lnTo>
                    <a:pt x="5460491" y="1657578"/>
                  </a:lnTo>
                  <a:lnTo>
                    <a:pt x="5460491" y="56895"/>
                  </a:lnTo>
                  <a:lnTo>
                    <a:pt x="5456013" y="34772"/>
                  </a:lnTo>
                  <a:lnTo>
                    <a:pt x="5443807" y="16684"/>
                  </a:lnTo>
                  <a:lnTo>
                    <a:pt x="5425719" y="4478"/>
                  </a:lnTo>
                  <a:lnTo>
                    <a:pt x="5403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396354" y="4632773"/>
            <a:ext cx="4808220" cy="175069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just" marL="241300" indent="-228600">
              <a:lnSpc>
                <a:spcPct val="100000"/>
              </a:lnSpc>
              <a:spcBef>
                <a:spcPts val="59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dirty="0" sz="1600" spc="125" b="1">
                <a:latin typeface="Calibri"/>
                <a:cs typeface="Calibri"/>
              </a:rPr>
              <a:t>2025</a:t>
            </a:r>
            <a:r>
              <a:rPr dirty="0" sz="1600" spc="25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guidance: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€~1.0bn</a:t>
            </a:r>
            <a:endParaRPr sz="1600">
              <a:latin typeface="Calibri"/>
              <a:cs typeface="Calibri"/>
            </a:endParaRPr>
          </a:p>
          <a:p>
            <a:pPr algn="just" marL="241300" marR="121920" indent="-228600">
              <a:lnSpc>
                <a:spcPct val="110000"/>
              </a:lnSpc>
              <a:spcBef>
                <a:spcPts val="30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dirty="0" sz="1600">
                <a:latin typeface="Calibri"/>
                <a:cs typeface="Calibri"/>
              </a:rPr>
              <a:t>Inflation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tariff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effects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covered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by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pricing, </a:t>
            </a:r>
            <a:r>
              <a:rPr dirty="0" sz="1600">
                <a:latin typeface="Calibri"/>
                <a:cs typeface="Calibri"/>
              </a:rPr>
              <a:t>parcel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growth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productivity</a:t>
            </a:r>
            <a:r>
              <a:rPr dirty="0" sz="1600" spc="254">
                <a:latin typeface="Calibri"/>
                <a:cs typeface="Calibri"/>
              </a:rPr>
              <a:t> </a:t>
            </a:r>
            <a:r>
              <a:rPr dirty="0" sz="1600" spc="40">
                <a:latin typeface="Calibri"/>
                <a:cs typeface="Calibri"/>
              </a:rPr>
              <a:t>increases</a:t>
            </a:r>
            <a:endParaRPr sz="1600">
              <a:latin typeface="Calibri"/>
              <a:cs typeface="Calibri"/>
            </a:endParaRPr>
          </a:p>
          <a:p>
            <a:pPr algn="just" marL="241300" marR="5080" indent="-228600">
              <a:lnSpc>
                <a:spcPct val="110100"/>
              </a:lnSpc>
              <a:spcBef>
                <a:spcPts val="29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dirty="0" sz="1600">
                <a:latin typeface="Calibri"/>
                <a:cs typeface="Calibri"/>
              </a:rPr>
              <a:t>Return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spc="95">
                <a:latin typeface="Calibri"/>
                <a:cs typeface="Calibri"/>
              </a:rPr>
              <a:t>EBIT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growth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once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transformation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process </a:t>
            </a:r>
            <a:r>
              <a:rPr dirty="0" sz="1600" spc="55">
                <a:latin typeface="Calibri"/>
                <a:cs typeface="Calibri"/>
              </a:rPr>
              <a:t>largely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completed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after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 spc="125">
                <a:latin typeface="Calibri"/>
                <a:cs typeface="Calibri"/>
              </a:rPr>
              <a:t>2030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(then: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predominantly </a:t>
            </a:r>
            <a:r>
              <a:rPr dirty="0" sz="1600">
                <a:latin typeface="Calibri"/>
                <a:cs typeface="Calibri"/>
              </a:rPr>
              <a:t>parcel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business)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06908" y="4652771"/>
            <a:ext cx="5565775" cy="1542415"/>
            <a:chOff x="406908" y="4652771"/>
            <a:chExt cx="5565775" cy="1542415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956" y="4652771"/>
              <a:ext cx="5562600" cy="154228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908" y="5012435"/>
              <a:ext cx="5091684" cy="89917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35864" y="4678679"/>
              <a:ext cx="5461000" cy="1440180"/>
            </a:xfrm>
            <a:custGeom>
              <a:avLst/>
              <a:gdLst/>
              <a:ahLst/>
              <a:cxnLst/>
              <a:rect l="l" t="t" r="r" b="b"/>
              <a:pathLst>
                <a:path w="5461000" h="1440179">
                  <a:moveTo>
                    <a:pt x="5412740" y="0"/>
                  </a:moveTo>
                  <a:lnTo>
                    <a:pt x="47815" y="0"/>
                  </a:lnTo>
                  <a:lnTo>
                    <a:pt x="29205" y="3764"/>
                  </a:lnTo>
                  <a:lnTo>
                    <a:pt x="14006" y="14017"/>
                  </a:lnTo>
                  <a:lnTo>
                    <a:pt x="3758" y="29200"/>
                  </a:lnTo>
                  <a:lnTo>
                    <a:pt x="0" y="47752"/>
                  </a:lnTo>
                  <a:lnTo>
                    <a:pt x="0" y="1392364"/>
                  </a:lnTo>
                  <a:lnTo>
                    <a:pt x="3758" y="1410974"/>
                  </a:lnTo>
                  <a:lnTo>
                    <a:pt x="14006" y="1426173"/>
                  </a:lnTo>
                  <a:lnTo>
                    <a:pt x="29205" y="1436421"/>
                  </a:lnTo>
                  <a:lnTo>
                    <a:pt x="47815" y="1440180"/>
                  </a:lnTo>
                  <a:lnTo>
                    <a:pt x="5412740" y="1440180"/>
                  </a:lnTo>
                  <a:lnTo>
                    <a:pt x="5431291" y="1436421"/>
                  </a:lnTo>
                  <a:lnTo>
                    <a:pt x="5446474" y="1426173"/>
                  </a:lnTo>
                  <a:lnTo>
                    <a:pt x="5456727" y="1410974"/>
                  </a:lnTo>
                  <a:lnTo>
                    <a:pt x="5460492" y="1392364"/>
                  </a:lnTo>
                  <a:lnTo>
                    <a:pt x="5460492" y="47752"/>
                  </a:lnTo>
                  <a:lnTo>
                    <a:pt x="5456727" y="29200"/>
                  </a:lnTo>
                  <a:lnTo>
                    <a:pt x="5446474" y="14017"/>
                  </a:lnTo>
                  <a:lnTo>
                    <a:pt x="5431291" y="3764"/>
                  </a:lnTo>
                  <a:lnTo>
                    <a:pt x="5412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32891" y="4942861"/>
            <a:ext cx="4780280" cy="76771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Clr>
                <a:srgbClr val="C00000"/>
              </a:buClr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600" spc="55">
                <a:latin typeface="Calibri"/>
                <a:cs typeface="Calibri"/>
              </a:rPr>
              <a:t>Capex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75" b="1">
                <a:latin typeface="Calibri"/>
                <a:cs typeface="Calibri"/>
              </a:rPr>
              <a:t>follows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105" b="1">
                <a:latin typeface="Calibri"/>
                <a:cs typeface="Calibri"/>
              </a:rPr>
              <a:t>EBIT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and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85" b="1">
                <a:latin typeface="Calibri"/>
                <a:cs typeface="Calibri"/>
              </a:rPr>
              <a:t>OCF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45" b="1">
                <a:latin typeface="Calibri"/>
                <a:cs typeface="Calibri"/>
              </a:rPr>
              <a:t>development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600" spc="50">
                <a:latin typeface="Calibri"/>
                <a:cs typeface="Calibri"/>
              </a:rPr>
              <a:t>Capex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planning</a:t>
            </a:r>
            <a:r>
              <a:rPr dirty="0" sz="1600" spc="50">
                <a:latin typeface="Calibri"/>
                <a:cs typeface="Calibri"/>
              </a:rPr>
              <a:t> according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55" b="1">
                <a:latin typeface="Calibri"/>
                <a:cs typeface="Calibri"/>
              </a:rPr>
              <a:t>pace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of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60" b="1">
                <a:latin typeface="Calibri"/>
                <a:cs typeface="Calibri"/>
              </a:rPr>
              <a:t>parcel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65" b="1"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86283" y="4346270"/>
            <a:ext cx="149606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b="1">
                <a:solidFill>
                  <a:srgbClr val="C00000"/>
                </a:solidFill>
                <a:latin typeface="Calibri"/>
                <a:cs typeface="Calibri"/>
              </a:rPr>
              <a:t>Capex</a:t>
            </a: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264909" y="4346270"/>
            <a:ext cx="134556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75" b="1">
                <a:solidFill>
                  <a:srgbClr val="C00000"/>
                </a:solidFill>
                <a:latin typeface="Calibri"/>
                <a:cs typeface="Calibri"/>
              </a:rPr>
              <a:t>EBIT</a:t>
            </a:r>
            <a:r>
              <a:rPr dirty="0" sz="1850" spc="-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50" spc="-10" b="1">
                <a:solidFill>
                  <a:srgbClr val="C00000"/>
                </a:solidFill>
                <a:latin typeface="Calibri"/>
                <a:cs typeface="Calibri"/>
              </a:rPr>
              <a:t>Outlook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42124" y="1150619"/>
            <a:ext cx="7899400" cy="2627630"/>
            <a:chOff x="742124" y="1150619"/>
            <a:chExt cx="7899400" cy="2627630"/>
          </a:xfrm>
        </p:grpSpPr>
        <p:sp>
          <p:nvSpPr>
            <p:cNvPr id="31" name="object 31" descr=""/>
            <p:cNvSpPr/>
            <p:nvPr/>
          </p:nvSpPr>
          <p:spPr>
            <a:xfrm>
              <a:off x="7978140" y="1150619"/>
              <a:ext cx="662940" cy="542925"/>
            </a:xfrm>
            <a:custGeom>
              <a:avLst/>
              <a:gdLst/>
              <a:ahLst/>
              <a:cxnLst/>
              <a:rect l="l" t="t" r="r" b="b"/>
              <a:pathLst>
                <a:path w="662940" h="542925">
                  <a:moveTo>
                    <a:pt x="446277" y="247776"/>
                  </a:moveTo>
                  <a:lnTo>
                    <a:pt x="297560" y="247776"/>
                  </a:lnTo>
                  <a:lnTo>
                    <a:pt x="263651" y="297306"/>
                  </a:lnTo>
                  <a:lnTo>
                    <a:pt x="446277" y="297306"/>
                  </a:lnTo>
                  <a:lnTo>
                    <a:pt x="446277" y="247776"/>
                  </a:lnTo>
                  <a:close/>
                </a:path>
                <a:path w="662940" h="542925">
                  <a:moveTo>
                    <a:pt x="0" y="78231"/>
                  </a:moveTo>
                  <a:lnTo>
                    <a:pt x="0" y="247776"/>
                  </a:lnTo>
                  <a:lnTo>
                    <a:pt x="258444" y="247776"/>
                  </a:lnTo>
                  <a:lnTo>
                    <a:pt x="276258" y="222654"/>
                  </a:lnTo>
                  <a:lnTo>
                    <a:pt x="282844" y="217773"/>
                  </a:lnTo>
                  <a:lnTo>
                    <a:pt x="290883" y="214844"/>
                  </a:lnTo>
                  <a:lnTo>
                    <a:pt x="300100" y="213867"/>
                  </a:lnTo>
                  <a:lnTo>
                    <a:pt x="381000" y="213867"/>
                  </a:lnTo>
                  <a:lnTo>
                    <a:pt x="381000" y="185165"/>
                  </a:lnTo>
                  <a:lnTo>
                    <a:pt x="190500" y="185165"/>
                  </a:lnTo>
                  <a:lnTo>
                    <a:pt x="0" y="78231"/>
                  </a:lnTo>
                  <a:close/>
                </a:path>
                <a:path w="662940" h="542925">
                  <a:moveTo>
                    <a:pt x="381000" y="78231"/>
                  </a:moveTo>
                  <a:lnTo>
                    <a:pt x="190500" y="185165"/>
                  </a:lnTo>
                  <a:lnTo>
                    <a:pt x="381000" y="185165"/>
                  </a:lnTo>
                  <a:lnTo>
                    <a:pt x="381000" y="78231"/>
                  </a:lnTo>
                  <a:close/>
                </a:path>
                <a:path w="662940" h="542925">
                  <a:moveTo>
                    <a:pt x="189229" y="145337"/>
                  </a:moveTo>
                  <a:lnTo>
                    <a:pt x="187959" y="146050"/>
                  </a:lnTo>
                  <a:lnTo>
                    <a:pt x="190500" y="146050"/>
                  </a:lnTo>
                  <a:lnTo>
                    <a:pt x="189229" y="145337"/>
                  </a:lnTo>
                  <a:close/>
                </a:path>
                <a:path w="662940" h="542925">
                  <a:moveTo>
                    <a:pt x="378459" y="0"/>
                  </a:moveTo>
                  <a:lnTo>
                    <a:pt x="0" y="0"/>
                  </a:lnTo>
                  <a:lnTo>
                    <a:pt x="0" y="39115"/>
                  </a:lnTo>
                  <a:lnTo>
                    <a:pt x="189229" y="145337"/>
                  </a:lnTo>
                  <a:lnTo>
                    <a:pt x="378459" y="39115"/>
                  </a:lnTo>
                  <a:lnTo>
                    <a:pt x="378459" y="0"/>
                  </a:lnTo>
                  <a:close/>
                </a:path>
                <a:path w="662940" h="542925">
                  <a:moveTo>
                    <a:pt x="629030" y="247776"/>
                  </a:moveTo>
                  <a:lnTo>
                    <a:pt x="480186" y="247776"/>
                  </a:lnTo>
                  <a:lnTo>
                    <a:pt x="480186" y="297306"/>
                  </a:lnTo>
                  <a:lnTo>
                    <a:pt x="662939" y="297306"/>
                  </a:lnTo>
                  <a:lnTo>
                    <a:pt x="629030" y="247776"/>
                  </a:lnTo>
                  <a:close/>
                </a:path>
                <a:path w="662940" h="542925">
                  <a:moveTo>
                    <a:pt x="662939" y="328675"/>
                  </a:moveTo>
                  <a:lnTo>
                    <a:pt x="266191" y="328675"/>
                  </a:lnTo>
                  <a:lnTo>
                    <a:pt x="266191" y="542543"/>
                  </a:lnTo>
                  <a:lnTo>
                    <a:pt x="662939" y="542543"/>
                  </a:lnTo>
                  <a:lnTo>
                    <a:pt x="662939" y="511301"/>
                  </a:lnTo>
                  <a:lnTo>
                    <a:pt x="545464" y="511301"/>
                  </a:lnTo>
                  <a:lnTo>
                    <a:pt x="545464" y="446024"/>
                  </a:lnTo>
                  <a:lnTo>
                    <a:pt x="662939" y="446024"/>
                  </a:lnTo>
                  <a:lnTo>
                    <a:pt x="662939" y="328675"/>
                  </a:lnTo>
                  <a:close/>
                </a:path>
                <a:path w="662940" h="542925">
                  <a:moveTo>
                    <a:pt x="662939" y="446024"/>
                  </a:moveTo>
                  <a:lnTo>
                    <a:pt x="629030" y="446024"/>
                  </a:lnTo>
                  <a:lnTo>
                    <a:pt x="629030" y="511301"/>
                  </a:lnTo>
                  <a:lnTo>
                    <a:pt x="662939" y="511301"/>
                  </a:lnTo>
                  <a:lnTo>
                    <a:pt x="662939" y="446024"/>
                  </a:lnTo>
                  <a:close/>
                </a:path>
              </a:pathLst>
            </a:custGeom>
            <a:solidFill>
              <a:srgbClr val="D30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268" y="3168332"/>
              <a:ext cx="208915" cy="23177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24" y="3546284"/>
              <a:ext cx="208915" cy="2317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3502" y="3084512"/>
              <a:ext cx="255396" cy="266826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379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5"/>
              <a:t>CONTENT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890016" y="1584960"/>
            <a:ext cx="3138170" cy="1763395"/>
            <a:chOff x="890016" y="1584960"/>
            <a:chExt cx="3138170" cy="17633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1584960"/>
              <a:ext cx="3133344" cy="176174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90016" y="2787396"/>
              <a:ext cx="3138170" cy="561340"/>
            </a:xfrm>
            <a:custGeom>
              <a:avLst/>
              <a:gdLst/>
              <a:ahLst/>
              <a:cxnLst/>
              <a:rect l="l" t="t" r="r" b="b"/>
              <a:pathLst>
                <a:path w="3138170" h="561339">
                  <a:moveTo>
                    <a:pt x="3137916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3137916" y="560831"/>
                  </a:lnTo>
                  <a:lnTo>
                    <a:pt x="3137916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51863" y="2916427"/>
            <a:ext cx="2014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10" b="1">
                <a:latin typeface="Calibri"/>
                <a:cs typeface="Calibri"/>
                <a:hlinkClick r:id="rId3" action="ppaction://hlinksldjump"/>
              </a:rPr>
              <a:t>DHL</a:t>
            </a:r>
            <a:r>
              <a:rPr dirty="0" sz="1600" spc="-50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50" b="1">
                <a:latin typeface="Calibri"/>
                <a:cs typeface="Calibri"/>
                <a:hlinkClick r:id="rId3" action="ppaction://hlinksldjump"/>
              </a:rPr>
              <a:t>Group</a:t>
            </a:r>
            <a:r>
              <a:rPr dirty="0" sz="1600" spc="-35" b="1"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600" spc="80" b="1">
                <a:latin typeface="Calibri"/>
                <a:cs typeface="Calibri"/>
                <a:hlinkClick r:id="rId3" action="ppaction://hlinksldjump"/>
              </a:rPr>
              <a:t>Highlights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7803" y="1584960"/>
            <a:ext cx="3131820" cy="176174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27803" y="2785872"/>
            <a:ext cx="313690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915669">
              <a:lnSpc>
                <a:spcPct val="100000"/>
              </a:lnSpc>
              <a:spcBef>
                <a:spcPts val="1105"/>
              </a:spcBef>
            </a:pPr>
            <a:r>
              <a:rPr dirty="0" sz="1600" spc="75" b="1">
                <a:latin typeface="Calibri"/>
                <a:cs typeface="Calibri"/>
                <a:hlinkClick r:id="rId5" action="ppaction://hlinksldjump"/>
              </a:rPr>
              <a:t>Strategy</a:t>
            </a:r>
            <a:r>
              <a:rPr dirty="0" sz="1600" spc="-25" b="1"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1600" spc="100" b="1">
                <a:latin typeface="Calibri"/>
                <a:cs typeface="Calibri"/>
                <a:hlinkClick r:id="rId5" action="ppaction://hlinksldjump"/>
              </a:rPr>
              <a:t>2030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340" y="1584960"/>
            <a:ext cx="3131820" cy="176174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049768" y="2785872"/>
            <a:ext cx="3138170" cy="5613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40335" rIns="0" bIns="0" rtlCol="0" vert="horz">
            <a:spAutoFit/>
          </a:bodyPr>
          <a:lstStyle/>
          <a:p>
            <a:pPr marL="796925">
              <a:lnSpc>
                <a:spcPct val="100000"/>
              </a:lnSpc>
              <a:spcBef>
                <a:spcPts val="1105"/>
              </a:spcBef>
            </a:pP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Financial</a:t>
            </a:r>
            <a:r>
              <a:rPr dirty="0" sz="1600" spc="5" b="1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1600" spc="60" b="1">
                <a:latin typeface="Calibri"/>
                <a:cs typeface="Calibri"/>
                <a:hlinkClick r:id="rId7" action="ppaction://hlinksldjump"/>
              </a:rPr>
              <a:t>Backup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291" y="4172711"/>
            <a:ext cx="2069591" cy="186537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3129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400" spc="75" b="1">
                <a:latin typeface="Calibri"/>
                <a:cs typeface="Calibri"/>
                <a:hlinkClick r:id="rId9" action="ppaction://hlinksldjump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80731" y="4172711"/>
            <a:ext cx="2075687" cy="186537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380731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1" action="ppaction://hlinksldjump"/>
              </a:rPr>
              <a:t>eCommerce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735579" y="4171188"/>
            <a:ext cx="2075814" cy="1866900"/>
            <a:chOff x="2735579" y="4171188"/>
            <a:chExt cx="2075814" cy="1866900"/>
          </a:xfrm>
        </p:grpSpPr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5579" y="4171188"/>
              <a:ext cx="2075687" cy="186537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735579" y="5533644"/>
              <a:ext cx="2075814" cy="504825"/>
            </a:xfrm>
            <a:custGeom>
              <a:avLst/>
              <a:gdLst/>
              <a:ahLst/>
              <a:cxnLst/>
              <a:rect l="l" t="t" r="r" b="b"/>
              <a:pathLst>
                <a:path w="2075814" h="504825">
                  <a:moveTo>
                    <a:pt x="2075688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2075688" y="504443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958845" y="5544413"/>
            <a:ext cx="162941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Calibri"/>
                <a:cs typeface="Calibri"/>
                <a:hlinkClick r:id="rId13" action="ppaction://hlinksldjump"/>
              </a:rPr>
              <a:t>Global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65" b="1">
                <a:latin typeface="Calibri"/>
                <a:cs typeface="Calibri"/>
                <a:hlinkClick r:id="rId13" action="ppaction://hlinksldjump"/>
              </a:rPr>
              <a:t>Forwarding,</a:t>
            </a:r>
            <a:r>
              <a:rPr dirty="0" sz="1400" spc="-40" b="1"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1400" spc="55" b="1">
                <a:latin typeface="Calibri"/>
                <a:cs typeface="Calibri"/>
                <a:hlinkClick r:id="rId13" action="ppaction://hlinksldjump"/>
              </a:rPr>
              <a:t>Freight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21011" y="4172711"/>
            <a:ext cx="2072640" cy="186537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9617964" y="5535167"/>
            <a:ext cx="2075814" cy="50292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129539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1019"/>
              </a:spcBef>
            </a:pPr>
            <a:r>
              <a:rPr dirty="0" sz="1400" spc="50" b="1">
                <a:latin typeface="Calibri"/>
                <a:cs typeface="Calibri"/>
                <a:hlinkClick r:id="rId15" action="ppaction://hlinksldjump"/>
              </a:rPr>
              <a:t>P&amp;P</a:t>
            </a:r>
            <a:r>
              <a:rPr dirty="0" sz="1400" spc="-20" b="1">
                <a:latin typeface="Calibri"/>
                <a:cs typeface="Calibri"/>
                <a:hlinkClick r:id="rId15" action="ppaction://hlinksldjump"/>
              </a:rPr>
              <a:t> </a:t>
            </a:r>
            <a:r>
              <a:rPr dirty="0" sz="1400" spc="45" b="1">
                <a:latin typeface="Calibri"/>
                <a:cs typeface="Calibri"/>
                <a:hlinkClick r:id="rId15" action="ppaction://hlinksldjump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1291" y="3610355"/>
            <a:ext cx="3133725" cy="38862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7683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605"/>
              </a:spcBef>
            </a:pPr>
            <a:r>
              <a:rPr dirty="0" sz="1350" spc="150" b="1">
                <a:latin typeface="Calibri"/>
                <a:cs typeface="Calibri"/>
              </a:rPr>
              <a:t>DIVISIONAL</a:t>
            </a:r>
            <a:r>
              <a:rPr dirty="0" sz="1350" spc="220" b="1">
                <a:latin typeface="Calibri"/>
                <a:cs typeface="Calibri"/>
              </a:rPr>
              <a:t> </a:t>
            </a:r>
            <a:r>
              <a:rPr dirty="0" sz="1350" spc="190" b="1">
                <a:latin typeface="Calibri"/>
                <a:cs typeface="Calibri"/>
              </a:rPr>
              <a:t>DEEP-</a:t>
            </a:r>
            <a:r>
              <a:rPr dirty="0" sz="1350" spc="130" b="1">
                <a:latin typeface="Calibri"/>
                <a:cs typeface="Calibri"/>
              </a:rPr>
              <a:t>DIVES: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058155" y="4172711"/>
            <a:ext cx="2075814" cy="1865630"/>
            <a:chOff x="5058155" y="4172711"/>
            <a:chExt cx="2075814" cy="1865630"/>
          </a:xfrm>
        </p:grpSpPr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8155" y="4172711"/>
              <a:ext cx="2075688" cy="185327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058155" y="5535167"/>
              <a:ext cx="2075814" cy="502920"/>
            </a:xfrm>
            <a:custGeom>
              <a:avLst/>
              <a:gdLst/>
              <a:ahLst/>
              <a:cxnLst/>
              <a:rect l="l" t="t" r="r" b="b"/>
              <a:pathLst>
                <a:path w="2075815" h="502920">
                  <a:moveTo>
                    <a:pt x="2075688" y="0"/>
                  </a:moveTo>
                  <a:lnTo>
                    <a:pt x="0" y="0"/>
                  </a:lnTo>
                  <a:lnTo>
                    <a:pt x="0" y="502919"/>
                  </a:lnTo>
                  <a:lnTo>
                    <a:pt x="2075688" y="502919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556250" y="5651703"/>
            <a:ext cx="1079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latin typeface="Calibri"/>
                <a:cs typeface="Calibri"/>
                <a:hlinkClick r:id="rId17" action="ppaction://hlinksldjump"/>
              </a:rPr>
              <a:t>Supply</a:t>
            </a:r>
            <a:r>
              <a:rPr dirty="0" sz="1400" spc="-25" b="1">
                <a:latin typeface="Calibri"/>
                <a:cs typeface="Calibri"/>
                <a:hlinkClick r:id="rId17" action="ppaction://hlinksldjump"/>
              </a:rPr>
              <a:t> </a:t>
            </a:r>
            <a:r>
              <a:rPr dirty="0" sz="1400" spc="50" b="1">
                <a:latin typeface="Calibri"/>
                <a:cs typeface="Calibri"/>
                <a:hlinkClick r:id="rId17" action="ppaction://hlinksldjump"/>
              </a:rPr>
              <a:t>Chain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7892033" y="1474469"/>
            <a:ext cx="3453765" cy="2004060"/>
          </a:xfrm>
          <a:custGeom>
            <a:avLst/>
            <a:gdLst/>
            <a:ahLst/>
            <a:cxnLst/>
            <a:rect l="l" t="t" r="r" b="b"/>
            <a:pathLst>
              <a:path w="3453765" h="2004060">
                <a:moveTo>
                  <a:pt x="0" y="2004060"/>
                </a:moveTo>
                <a:lnTo>
                  <a:pt x="3453383" y="2004060"/>
                </a:lnTo>
                <a:lnTo>
                  <a:pt x="3453383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ln w="3492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33170"/>
            <a:ext cx="4845050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85"/>
              <a:t>DHL</a:t>
            </a:r>
            <a:r>
              <a:rPr dirty="0" spc="-60"/>
              <a:t> </a:t>
            </a:r>
            <a:r>
              <a:rPr dirty="0" spc="90"/>
              <a:t>Group</a:t>
            </a:r>
            <a:r>
              <a:rPr dirty="0" spc="-65"/>
              <a:t> </a:t>
            </a:r>
            <a:r>
              <a:rPr dirty="0" spc="50"/>
              <a:t>at</a:t>
            </a:r>
            <a:r>
              <a:rPr dirty="0" spc="-50"/>
              <a:t> </a:t>
            </a:r>
            <a:r>
              <a:rPr dirty="0" spc="60"/>
              <a:t>a</a:t>
            </a:r>
            <a:r>
              <a:rPr dirty="0" spc="-65"/>
              <a:t> </a:t>
            </a:r>
            <a:r>
              <a:rPr dirty="0" spc="130"/>
              <a:t>glance</a:t>
            </a:r>
            <a:r>
              <a:rPr dirty="0" spc="-65"/>
              <a:t> </a:t>
            </a:r>
            <a:r>
              <a:rPr dirty="0" spc="220"/>
              <a:t>(FY</a:t>
            </a:r>
            <a:r>
              <a:rPr dirty="0" spc="-50"/>
              <a:t> </a:t>
            </a:r>
            <a:r>
              <a:rPr dirty="0" spc="195"/>
              <a:t>2024)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31291" y="2778251"/>
            <a:ext cx="11329670" cy="184785"/>
          </a:xfrm>
          <a:prstGeom prst="rect">
            <a:avLst/>
          </a:prstGeom>
          <a:ln w="12700">
            <a:solidFill>
              <a:srgbClr val="E4E4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345"/>
              </a:lnSpc>
            </a:pPr>
            <a:r>
              <a:rPr dirty="0" sz="1200" spc="-10" b="1"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716" y="1484375"/>
            <a:ext cx="1885187" cy="1257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18716" y="2392679"/>
            <a:ext cx="1885314" cy="34925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698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50"/>
              </a:spcBef>
            </a:pPr>
            <a:r>
              <a:rPr dirty="0" sz="1200" spc="60" b="1">
                <a:latin typeface="Calibri"/>
                <a:cs typeface="Calibri"/>
              </a:rPr>
              <a:t>Express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7535" y="1485900"/>
            <a:ext cx="1885188" cy="125577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907535" y="2392679"/>
            <a:ext cx="1885314" cy="34925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7810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615"/>
              </a:spcBef>
            </a:pPr>
            <a:r>
              <a:rPr dirty="0" sz="1100" b="1">
                <a:latin typeface="Calibri"/>
                <a:cs typeface="Calibri"/>
              </a:rPr>
              <a:t>Global</a:t>
            </a:r>
            <a:r>
              <a:rPr dirty="0" sz="1100" spc="85" b="1">
                <a:latin typeface="Calibri"/>
                <a:cs typeface="Calibri"/>
              </a:rPr>
              <a:t> </a:t>
            </a:r>
            <a:r>
              <a:rPr dirty="0" sz="1100" spc="45" b="1">
                <a:latin typeface="Calibri"/>
                <a:cs typeface="Calibri"/>
              </a:rPr>
              <a:t>Forwarding,</a:t>
            </a:r>
            <a:r>
              <a:rPr dirty="0" sz="1100" spc="85" b="1">
                <a:latin typeface="Calibri"/>
                <a:cs typeface="Calibri"/>
              </a:rPr>
              <a:t> </a:t>
            </a:r>
            <a:r>
              <a:rPr dirty="0" sz="1100" spc="40" b="1">
                <a:latin typeface="Calibri"/>
                <a:cs typeface="Calibri"/>
              </a:rPr>
              <a:t>Freight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896355" y="1485900"/>
            <a:ext cx="1887220" cy="1263650"/>
            <a:chOff x="5896355" y="1485900"/>
            <a:chExt cx="1887220" cy="12636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6355" y="1485900"/>
              <a:ext cx="1886711" cy="12573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896355" y="2392680"/>
              <a:ext cx="1887220" cy="356870"/>
            </a:xfrm>
            <a:custGeom>
              <a:avLst/>
              <a:gdLst/>
              <a:ahLst/>
              <a:cxnLst/>
              <a:rect l="l" t="t" r="r" b="b"/>
              <a:pathLst>
                <a:path w="1887220" h="356869">
                  <a:moveTo>
                    <a:pt x="188671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1886711" y="356615"/>
                  </a:lnTo>
                  <a:lnTo>
                    <a:pt x="1886711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376796" y="2453766"/>
            <a:ext cx="927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 b="1">
                <a:latin typeface="Calibri"/>
                <a:cs typeface="Calibri"/>
              </a:rPr>
              <a:t>Supply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Chain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5176" y="1485900"/>
            <a:ext cx="1886712" cy="125577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885176" y="2383535"/>
            <a:ext cx="1887220" cy="358140"/>
          </a:xfrm>
          <a:prstGeom prst="rect">
            <a:avLst/>
          </a:prstGeom>
          <a:solidFill>
            <a:srgbClr val="FFFFFF">
              <a:alpha val="74116"/>
            </a:srgbClr>
          </a:solidFill>
        </p:spPr>
        <p:txBody>
          <a:bodyPr wrap="square" lIns="0" tIns="74930" rIns="0" bIns="0" rtlCol="0" vert="horz">
            <a:spAutoFit/>
          </a:bodyPr>
          <a:lstStyle/>
          <a:p>
            <a:pPr marL="531495">
              <a:lnSpc>
                <a:spcPct val="100000"/>
              </a:lnSpc>
              <a:spcBef>
                <a:spcPts val="590"/>
              </a:spcBef>
            </a:pPr>
            <a:r>
              <a:rPr dirty="0" sz="1200" spc="45" b="1">
                <a:latin typeface="Calibri"/>
                <a:cs typeface="Calibri"/>
              </a:rPr>
              <a:t>eCommerce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873995" y="1493519"/>
            <a:ext cx="1887220" cy="1264920"/>
            <a:chOff x="9873995" y="1493519"/>
            <a:chExt cx="1887220" cy="126492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3995" y="1493519"/>
              <a:ext cx="1886711" cy="125577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873995" y="2400300"/>
              <a:ext cx="1887220" cy="358140"/>
            </a:xfrm>
            <a:custGeom>
              <a:avLst/>
              <a:gdLst/>
              <a:ahLst/>
              <a:cxnLst/>
              <a:rect l="l" t="t" r="r" b="b"/>
              <a:pathLst>
                <a:path w="1887220" h="358139">
                  <a:moveTo>
                    <a:pt x="1886711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1886711" y="358139"/>
                  </a:lnTo>
                  <a:lnTo>
                    <a:pt x="1886711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024364" y="2462021"/>
            <a:ext cx="1585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 b="1">
                <a:latin typeface="Calibri"/>
                <a:cs typeface="Calibri"/>
              </a:rPr>
              <a:t>Post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spc="-65" b="1">
                <a:latin typeface="Calibri"/>
                <a:cs typeface="Calibri"/>
              </a:rPr>
              <a:t>&amp;</a:t>
            </a:r>
            <a:r>
              <a:rPr dirty="0" sz="1200" spc="-40" b="1">
                <a:latin typeface="Calibri"/>
                <a:cs typeface="Calibri"/>
              </a:rPr>
              <a:t> </a:t>
            </a:r>
            <a:r>
              <a:rPr dirty="0" sz="1200" spc="50" b="1">
                <a:latin typeface="Calibri"/>
                <a:cs typeface="Calibri"/>
              </a:rPr>
              <a:t>Parcel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Germany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8" name="object 4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431291" y="2395727"/>
            <a:ext cx="1384300" cy="350520"/>
          </a:xfrm>
          <a:prstGeom prst="rect">
            <a:avLst/>
          </a:prstGeom>
          <a:solidFill>
            <a:srgbClr val="E4E4E4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440690">
              <a:lnSpc>
                <a:spcPct val="100000"/>
              </a:lnSpc>
              <a:spcBef>
                <a:spcPts val="555"/>
              </a:spcBef>
            </a:pPr>
            <a:r>
              <a:rPr dirty="0" sz="1200" spc="40" b="1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1291" y="3619500"/>
            <a:ext cx="11329670" cy="184785"/>
          </a:xfrm>
          <a:prstGeom prst="rect">
            <a:avLst/>
          </a:prstGeom>
          <a:ln w="12700">
            <a:solidFill>
              <a:srgbClr val="E4E4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345"/>
              </a:lnSpc>
            </a:pPr>
            <a:r>
              <a:rPr dirty="0" sz="1200" spc="55" b="1">
                <a:latin typeface="Calibri"/>
                <a:cs typeface="Calibri"/>
              </a:rPr>
              <a:t>EBIT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31291" y="4460747"/>
            <a:ext cx="11329670" cy="184785"/>
          </a:xfrm>
          <a:prstGeom prst="rect">
            <a:avLst/>
          </a:prstGeom>
          <a:ln w="12700">
            <a:solidFill>
              <a:srgbClr val="E4E4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345"/>
              </a:lnSpc>
            </a:pPr>
            <a:r>
              <a:rPr dirty="0" sz="1200" spc="80" b="1">
                <a:latin typeface="Calibri"/>
                <a:cs typeface="Calibri"/>
              </a:rPr>
              <a:t>EBIT</a:t>
            </a:r>
            <a:r>
              <a:rPr dirty="0" sz="1200" spc="-4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Margin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1291" y="5301996"/>
            <a:ext cx="11329670" cy="184785"/>
          </a:xfrm>
          <a:prstGeom prst="rect">
            <a:avLst/>
          </a:prstGeom>
          <a:ln w="12700">
            <a:solidFill>
              <a:srgbClr val="E4E4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350"/>
              </a:lnSpc>
            </a:pPr>
            <a:r>
              <a:rPr dirty="0" sz="1200" spc="30" b="1">
                <a:latin typeface="Calibri"/>
                <a:cs typeface="Calibri"/>
              </a:rPr>
              <a:t>FTE*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60831" y="3116579"/>
            <a:ext cx="1126490" cy="349250"/>
          </a:xfrm>
          <a:prstGeom prst="rect">
            <a:avLst/>
          </a:prstGeom>
          <a:solidFill>
            <a:srgbClr val="E4E4E4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€84,186m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60831" y="3954779"/>
            <a:ext cx="1126490" cy="349250"/>
          </a:xfrm>
          <a:prstGeom prst="rect">
            <a:avLst/>
          </a:prstGeom>
          <a:solidFill>
            <a:srgbClr val="E4E4E4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25019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€5,886m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60831" y="4799076"/>
            <a:ext cx="1126490" cy="349250"/>
          </a:xfrm>
          <a:prstGeom prst="rect">
            <a:avLst/>
          </a:prstGeom>
          <a:solidFill>
            <a:srgbClr val="E4E4E4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55"/>
              </a:spcBef>
            </a:pPr>
            <a:r>
              <a:rPr dirty="0" sz="1200" spc="-20" b="1">
                <a:latin typeface="Calibri"/>
                <a:cs typeface="Calibri"/>
              </a:rPr>
              <a:t>7.0%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0831" y="5640323"/>
            <a:ext cx="1126490" cy="350520"/>
          </a:xfrm>
          <a:prstGeom prst="rect">
            <a:avLst/>
          </a:prstGeom>
          <a:solidFill>
            <a:srgbClr val="E4E4E4">
              <a:alpha val="74116"/>
            </a:srgbClr>
          </a:solidFill>
        </p:spPr>
        <p:txBody>
          <a:bodyPr wrap="square" lIns="0" tIns="71755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565"/>
              </a:spcBef>
            </a:pPr>
            <a:r>
              <a:rPr dirty="0" sz="1200" spc="70" b="1">
                <a:latin typeface="Calibri"/>
                <a:cs typeface="Calibri"/>
              </a:rPr>
              <a:t>551,578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15539" y="3116579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€25,134m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04359" y="3116579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€19,649m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93179" y="3116579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€17,693m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382000" y="3115055"/>
            <a:ext cx="893444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€6,962m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370819" y="3118104"/>
            <a:ext cx="893444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€17,347m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407920" y="3950208"/>
            <a:ext cx="891540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560"/>
              </a:spcBef>
            </a:pPr>
            <a:r>
              <a:rPr dirty="0" sz="1200" spc="70" b="1">
                <a:latin typeface="Calibri"/>
                <a:cs typeface="Calibri"/>
              </a:rPr>
              <a:t>€3,084m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96740" y="3950208"/>
            <a:ext cx="891540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560"/>
              </a:spcBef>
            </a:pPr>
            <a:r>
              <a:rPr dirty="0" sz="1200" spc="70" b="1">
                <a:latin typeface="Calibri"/>
                <a:cs typeface="Calibri"/>
              </a:rPr>
              <a:t>€1,074m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85559" y="3950208"/>
            <a:ext cx="891540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560"/>
              </a:spcBef>
            </a:pPr>
            <a:r>
              <a:rPr dirty="0" sz="1200" spc="70" b="1">
                <a:latin typeface="Calibri"/>
                <a:cs typeface="Calibri"/>
              </a:rPr>
              <a:t>€1,068m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374380" y="3950208"/>
            <a:ext cx="891540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69850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550"/>
              </a:spcBef>
            </a:pPr>
            <a:r>
              <a:rPr dirty="0" sz="1200" spc="80" b="1">
                <a:latin typeface="Calibri"/>
                <a:cs typeface="Calibri"/>
              </a:rPr>
              <a:t>€281m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363200" y="3953255"/>
            <a:ext cx="891540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555"/>
              </a:spcBef>
            </a:pPr>
            <a:r>
              <a:rPr dirty="0" sz="1200" spc="75" b="1">
                <a:latin typeface="Calibri"/>
                <a:cs typeface="Calibri"/>
              </a:rPr>
              <a:t>€821m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415539" y="4796028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6985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550"/>
              </a:spcBef>
            </a:pPr>
            <a:r>
              <a:rPr dirty="0" sz="1200" spc="40" b="1">
                <a:latin typeface="Calibri"/>
                <a:cs typeface="Calibri"/>
              </a:rPr>
              <a:t>12.3%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04359" y="4796028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69850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550"/>
              </a:spcBef>
            </a:pPr>
            <a:r>
              <a:rPr dirty="0" sz="1200" spc="-20" b="1">
                <a:latin typeface="Calibri"/>
                <a:cs typeface="Calibri"/>
              </a:rPr>
              <a:t>5.5%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393179" y="4796028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69850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550"/>
              </a:spcBef>
            </a:pPr>
            <a:r>
              <a:rPr dirty="0" sz="1200" spc="-20" b="1">
                <a:latin typeface="Calibri"/>
                <a:cs typeface="Calibri"/>
              </a:rPr>
              <a:t>6.0%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382000" y="4794503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555"/>
              </a:spcBef>
            </a:pPr>
            <a:r>
              <a:rPr dirty="0" sz="1200" spc="-20" b="1">
                <a:latin typeface="Calibri"/>
                <a:cs typeface="Calibri"/>
              </a:rPr>
              <a:t>4.0%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370819" y="4797552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560"/>
              </a:spcBef>
            </a:pPr>
            <a:r>
              <a:rPr dirty="0" sz="1200" spc="-20" b="1">
                <a:latin typeface="Calibri"/>
                <a:cs typeface="Calibri"/>
              </a:rPr>
              <a:t>4.7%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415539" y="5620511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109,319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404359" y="5620511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45,640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393179" y="5620511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555"/>
              </a:spcBef>
            </a:pPr>
            <a:r>
              <a:rPr dirty="0" sz="1200" spc="70" b="1">
                <a:latin typeface="Calibri"/>
                <a:cs typeface="Calibri"/>
              </a:rPr>
              <a:t>185,413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82000" y="5618988"/>
            <a:ext cx="893444" cy="34925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201295">
              <a:lnSpc>
                <a:spcPct val="100000"/>
              </a:lnSpc>
              <a:spcBef>
                <a:spcPts val="560"/>
              </a:spcBef>
            </a:pPr>
            <a:r>
              <a:rPr dirty="0" sz="1200" spc="70" b="1">
                <a:latin typeface="Calibri"/>
                <a:cs typeface="Calibri"/>
              </a:rPr>
              <a:t>39,873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370819" y="5622035"/>
            <a:ext cx="893444" cy="350520"/>
          </a:xfrm>
          <a:prstGeom prst="rect">
            <a:avLst/>
          </a:prstGeom>
          <a:solidFill>
            <a:srgbClr val="FFCC00">
              <a:alpha val="74116"/>
            </a:srgbClr>
          </a:solidFill>
        </p:spPr>
        <p:txBody>
          <a:bodyPr wrap="square" lIns="0" tIns="7112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560"/>
              </a:spcBef>
            </a:pPr>
            <a:r>
              <a:rPr dirty="0" sz="1200" spc="70" b="1">
                <a:latin typeface="Calibri"/>
                <a:cs typeface="Calibri"/>
              </a:rPr>
              <a:t>157,337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19506" y="6176264"/>
            <a:ext cx="1058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*average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for</a:t>
            </a:r>
            <a:r>
              <a:rPr dirty="0" sz="900" spc="5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the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4865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/>
              <a:t>Group</a:t>
            </a:r>
            <a:r>
              <a:rPr dirty="0" sz="2400" spc="-45"/>
              <a:t> </a:t>
            </a:r>
            <a:r>
              <a:rPr dirty="0" sz="2400" spc="80"/>
              <a:t>P&amp;L</a:t>
            </a:r>
            <a:endParaRPr sz="240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31990" y="1647634"/>
          <a:ext cx="9364980" cy="4496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9110"/>
                <a:gridCol w="1638300"/>
                <a:gridCol w="2343149"/>
                <a:gridCol w="2343150"/>
              </a:tblGrid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55" b="1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0" b="1">
                          <a:latin typeface="Calibri"/>
                          <a:cs typeface="Calibri"/>
                        </a:rPr>
                        <a:t>€m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14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00" b="1">
                          <a:latin typeface="Calibri"/>
                          <a:cs typeface="Calibri"/>
                        </a:rPr>
                        <a:t>2023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14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00" b="1">
                          <a:latin typeface="Calibri"/>
                          <a:cs typeface="Calibri"/>
                        </a:rPr>
                        <a:t>2024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45" b="1">
                          <a:latin typeface="Calibri"/>
                          <a:cs typeface="Calibri"/>
                        </a:rPr>
                        <a:t>yoy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50" b="1">
                          <a:latin typeface="Calibri"/>
                          <a:cs typeface="Calibri"/>
                        </a:rPr>
                        <a:t>Revenue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81,758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95" b="1">
                          <a:latin typeface="Calibri"/>
                          <a:cs typeface="Calibri"/>
                        </a:rPr>
                        <a:t>84,186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45" b="1">
                          <a:latin typeface="Calibri"/>
                          <a:cs typeface="Calibri"/>
                        </a:rPr>
                        <a:t>+3%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050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EBIT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6,343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5,886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7%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Income</a:t>
                      </a:r>
                      <a:r>
                        <a:rPr dirty="0" sz="1600" spc="2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5">
                          <a:latin typeface="Calibri"/>
                          <a:cs typeface="Calibri"/>
                        </a:rPr>
                        <a:t>Taxes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1,580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1,494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45">
                          <a:latin typeface="Calibri"/>
                          <a:cs typeface="Calibri"/>
                        </a:rPr>
                        <a:t>+5%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6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Profit</a:t>
                      </a:r>
                      <a:r>
                        <a:rPr dirty="0" sz="16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attributable</a:t>
                      </a:r>
                      <a:r>
                        <a:rPr dirty="0" sz="16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to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600" spc="55">
                          <a:latin typeface="Calibri"/>
                          <a:cs typeface="Calibri"/>
                        </a:rPr>
                        <a:t>DPAG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shareholders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715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75">
                          <a:latin typeface="Calibri"/>
                          <a:cs typeface="Calibri"/>
                        </a:rPr>
                        <a:t>3,675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75">
                          <a:latin typeface="Calibri"/>
                          <a:cs typeface="Calibri"/>
                        </a:rPr>
                        <a:t>3,332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80" b="1">
                          <a:latin typeface="Calibri"/>
                          <a:cs typeface="Calibri"/>
                        </a:rPr>
                        <a:t>Basic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40" b="1">
                          <a:latin typeface="Calibri"/>
                          <a:cs typeface="Calibri"/>
                        </a:rPr>
                        <a:t>EPS</a:t>
                      </a:r>
                      <a:r>
                        <a:rPr dirty="0" sz="16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75" b="1">
                          <a:latin typeface="Calibri"/>
                          <a:cs typeface="Calibri"/>
                        </a:rPr>
                        <a:t>(in</a:t>
                      </a:r>
                      <a:r>
                        <a:rPr dirty="0" sz="16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5" b="1">
                          <a:latin typeface="Calibri"/>
                          <a:cs typeface="Calibri"/>
                        </a:rPr>
                        <a:t>€)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70" b="1">
                          <a:latin typeface="Calibri"/>
                          <a:cs typeface="Calibri"/>
                        </a:rPr>
                        <a:t>3.09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70" b="1">
                          <a:latin typeface="Calibri"/>
                          <a:cs typeface="Calibri"/>
                        </a:rPr>
                        <a:t>2.86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7%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75"/>
              <a:t>E-</a:t>
            </a:r>
            <a:r>
              <a:rPr dirty="0" sz="2400" spc="90"/>
              <a:t>commerce:</a:t>
            </a:r>
            <a:r>
              <a:rPr dirty="0" sz="2400" spc="-30"/>
              <a:t> </a:t>
            </a:r>
            <a:r>
              <a:rPr dirty="0" sz="2400" spc="100"/>
              <a:t>Structural</a:t>
            </a:r>
            <a:r>
              <a:rPr dirty="0" sz="2400" spc="-25"/>
              <a:t> </a:t>
            </a:r>
            <a:r>
              <a:rPr dirty="0" sz="2400" spc="75"/>
              <a:t>trend</a:t>
            </a:r>
            <a:r>
              <a:rPr dirty="0" sz="2400" spc="-30"/>
              <a:t> </a:t>
            </a:r>
            <a:r>
              <a:rPr dirty="0" sz="2400" spc="105"/>
              <a:t>drives</a:t>
            </a:r>
            <a:r>
              <a:rPr dirty="0" sz="2400" spc="-35"/>
              <a:t> </a:t>
            </a:r>
            <a:r>
              <a:rPr dirty="0" sz="2400" spc="95"/>
              <a:t>peak</a:t>
            </a:r>
            <a:r>
              <a:rPr dirty="0" sz="2400" spc="-40"/>
              <a:t> </a:t>
            </a:r>
            <a:r>
              <a:rPr dirty="0" sz="2400" spc="114"/>
              <a:t>season</a:t>
            </a:r>
            <a:r>
              <a:rPr dirty="0" sz="2400" spc="-40"/>
              <a:t> </a:t>
            </a:r>
            <a:r>
              <a:rPr dirty="0" sz="2400" spc="80"/>
              <a:t>in</a:t>
            </a:r>
            <a:r>
              <a:rPr dirty="0" sz="2400" spc="-50"/>
              <a:t> </a:t>
            </a:r>
            <a:r>
              <a:rPr dirty="0" sz="2400" spc="100"/>
              <a:t>Q4</a:t>
            </a:r>
            <a:r>
              <a:rPr dirty="0" sz="2400" spc="-60"/>
              <a:t> </a:t>
            </a:r>
            <a:r>
              <a:rPr dirty="0" sz="2400" spc="85"/>
              <a:t>and</a:t>
            </a:r>
            <a:r>
              <a:rPr dirty="0" sz="2400" spc="-50"/>
              <a:t> </a:t>
            </a:r>
            <a:r>
              <a:rPr dirty="0" sz="2400" spc="105"/>
              <a:t>remains</a:t>
            </a:r>
            <a:r>
              <a:rPr dirty="0" sz="2400" spc="-50"/>
              <a:t> </a:t>
            </a:r>
            <a:r>
              <a:rPr dirty="0" sz="2400" spc="55"/>
              <a:t>a</a:t>
            </a:r>
            <a:r>
              <a:rPr dirty="0" sz="2400" spc="-40"/>
              <a:t> </a:t>
            </a:r>
            <a:r>
              <a:rPr dirty="0" sz="2400" spc="125"/>
              <a:t>key</a:t>
            </a:r>
            <a:r>
              <a:rPr dirty="0" sz="2400" spc="-35"/>
              <a:t> </a:t>
            </a:r>
            <a:r>
              <a:rPr dirty="0" sz="2400" spc="105"/>
              <a:t>growth </a:t>
            </a:r>
            <a:r>
              <a:rPr dirty="0" sz="2400" spc="100"/>
              <a:t>engine</a:t>
            </a:r>
            <a:r>
              <a:rPr dirty="0" sz="2400" spc="-55"/>
              <a:t> </a:t>
            </a:r>
            <a:r>
              <a:rPr dirty="0" sz="2400" spc="95"/>
              <a:t>for</a:t>
            </a:r>
            <a:r>
              <a:rPr dirty="0" sz="2400" spc="-30"/>
              <a:t> </a:t>
            </a:r>
            <a:r>
              <a:rPr dirty="0" sz="2400" spc="65"/>
              <a:t>the</a:t>
            </a:r>
            <a:r>
              <a:rPr dirty="0" sz="2400" spc="-55"/>
              <a:t> </a:t>
            </a:r>
            <a:r>
              <a:rPr dirty="0" sz="2400" spc="105"/>
              <a:t>group</a:t>
            </a:r>
            <a:endParaRPr sz="240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31291" y="3474720"/>
          <a:ext cx="11329670" cy="276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0235"/>
                <a:gridCol w="940435"/>
                <a:gridCol w="3148964"/>
                <a:gridCol w="940434"/>
                <a:gridCol w="3150234"/>
              </a:tblGrid>
              <a:tr h="546735">
                <a:tc>
                  <a:txBody>
                    <a:bodyPr/>
                    <a:lstStyle/>
                    <a:p>
                      <a:pPr marL="882015" marR="164465" indent="-71183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70" b="1">
                          <a:latin typeface="Calibri"/>
                          <a:cs typeface="Calibri"/>
                        </a:rPr>
                        <a:t>Express</a:t>
                      </a:r>
                      <a:r>
                        <a:rPr dirty="0" sz="1200" spc="17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55" b="1">
                          <a:latin typeface="Calibri"/>
                          <a:cs typeface="Calibri"/>
                        </a:rPr>
                        <a:t>Time</a:t>
                      </a:r>
                      <a:r>
                        <a:rPr dirty="0" sz="1200" spc="1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Definite</a:t>
                      </a:r>
                      <a:r>
                        <a:rPr dirty="0" sz="1200" spc="1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International</a:t>
                      </a:r>
                      <a:r>
                        <a:rPr dirty="0" sz="1200" spc="1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60" b="1">
                          <a:latin typeface="Calibri"/>
                          <a:cs typeface="Calibri"/>
                        </a:rPr>
                        <a:t>(TDI) </a:t>
                      </a:r>
                      <a:r>
                        <a:rPr dirty="0" sz="1200" spc="85" b="1">
                          <a:latin typeface="Calibri"/>
                          <a:cs typeface="Calibri"/>
                        </a:rPr>
                        <a:t>B2C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40" b="1">
                          <a:latin typeface="Calibri"/>
                          <a:cs typeface="Calibri"/>
                        </a:rPr>
                        <a:t>Shipments/Day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3175" marR="1022985" indent="-2438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50" b="1">
                          <a:latin typeface="Calibri"/>
                          <a:cs typeface="Calibri"/>
                        </a:rPr>
                        <a:t>Parcel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Germany </a:t>
                      </a:r>
                      <a:r>
                        <a:rPr dirty="0" sz="1200" spc="40" b="1">
                          <a:latin typeface="Calibri"/>
                          <a:cs typeface="Calibri"/>
                        </a:rPr>
                        <a:t>Volumes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18870" marR="1111250" indent="63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45" b="1">
                          <a:latin typeface="Calibri"/>
                          <a:cs typeface="Calibri"/>
                        </a:rPr>
                        <a:t>eCommerce </a:t>
                      </a:r>
                      <a:r>
                        <a:rPr dirty="0" sz="1200" spc="85" b="1">
                          <a:latin typeface="Calibri"/>
                          <a:cs typeface="Calibri"/>
                        </a:rPr>
                        <a:t>B2C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40" b="1">
                          <a:latin typeface="Calibri"/>
                          <a:cs typeface="Calibri"/>
                        </a:rPr>
                        <a:t>Volumes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solidFill>
                      <a:srgbClr val="FFCC00"/>
                    </a:solidFill>
                  </a:tcPr>
                </a:tc>
              </a:tr>
              <a:tr h="1216025">
                <a:tc>
                  <a:txBody>
                    <a:bodyPr/>
                    <a:lstStyle/>
                    <a:p>
                      <a:pPr marL="95885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+18%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marL="1030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qoq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784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21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+20%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marL="1029969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qoq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35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+21%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marL="10306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Q4</a:t>
                      </a:r>
                      <a:r>
                        <a:rPr dirty="0" sz="16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 b="1">
                          <a:latin typeface="Calibri"/>
                          <a:cs typeface="Calibri"/>
                        </a:rPr>
                        <a:t>qoq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83515"/>
                </a:tc>
              </a:tr>
              <a:tr h="1005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+34%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vs.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2019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+29%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vs.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2019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946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4000" spc="155" b="1">
                          <a:latin typeface="Calibri"/>
                          <a:cs typeface="Calibri"/>
                        </a:rPr>
                        <a:t>+61%</a:t>
                      </a:r>
                      <a:endParaRPr sz="40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2024</a:t>
                      </a:r>
                      <a:r>
                        <a:rPr dirty="0" sz="16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b="1">
                          <a:latin typeface="Calibri"/>
                          <a:cs typeface="Calibri"/>
                        </a:rPr>
                        <a:t>vs.</a:t>
                      </a:r>
                      <a:r>
                        <a:rPr dirty="0" sz="16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9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2019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9461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2931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5"/>
              <a:t>Cash</a:t>
            </a:r>
            <a:r>
              <a:rPr dirty="0" sz="2400" spc="-50"/>
              <a:t> </a:t>
            </a:r>
            <a:r>
              <a:rPr dirty="0" sz="2400" spc="130"/>
              <a:t>Flow</a:t>
            </a:r>
            <a:r>
              <a:rPr dirty="0" sz="2400" spc="-55"/>
              <a:t> </a:t>
            </a:r>
            <a:r>
              <a:rPr dirty="0" sz="2400" spc="75"/>
              <a:t>Statement</a:t>
            </a:r>
            <a:endParaRPr sz="240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31990" y="1647634"/>
          <a:ext cx="9364980" cy="4496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0120"/>
                <a:gridCol w="1684654"/>
                <a:gridCol w="2089784"/>
                <a:gridCol w="2089784"/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55" b="1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0" b="1">
                          <a:latin typeface="Calibri"/>
                          <a:cs typeface="Calibri"/>
                        </a:rPr>
                        <a:t>€m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4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00" b="1">
                          <a:latin typeface="Calibri"/>
                          <a:cs typeface="Calibri"/>
                        </a:rPr>
                        <a:t>2023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40" b="1">
                          <a:latin typeface="Calibri"/>
                          <a:cs typeface="Calibri"/>
                        </a:rPr>
                        <a:t>FY</a:t>
                      </a:r>
                      <a:r>
                        <a:rPr dirty="0" sz="16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100" b="1">
                          <a:latin typeface="Calibri"/>
                          <a:cs typeface="Calibri"/>
                        </a:rPr>
                        <a:t>2024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45" b="1">
                          <a:latin typeface="Calibri"/>
                          <a:cs typeface="Calibri"/>
                        </a:rPr>
                        <a:t>yoy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28575">
                      <a:solidFill>
                        <a:srgbClr val="D30411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EBIT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6,343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5,886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-457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657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Depreciation/amortization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6839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600" spc="75">
                          <a:latin typeface="Calibri"/>
                          <a:cs typeface="Calibri"/>
                        </a:rPr>
                        <a:t>4,479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6839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600" spc="75">
                          <a:latin typeface="Calibri"/>
                          <a:cs typeface="Calibri"/>
                        </a:rPr>
                        <a:t>4,720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6839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600" spc="95">
                          <a:latin typeface="Calibri"/>
                          <a:cs typeface="Calibri"/>
                        </a:rPr>
                        <a:t>+241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6839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60">
                          <a:latin typeface="Calibri"/>
                          <a:cs typeface="Calibri"/>
                        </a:rPr>
                        <a:t>Change</a:t>
                      </a:r>
                      <a:r>
                        <a:rPr dirty="0" sz="16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60">
                          <a:latin typeface="Calibri"/>
                          <a:cs typeface="Calibri"/>
                        </a:rPr>
                        <a:t>working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capital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90">
                          <a:latin typeface="Calibri"/>
                          <a:cs typeface="Calibri"/>
                        </a:rPr>
                        <a:t>536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205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741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9415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Other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2,100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1,679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95">
                          <a:latin typeface="Calibri"/>
                          <a:cs typeface="Calibri"/>
                        </a:rPr>
                        <a:t>+421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55" b="1">
                          <a:latin typeface="Calibri"/>
                          <a:cs typeface="Calibri"/>
                        </a:rPr>
                        <a:t>Operating</a:t>
                      </a:r>
                      <a:r>
                        <a:rPr dirty="0" sz="16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5" b="1"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16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60" b="1">
                          <a:latin typeface="Calibri"/>
                          <a:cs typeface="Calibri"/>
                        </a:rPr>
                        <a:t>Flow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9,258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8,722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 spc="90" b="1">
                          <a:latin typeface="Calibri"/>
                          <a:cs typeface="Calibri"/>
                        </a:rPr>
                        <a:t>-536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85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capex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3,228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2,747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95">
                          <a:latin typeface="Calibri"/>
                          <a:cs typeface="Calibri"/>
                        </a:rPr>
                        <a:t>+481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6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55"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6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40">
                          <a:latin typeface="Calibri"/>
                          <a:cs typeface="Calibri"/>
                        </a:rPr>
                        <a:t>leases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2,761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75">
                          <a:latin typeface="Calibri"/>
                          <a:cs typeface="Calibri"/>
                        </a:rPr>
                        <a:t>2,988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227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M&amp;A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381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95">
                          <a:latin typeface="Calibri"/>
                          <a:cs typeface="Calibri"/>
                        </a:rPr>
                        <a:t>+369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interest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90">
                          <a:latin typeface="Calibri"/>
                          <a:cs typeface="Calibri"/>
                        </a:rPr>
                        <a:t>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600" spc="90">
                          <a:latin typeface="Calibri"/>
                          <a:cs typeface="Calibri"/>
                        </a:rPr>
                        <a:t>85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65" b="1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85" b="1"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16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60" b="1">
                          <a:latin typeface="Calibri"/>
                          <a:cs typeface="Calibri"/>
                        </a:rPr>
                        <a:t>Flow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2,942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85" b="1">
                          <a:latin typeface="Calibri"/>
                          <a:cs typeface="Calibri"/>
                        </a:rPr>
                        <a:t>2,944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  <a:solidFill>
                      <a:srgbClr val="FFD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600" spc="100" b="1">
                          <a:latin typeface="Calibri"/>
                          <a:cs typeface="Calibri"/>
                        </a:rPr>
                        <a:t>+2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D3041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400558"/>
            <a:ext cx="672528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/>
              <a:t>Balance</a:t>
            </a:r>
            <a:r>
              <a:rPr dirty="0" sz="2400" spc="-50"/>
              <a:t> </a:t>
            </a:r>
            <a:r>
              <a:rPr dirty="0" sz="2400" spc="95"/>
              <a:t>sheet</a:t>
            </a:r>
            <a:r>
              <a:rPr dirty="0" sz="2400" spc="-40"/>
              <a:t> </a:t>
            </a:r>
            <a:r>
              <a:rPr dirty="0" sz="2400" spc="85"/>
              <a:t>and</a:t>
            </a:r>
            <a:r>
              <a:rPr dirty="0" sz="2400" spc="-50"/>
              <a:t> </a:t>
            </a:r>
            <a:r>
              <a:rPr dirty="0" sz="2400" spc="85"/>
              <a:t>liquidity</a:t>
            </a:r>
            <a:r>
              <a:rPr dirty="0" sz="2400" spc="-10"/>
              <a:t> </a:t>
            </a:r>
            <a:r>
              <a:rPr dirty="0" sz="2400" spc="80"/>
              <a:t>position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135"/>
              <a:t>Strong</a:t>
            </a:r>
            <a:r>
              <a:rPr dirty="0" sz="2400" spc="-40"/>
              <a:t> </a:t>
            </a:r>
            <a:r>
              <a:rPr dirty="0" sz="2400" spc="90"/>
              <a:t>financial</a:t>
            </a:r>
            <a:r>
              <a:rPr dirty="0" sz="2400" spc="-50"/>
              <a:t> </a:t>
            </a:r>
            <a:r>
              <a:rPr dirty="0" sz="2400" spc="90"/>
              <a:t>profile</a:t>
            </a:r>
            <a:r>
              <a:rPr dirty="0" sz="2400" spc="-25"/>
              <a:t> </a:t>
            </a:r>
            <a:r>
              <a:rPr dirty="0" sz="2400" spc="60"/>
              <a:t>to</a:t>
            </a:r>
            <a:r>
              <a:rPr dirty="0" sz="2400" spc="-50"/>
              <a:t> </a:t>
            </a:r>
            <a:r>
              <a:rPr dirty="0" sz="2400" spc="80"/>
              <a:t>weather</a:t>
            </a:r>
            <a:r>
              <a:rPr dirty="0" sz="2400" spc="-40"/>
              <a:t> </a:t>
            </a:r>
            <a:r>
              <a:rPr dirty="0" sz="2400" spc="95"/>
              <a:t>any</a:t>
            </a:r>
            <a:r>
              <a:rPr dirty="0" sz="2400" spc="-50"/>
              <a:t> </a:t>
            </a:r>
            <a:r>
              <a:rPr dirty="0" sz="2400" spc="75"/>
              <a:t>downturn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1470660" y="2799588"/>
            <a:ext cx="889000" cy="2028825"/>
          </a:xfrm>
          <a:custGeom>
            <a:avLst/>
            <a:gdLst/>
            <a:ahLst/>
            <a:cxnLst/>
            <a:rect l="l" t="t" r="r" b="b"/>
            <a:pathLst>
              <a:path w="889000" h="2028825">
                <a:moveTo>
                  <a:pt x="888491" y="0"/>
                </a:moveTo>
                <a:lnTo>
                  <a:pt x="0" y="0"/>
                </a:lnTo>
                <a:lnTo>
                  <a:pt x="0" y="2028444"/>
                </a:lnTo>
                <a:lnTo>
                  <a:pt x="888491" y="2028444"/>
                </a:lnTo>
                <a:lnTo>
                  <a:pt x="888491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92352" y="5379720"/>
            <a:ext cx="2487295" cy="0"/>
          </a:xfrm>
          <a:custGeom>
            <a:avLst/>
            <a:gdLst/>
            <a:ahLst/>
            <a:cxnLst/>
            <a:rect l="l" t="t" r="r" b="b"/>
            <a:pathLst>
              <a:path w="2487295" h="0">
                <a:moveTo>
                  <a:pt x="0" y="0"/>
                </a:moveTo>
                <a:lnTo>
                  <a:pt x="24871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470660" y="4828032"/>
            <a:ext cx="889000" cy="54737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260985">
              <a:lnSpc>
                <a:spcPct val="100000"/>
              </a:lnSpc>
            </a:pPr>
            <a:r>
              <a:rPr dirty="0" sz="1100" spc="55" b="1">
                <a:solidFill>
                  <a:srgbClr val="404040"/>
                </a:solidFill>
                <a:latin typeface="Calibri"/>
                <a:cs typeface="Calibri"/>
              </a:rPr>
              <a:t>4,063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14244" y="3939540"/>
            <a:ext cx="889000" cy="143573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dirty="0" sz="1100" spc="60" b="1">
                <a:solidFill>
                  <a:srgbClr val="404040"/>
                </a:solidFill>
                <a:latin typeface="Calibri"/>
                <a:cs typeface="Calibri"/>
              </a:rPr>
              <a:t>10,606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0660" y="2799588"/>
            <a:ext cx="889000" cy="2028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dirty="0" sz="1200" spc="70" b="1">
                <a:solidFill>
                  <a:srgbClr val="404040"/>
                </a:solidFill>
                <a:latin typeface="Calibri"/>
                <a:cs typeface="Calibri"/>
              </a:rPr>
              <a:t>14,935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49222" y="5434076"/>
            <a:ext cx="1742439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14450" algn="l"/>
              </a:tabLst>
            </a:pPr>
            <a:r>
              <a:rPr dirty="0" sz="900" b="1">
                <a:latin typeface="Calibri"/>
                <a:cs typeface="Calibri"/>
              </a:rPr>
              <a:t>Net</a:t>
            </a:r>
            <a:r>
              <a:rPr dirty="0" sz="900" spc="60" b="1">
                <a:latin typeface="Calibri"/>
                <a:cs typeface="Calibri"/>
              </a:rPr>
              <a:t> </a:t>
            </a:r>
            <a:r>
              <a:rPr dirty="0" sz="900" spc="-20" b="1">
                <a:latin typeface="Calibri"/>
                <a:cs typeface="Calibri"/>
              </a:rPr>
              <a:t>Debt</a:t>
            </a:r>
            <a:r>
              <a:rPr dirty="0" sz="900" b="1">
                <a:latin typeface="Calibri"/>
                <a:cs typeface="Calibri"/>
              </a:rPr>
              <a:t>	</a:t>
            </a:r>
            <a:r>
              <a:rPr dirty="0" sz="900" spc="-10" b="1">
                <a:latin typeface="Calibri"/>
                <a:cs typeface="Calibri"/>
              </a:rPr>
              <a:t>EBITDA</a:t>
            </a:r>
            <a:endParaRPr sz="900">
              <a:latin typeface="Calibri"/>
              <a:cs typeface="Calibri"/>
            </a:endParaRPr>
          </a:p>
          <a:p>
            <a:pPr marL="333375">
              <a:lnSpc>
                <a:spcPct val="100000"/>
              </a:lnSpc>
              <a:spcBef>
                <a:spcPts val="780"/>
              </a:spcBef>
            </a:pPr>
            <a:r>
              <a:rPr dirty="0" sz="800">
                <a:latin typeface="Calibri"/>
                <a:cs typeface="Calibri"/>
              </a:rPr>
              <a:t>(FY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2023;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Dec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31</a:t>
            </a:r>
            <a:r>
              <a:rPr dirty="0" baseline="27777" sz="750">
                <a:latin typeface="Calibri"/>
                <a:cs typeface="Calibri"/>
              </a:rPr>
              <a:t>st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2024)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4084" y="4149597"/>
            <a:ext cx="108013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7493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Related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multi- </a:t>
            </a:r>
            <a:r>
              <a:rPr dirty="0" sz="1000">
                <a:latin typeface="Calibri"/>
                <a:cs typeface="Calibri"/>
              </a:rPr>
              <a:t>year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commitment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operating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assets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6712" y="3925315"/>
            <a:ext cx="2438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15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€m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31264" y="1644777"/>
            <a:ext cx="1676400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114" b="1">
                <a:latin typeface="Calibri"/>
                <a:cs typeface="Calibri"/>
              </a:rPr>
              <a:t>1.8x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600">
                <a:latin typeface="Calibri"/>
                <a:cs typeface="Calibri"/>
              </a:rPr>
              <a:t>Net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/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EBITDA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000">
                <a:latin typeface="Calibri"/>
                <a:cs typeface="Calibri"/>
              </a:rPr>
              <a:t>(Dec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</a:t>
            </a:r>
            <a:r>
              <a:rPr dirty="0" baseline="25641" sz="975">
                <a:latin typeface="Calibri"/>
                <a:cs typeface="Calibri"/>
              </a:rPr>
              <a:t>st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2024)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87780" y="3874008"/>
            <a:ext cx="224154" cy="0"/>
          </a:xfrm>
          <a:custGeom>
            <a:avLst/>
            <a:gdLst/>
            <a:ahLst/>
            <a:cxnLst/>
            <a:rect l="l" t="t" r="r" b="b"/>
            <a:pathLst>
              <a:path w="224155" h="0">
                <a:moveTo>
                  <a:pt x="0" y="0"/>
                </a:moveTo>
                <a:lnTo>
                  <a:pt x="223900" y="0"/>
                </a:lnTo>
              </a:path>
            </a:pathLst>
          </a:custGeom>
          <a:ln w="12700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508753" y="1469897"/>
            <a:ext cx="0" cy="4389120"/>
          </a:xfrm>
          <a:custGeom>
            <a:avLst/>
            <a:gdLst/>
            <a:ahLst/>
            <a:cxnLst/>
            <a:rect l="l" t="t" r="r" b="b"/>
            <a:pathLst>
              <a:path w="0" h="4389120">
                <a:moveTo>
                  <a:pt x="0" y="0"/>
                </a:moveTo>
                <a:lnTo>
                  <a:pt x="0" y="4389120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591811" y="1691639"/>
            <a:ext cx="7169150" cy="650875"/>
          </a:xfrm>
          <a:prstGeom prst="rect">
            <a:avLst/>
          </a:prstGeom>
          <a:solidFill>
            <a:srgbClr val="FFEB99"/>
          </a:solidFill>
        </p:spPr>
        <p:txBody>
          <a:bodyPr wrap="square" lIns="0" tIns="965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sz="1400" spc="55" b="1">
                <a:latin typeface="Calibri"/>
                <a:cs typeface="Calibri"/>
              </a:rPr>
              <a:t>LIQUIDITY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No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financial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covenants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bonds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syndicated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credit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facility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867143" y="4559808"/>
            <a:ext cx="4780915" cy="707390"/>
            <a:chOff x="6867143" y="4559808"/>
            <a:chExt cx="4780915" cy="707390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3659" y="4559808"/>
              <a:ext cx="252983" cy="7025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867143" y="5262372"/>
              <a:ext cx="4780915" cy="0"/>
            </a:xfrm>
            <a:custGeom>
              <a:avLst/>
              <a:gdLst/>
              <a:ahLst/>
              <a:cxnLst/>
              <a:rect l="l" t="t" r="r" b="b"/>
              <a:pathLst>
                <a:path w="4780915" h="0">
                  <a:moveTo>
                    <a:pt x="0" y="0"/>
                  </a:moveTo>
                  <a:lnTo>
                    <a:pt x="478078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0271506" y="5079238"/>
            <a:ext cx="18097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500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925056" y="4279391"/>
            <a:ext cx="251460" cy="97853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700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659623" y="3505200"/>
            <a:ext cx="253365" cy="175260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530"/>
              </a:spcBef>
            </a:pPr>
            <a:r>
              <a:rPr dirty="0" sz="700" spc="-10">
                <a:solidFill>
                  <a:srgbClr val="404040"/>
                </a:solidFill>
                <a:latin typeface="Calibri"/>
                <a:cs typeface="Calibri"/>
              </a:rPr>
              <a:t>1,250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28431" y="4559808"/>
            <a:ext cx="251460" cy="69786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05"/>
              </a:spcBef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500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395716" y="4209288"/>
            <a:ext cx="251460" cy="104838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05"/>
              </a:spcBef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750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63000" y="4209288"/>
            <a:ext cx="251460" cy="104838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05"/>
              </a:spcBef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750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866376" y="4209288"/>
            <a:ext cx="251460" cy="1048385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05"/>
              </a:spcBef>
            </a:pPr>
            <a:r>
              <a:rPr dirty="0" sz="700" spc="-25">
                <a:solidFill>
                  <a:srgbClr val="404040"/>
                </a:solidFill>
                <a:latin typeface="Calibri"/>
                <a:cs typeface="Calibri"/>
              </a:rPr>
              <a:t>750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337035" y="3857244"/>
            <a:ext cx="253365" cy="140081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515"/>
              </a:spcBef>
            </a:pPr>
            <a:r>
              <a:rPr dirty="0" sz="700" spc="-10">
                <a:solidFill>
                  <a:srgbClr val="404040"/>
                </a:solidFill>
                <a:latin typeface="Calibri"/>
                <a:cs typeface="Calibri"/>
              </a:rPr>
              <a:t>1,000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292340" y="3857244"/>
            <a:ext cx="251460" cy="1400810"/>
          </a:xfrm>
          <a:prstGeom prst="rect">
            <a:avLst/>
          </a:prstGeom>
          <a:solidFill>
            <a:srgbClr val="E4E4E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700" spc="-10">
                <a:solidFill>
                  <a:srgbClr val="404040"/>
                </a:solidFill>
                <a:latin typeface="Calibri"/>
                <a:cs typeface="Calibri"/>
              </a:rPr>
              <a:t>1,000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991959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59751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727670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2026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095335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2027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63127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2028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831046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2029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198711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566503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934422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302087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669879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2034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037798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405463" y="5298719"/>
            <a:ext cx="120650" cy="20637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2036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424666" y="3132200"/>
            <a:ext cx="1543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585858"/>
                </a:solidFill>
                <a:latin typeface="Calibri"/>
                <a:cs typeface="Calibri"/>
              </a:rPr>
              <a:t>€m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6923531" y="307847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0"/>
                </a:moveTo>
                <a:lnTo>
                  <a:pt x="0" y="0"/>
                </a:lnTo>
                <a:lnTo>
                  <a:pt x="0" y="64008"/>
                </a:lnTo>
                <a:lnTo>
                  <a:pt x="64007" y="64008"/>
                </a:lnTo>
                <a:lnTo>
                  <a:pt x="6400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875780" y="2451146"/>
            <a:ext cx="4838065" cy="72644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4824730" algn="l"/>
              </a:tabLst>
            </a:pPr>
            <a:r>
              <a:rPr dirty="0" u="sng" sz="1200" spc="-5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95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Maturity</a:t>
            </a:r>
            <a:r>
              <a:rPr dirty="0" u="sng" sz="1200" spc="14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105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Profile,</a:t>
            </a:r>
            <a:r>
              <a:rPr dirty="0" u="sng" sz="1200" spc="14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114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Senior</a:t>
            </a:r>
            <a:r>
              <a:rPr dirty="0" u="sng" sz="1200" spc="165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125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Bonds</a:t>
            </a:r>
            <a:r>
              <a:rPr dirty="0" u="sng" sz="1200" spc="15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&amp;</a:t>
            </a:r>
            <a:r>
              <a:rPr dirty="0" u="sng" sz="1200" spc="185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10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Convertible</a:t>
            </a:r>
            <a:r>
              <a:rPr dirty="0" u="sng" sz="1200">
                <a:uFill>
                  <a:solidFill>
                    <a:srgbClr val="FFCC00"/>
                  </a:solidFill>
                </a:uFill>
                <a:latin typeface="Calibri"/>
                <a:cs typeface="Calibri"/>
              </a:rPr>
              <a:t>	</a:t>
            </a:r>
            <a:endParaRPr sz="120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  <a:spcBef>
                <a:spcPts val="550"/>
              </a:spcBef>
            </a:pPr>
            <a:r>
              <a:rPr dirty="0" sz="1050">
                <a:latin typeface="Calibri"/>
                <a:cs typeface="Calibri"/>
              </a:rPr>
              <a:t>Average</a:t>
            </a:r>
            <a:r>
              <a:rPr dirty="0" sz="1050" spc="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time</a:t>
            </a:r>
            <a:r>
              <a:rPr dirty="0" sz="1050" spc="10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maturity</a:t>
            </a:r>
            <a:r>
              <a:rPr dirty="0" sz="1050" spc="9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4.8</a:t>
            </a:r>
            <a:r>
              <a:rPr dirty="0" sz="1050" spc="110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years</a:t>
            </a:r>
            <a:endParaRPr sz="105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57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Convertible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923531" y="323850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0"/>
                </a:moveTo>
                <a:lnTo>
                  <a:pt x="0" y="0"/>
                </a:lnTo>
                <a:lnTo>
                  <a:pt x="0" y="64008"/>
                </a:lnTo>
                <a:lnTo>
                  <a:pt x="64007" y="64008"/>
                </a:lnTo>
                <a:lnTo>
                  <a:pt x="640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002906" y="3151632"/>
            <a:ext cx="10909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Senior</a:t>
            </a:r>
            <a:r>
              <a:rPr dirty="0" sz="900" spc="1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Bonds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Sustainability-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linked*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3531" y="3398520"/>
            <a:ext cx="64007" cy="62484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4716526" y="4172203"/>
            <a:ext cx="1879600" cy="9118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604520">
              <a:lnSpc>
                <a:spcPct val="100499"/>
              </a:lnSpc>
              <a:spcBef>
                <a:spcPts val="85"/>
              </a:spcBef>
            </a:pPr>
            <a:r>
              <a:rPr dirty="0" sz="1600" spc="65" b="1">
                <a:latin typeface="Calibri"/>
                <a:cs typeface="Calibri"/>
              </a:rPr>
              <a:t>€4.0bn </a:t>
            </a:r>
            <a:r>
              <a:rPr dirty="0" sz="1400">
                <a:latin typeface="Calibri"/>
                <a:cs typeface="Calibri"/>
              </a:rPr>
              <a:t>Syndicated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credit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facility </a:t>
            </a:r>
            <a:r>
              <a:rPr dirty="0" sz="1400">
                <a:latin typeface="Calibri"/>
                <a:cs typeface="Calibri"/>
              </a:rPr>
              <a:t>runs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least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until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90">
                <a:latin typeface="Calibri"/>
                <a:cs typeface="Calibri"/>
              </a:rPr>
              <a:t>2029</a:t>
            </a:r>
            <a:endParaRPr sz="1400">
              <a:latin typeface="Calibri"/>
              <a:cs typeface="Calibri"/>
            </a:endParaRPr>
          </a:p>
          <a:p>
            <a:pPr marL="53784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(undrawn)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9" name="object 4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  <p:sp>
        <p:nvSpPr>
          <p:cNvPr id="47" name="object 47" descr=""/>
          <p:cNvSpPr txBox="1"/>
          <p:nvPr/>
        </p:nvSpPr>
        <p:spPr>
          <a:xfrm>
            <a:off x="4924297" y="2528442"/>
            <a:ext cx="1465580" cy="911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Calibri"/>
                <a:cs typeface="Calibri"/>
              </a:rPr>
              <a:t>€1.4bn</a:t>
            </a:r>
            <a:endParaRPr sz="1600">
              <a:latin typeface="Calibri"/>
              <a:cs typeface="Calibri"/>
            </a:endParaRPr>
          </a:p>
          <a:p>
            <a:pPr algn="ctr" marL="38100" marR="3048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Centrally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available liquidity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(Dec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31</a:t>
            </a:r>
            <a:r>
              <a:rPr dirty="0" baseline="24691" sz="1350" spc="97">
                <a:latin typeface="Calibri"/>
                <a:cs typeface="Calibri"/>
              </a:rPr>
              <a:t>th</a:t>
            </a:r>
            <a:r>
              <a:rPr dirty="0" baseline="24691" sz="1350" spc="284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2024)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53530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5"/>
              <a:t>DHL</a:t>
            </a:r>
            <a:r>
              <a:rPr dirty="0" sz="2400" spc="-60"/>
              <a:t> </a:t>
            </a:r>
            <a:r>
              <a:rPr dirty="0" sz="2400" spc="75"/>
              <a:t>Group</a:t>
            </a:r>
            <a:r>
              <a:rPr dirty="0" sz="2400" spc="-35"/>
              <a:t> </a:t>
            </a:r>
            <a:r>
              <a:rPr dirty="0" sz="2400" spc="125"/>
              <a:t>Pensions</a:t>
            </a:r>
            <a:r>
              <a:rPr dirty="0" sz="2400" spc="-40"/>
              <a:t> </a:t>
            </a:r>
            <a:r>
              <a:rPr dirty="0" sz="2400"/>
              <a:t>–</a:t>
            </a:r>
            <a:r>
              <a:rPr dirty="0" sz="2400" spc="-50"/>
              <a:t> </a:t>
            </a:r>
            <a:r>
              <a:rPr dirty="0" sz="2400" spc="140"/>
              <a:t>DB</a:t>
            </a:r>
            <a:r>
              <a:rPr dirty="0" sz="2400" spc="-55"/>
              <a:t> </a:t>
            </a:r>
            <a:r>
              <a:rPr dirty="0" sz="2400" spc="85"/>
              <a:t>and</a:t>
            </a:r>
            <a:r>
              <a:rPr dirty="0" sz="2400" spc="-55"/>
              <a:t> </a:t>
            </a:r>
            <a:r>
              <a:rPr dirty="0" sz="2400" spc="130"/>
              <a:t>DC</a:t>
            </a:r>
            <a:r>
              <a:rPr dirty="0" sz="2400" spc="-55"/>
              <a:t> </a:t>
            </a:r>
            <a:r>
              <a:rPr dirty="0" sz="2400" spc="100"/>
              <a:t>plans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3430904" y="1616709"/>
            <a:ext cx="309880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30" b="1">
                <a:solidFill>
                  <a:srgbClr val="4D4D4D"/>
                </a:solidFill>
                <a:latin typeface="Trebuchet MS"/>
                <a:cs typeface="Trebuchet MS"/>
              </a:rPr>
              <a:t>Defined</a:t>
            </a:r>
            <a:r>
              <a:rPr dirty="0" sz="1200" spc="-90" b="1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dirty="0" sz="1200" spc="-25" b="1">
                <a:solidFill>
                  <a:srgbClr val="4D4D4D"/>
                </a:solidFill>
                <a:latin typeface="Trebuchet MS"/>
                <a:cs typeface="Trebuchet MS"/>
              </a:rPr>
              <a:t>Contribution</a:t>
            </a:r>
            <a:r>
              <a:rPr dirty="0" sz="1200" spc="-110" b="1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4D4D4D"/>
                </a:solidFill>
                <a:latin typeface="Trebuchet MS"/>
                <a:cs typeface="Trebuchet MS"/>
              </a:rPr>
              <a:t>(Cash</a:t>
            </a:r>
            <a:r>
              <a:rPr dirty="0" sz="1200" spc="-110" b="1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dirty="0" sz="1200" spc="-30" b="1">
                <a:solidFill>
                  <a:srgbClr val="4D4D4D"/>
                </a:solidFill>
                <a:latin typeface="Trebuchet MS"/>
                <a:cs typeface="Trebuchet MS"/>
              </a:rPr>
              <a:t>out</a:t>
            </a:r>
            <a:r>
              <a:rPr dirty="0" sz="1200" spc="-70" b="1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dirty="0" sz="1200" spc="-385" b="1">
                <a:solidFill>
                  <a:srgbClr val="4D4D4D"/>
                </a:solidFill>
                <a:latin typeface="Tahoma"/>
                <a:cs typeface="Tahoma"/>
              </a:rPr>
              <a:t>≈</a:t>
            </a:r>
            <a:r>
              <a:rPr dirty="0" sz="1200" spc="-95" b="1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 b="1">
                <a:solidFill>
                  <a:srgbClr val="4D4D4D"/>
                </a:solidFill>
                <a:latin typeface="Trebuchet MS"/>
                <a:cs typeface="Trebuchet MS"/>
              </a:rPr>
              <a:t>Staff</a:t>
            </a:r>
            <a:r>
              <a:rPr dirty="0" sz="1200" spc="-110" b="1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4D4D4D"/>
                </a:solidFill>
                <a:latin typeface="Trebuchet MS"/>
                <a:cs typeface="Trebuchet MS"/>
              </a:rPr>
              <a:t>Costs)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Civil</a:t>
            </a:r>
            <a:r>
              <a:rPr dirty="0" sz="1200" spc="-95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4D4D4D"/>
                </a:solidFill>
                <a:latin typeface="Tahoma"/>
                <a:cs typeface="Tahoma"/>
              </a:rPr>
              <a:t>Servants</a:t>
            </a:r>
            <a:r>
              <a:rPr dirty="0" sz="1200" spc="-75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in</a:t>
            </a:r>
            <a:r>
              <a:rPr dirty="0" sz="1200" spc="-80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4D4D4D"/>
                </a:solidFill>
                <a:latin typeface="Tahoma"/>
                <a:cs typeface="Tahoma"/>
              </a:rPr>
              <a:t>Germany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468623" y="2522220"/>
            <a:ext cx="175260" cy="1973580"/>
          </a:xfrm>
          <a:custGeom>
            <a:avLst/>
            <a:gdLst/>
            <a:ahLst/>
            <a:cxnLst/>
            <a:rect l="l" t="t" r="r" b="b"/>
            <a:pathLst>
              <a:path w="175260" h="1973579">
                <a:moveTo>
                  <a:pt x="175260" y="0"/>
                </a:moveTo>
                <a:lnTo>
                  <a:pt x="0" y="0"/>
                </a:lnTo>
                <a:lnTo>
                  <a:pt x="0" y="1973579"/>
                </a:lnTo>
                <a:lnTo>
                  <a:pt x="175260" y="1973579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756659" y="2609088"/>
            <a:ext cx="175260" cy="1887220"/>
          </a:xfrm>
          <a:custGeom>
            <a:avLst/>
            <a:gdLst/>
            <a:ahLst/>
            <a:cxnLst/>
            <a:rect l="l" t="t" r="r" b="b"/>
            <a:pathLst>
              <a:path w="175260" h="1887220">
                <a:moveTo>
                  <a:pt x="175260" y="0"/>
                </a:moveTo>
                <a:lnTo>
                  <a:pt x="0" y="0"/>
                </a:lnTo>
                <a:lnTo>
                  <a:pt x="0" y="1886712"/>
                </a:lnTo>
                <a:lnTo>
                  <a:pt x="175260" y="1886712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044696" y="2732532"/>
            <a:ext cx="175260" cy="1763395"/>
          </a:xfrm>
          <a:custGeom>
            <a:avLst/>
            <a:gdLst/>
            <a:ahLst/>
            <a:cxnLst/>
            <a:rect l="l" t="t" r="r" b="b"/>
            <a:pathLst>
              <a:path w="175260" h="1763395">
                <a:moveTo>
                  <a:pt x="175259" y="0"/>
                </a:moveTo>
                <a:lnTo>
                  <a:pt x="0" y="0"/>
                </a:lnTo>
                <a:lnTo>
                  <a:pt x="0" y="1763267"/>
                </a:lnTo>
                <a:lnTo>
                  <a:pt x="175259" y="1763267"/>
                </a:lnTo>
                <a:lnTo>
                  <a:pt x="17525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332732" y="2778251"/>
            <a:ext cx="175260" cy="1717675"/>
          </a:xfrm>
          <a:custGeom>
            <a:avLst/>
            <a:gdLst/>
            <a:ahLst/>
            <a:cxnLst/>
            <a:rect l="l" t="t" r="r" b="b"/>
            <a:pathLst>
              <a:path w="175260" h="1717675">
                <a:moveTo>
                  <a:pt x="175259" y="0"/>
                </a:moveTo>
                <a:lnTo>
                  <a:pt x="0" y="0"/>
                </a:lnTo>
                <a:lnTo>
                  <a:pt x="0" y="1717548"/>
                </a:lnTo>
                <a:lnTo>
                  <a:pt x="175259" y="1717548"/>
                </a:lnTo>
                <a:lnTo>
                  <a:pt x="17525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620767" y="2930651"/>
            <a:ext cx="175260" cy="1565275"/>
          </a:xfrm>
          <a:custGeom>
            <a:avLst/>
            <a:gdLst/>
            <a:ahLst/>
            <a:cxnLst/>
            <a:rect l="l" t="t" r="r" b="b"/>
            <a:pathLst>
              <a:path w="175260" h="1565275">
                <a:moveTo>
                  <a:pt x="175260" y="0"/>
                </a:moveTo>
                <a:lnTo>
                  <a:pt x="0" y="0"/>
                </a:lnTo>
                <a:lnTo>
                  <a:pt x="0" y="1565148"/>
                </a:lnTo>
                <a:lnTo>
                  <a:pt x="175260" y="1565148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908803" y="3057144"/>
            <a:ext cx="175260" cy="1438910"/>
          </a:xfrm>
          <a:custGeom>
            <a:avLst/>
            <a:gdLst/>
            <a:ahLst/>
            <a:cxnLst/>
            <a:rect l="l" t="t" r="r" b="b"/>
            <a:pathLst>
              <a:path w="175260" h="1438910">
                <a:moveTo>
                  <a:pt x="175260" y="0"/>
                </a:moveTo>
                <a:lnTo>
                  <a:pt x="0" y="0"/>
                </a:lnTo>
                <a:lnTo>
                  <a:pt x="0" y="1438655"/>
                </a:lnTo>
                <a:lnTo>
                  <a:pt x="175260" y="1438655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96840" y="3168395"/>
            <a:ext cx="175260" cy="1327785"/>
          </a:xfrm>
          <a:custGeom>
            <a:avLst/>
            <a:gdLst/>
            <a:ahLst/>
            <a:cxnLst/>
            <a:rect l="l" t="t" r="r" b="b"/>
            <a:pathLst>
              <a:path w="175260" h="1327785">
                <a:moveTo>
                  <a:pt x="175260" y="0"/>
                </a:moveTo>
                <a:lnTo>
                  <a:pt x="0" y="0"/>
                </a:lnTo>
                <a:lnTo>
                  <a:pt x="0" y="1327403"/>
                </a:lnTo>
                <a:lnTo>
                  <a:pt x="175260" y="1327403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484876" y="3317747"/>
            <a:ext cx="175260" cy="1178560"/>
          </a:xfrm>
          <a:custGeom>
            <a:avLst/>
            <a:gdLst/>
            <a:ahLst/>
            <a:cxnLst/>
            <a:rect l="l" t="t" r="r" b="b"/>
            <a:pathLst>
              <a:path w="175260" h="1178560">
                <a:moveTo>
                  <a:pt x="175260" y="0"/>
                </a:moveTo>
                <a:lnTo>
                  <a:pt x="0" y="0"/>
                </a:lnTo>
                <a:lnTo>
                  <a:pt x="0" y="1178052"/>
                </a:lnTo>
                <a:lnTo>
                  <a:pt x="175260" y="1178052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772911" y="3336035"/>
            <a:ext cx="175260" cy="1160145"/>
          </a:xfrm>
          <a:custGeom>
            <a:avLst/>
            <a:gdLst/>
            <a:ahLst/>
            <a:cxnLst/>
            <a:rect l="l" t="t" r="r" b="b"/>
            <a:pathLst>
              <a:path w="175260" h="1160145">
                <a:moveTo>
                  <a:pt x="175260" y="0"/>
                </a:moveTo>
                <a:lnTo>
                  <a:pt x="0" y="0"/>
                </a:lnTo>
                <a:lnTo>
                  <a:pt x="0" y="1159764"/>
                </a:lnTo>
                <a:lnTo>
                  <a:pt x="175260" y="1159764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60947" y="3406140"/>
            <a:ext cx="175260" cy="1089660"/>
          </a:xfrm>
          <a:custGeom>
            <a:avLst/>
            <a:gdLst/>
            <a:ahLst/>
            <a:cxnLst/>
            <a:rect l="l" t="t" r="r" b="b"/>
            <a:pathLst>
              <a:path w="175260" h="1089660">
                <a:moveTo>
                  <a:pt x="175260" y="0"/>
                </a:moveTo>
                <a:lnTo>
                  <a:pt x="0" y="0"/>
                </a:lnTo>
                <a:lnTo>
                  <a:pt x="0" y="1089660"/>
                </a:lnTo>
                <a:lnTo>
                  <a:pt x="175260" y="1089660"/>
                </a:lnTo>
                <a:lnTo>
                  <a:pt x="17526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443985" y="2328798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516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732021" y="2401570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493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94658" y="2506421"/>
            <a:ext cx="565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65">
                <a:latin typeface="Calibri"/>
                <a:cs typeface="Calibri"/>
              </a:rPr>
              <a:t>461</a:t>
            </a:r>
            <a:r>
              <a:rPr dirty="0" sz="900" spc="484">
                <a:latin typeface="Calibri"/>
                <a:cs typeface="Calibri"/>
              </a:rPr>
              <a:t> </a:t>
            </a:r>
            <a:r>
              <a:rPr dirty="0" baseline="-40123" sz="1350" spc="60">
                <a:latin typeface="Calibri"/>
                <a:cs typeface="Calibri"/>
              </a:rPr>
              <a:t>449</a:t>
            </a:r>
            <a:endParaRPr baseline="-40123" sz="13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96129" y="2705861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409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84165" y="2845434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376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172202" y="2950209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347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446140" y="3114802"/>
            <a:ext cx="84264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65">
                <a:latin typeface="Calibri"/>
                <a:cs typeface="Calibri"/>
              </a:rPr>
              <a:t>308</a:t>
            </a:r>
            <a:r>
              <a:rPr dirty="0" sz="900" spc="395">
                <a:latin typeface="Calibri"/>
                <a:cs typeface="Calibri"/>
              </a:rPr>
              <a:t> </a:t>
            </a:r>
            <a:r>
              <a:rPr dirty="0" baseline="-21604" sz="1350" spc="97">
                <a:latin typeface="Calibri"/>
                <a:cs typeface="Calibri"/>
              </a:rPr>
              <a:t>303</a:t>
            </a:r>
            <a:r>
              <a:rPr dirty="0" baseline="-21604" sz="1350" spc="735">
                <a:latin typeface="Calibri"/>
                <a:cs typeface="Calibri"/>
              </a:rPr>
              <a:t> </a:t>
            </a:r>
            <a:r>
              <a:rPr dirty="0" baseline="-49382" sz="1350" spc="60">
                <a:latin typeface="Calibri"/>
                <a:cs typeface="Calibri"/>
              </a:rPr>
              <a:t>285</a:t>
            </a:r>
            <a:endParaRPr baseline="-49382" sz="13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09569" y="4550155"/>
            <a:ext cx="28886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70">
                <a:latin typeface="Calibri"/>
                <a:cs typeface="Calibri"/>
              </a:rPr>
              <a:t>2015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2016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2017</a:t>
            </a:r>
            <a:r>
              <a:rPr dirty="0" sz="900" spc="-5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2018</a:t>
            </a:r>
            <a:r>
              <a:rPr dirty="0" sz="900" spc="-5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2019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2020</a:t>
            </a:r>
            <a:r>
              <a:rPr dirty="0" sz="900" spc="-5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2021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2022</a:t>
            </a:r>
            <a:r>
              <a:rPr dirty="0" sz="900" spc="-5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2023</a:t>
            </a:r>
            <a:r>
              <a:rPr dirty="0" sz="900" spc="-60">
                <a:latin typeface="Calibri"/>
                <a:cs typeface="Calibri"/>
              </a:rPr>
              <a:t> </a:t>
            </a:r>
            <a:r>
              <a:rPr dirty="0" sz="900" spc="50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899147" y="3284220"/>
            <a:ext cx="181610" cy="1213485"/>
          </a:xfrm>
          <a:custGeom>
            <a:avLst/>
            <a:gdLst/>
            <a:ahLst/>
            <a:cxnLst/>
            <a:rect l="l" t="t" r="r" b="b"/>
            <a:pathLst>
              <a:path w="181609" h="1213485">
                <a:moveTo>
                  <a:pt x="181355" y="0"/>
                </a:moveTo>
                <a:lnTo>
                  <a:pt x="0" y="0"/>
                </a:lnTo>
                <a:lnTo>
                  <a:pt x="0" y="1213103"/>
                </a:lnTo>
                <a:lnTo>
                  <a:pt x="181355" y="1213103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196328" y="3329940"/>
            <a:ext cx="181610" cy="1167765"/>
          </a:xfrm>
          <a:custGeom>
            <a:avLst/>
            <a:gdLst/>
            <a:ahLst/>
            <a:cxnLst/>
            <a:rect l="l" t="t" r="r" b="b"/>
            <a:pathLst>
              <a:path w="181609" h="1167764">
                <a:moveTo>
                  <a:pt x="181355" y="0"/>
                </a:moveTo>
                <a:lnTo>
                  <a:pt x="0" y="0"/>
                </a:lnTo>
                <a:lnTo>
                  <a:pt x="0" y="1167384"/>
                </a:lnTo>
                <a:lnTo>
                  <a:pt x="181355" y="1167384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7495031" y="3348228"/>
            <a:ext cx="181610" cy="1149350"/>
          </a:xfrm>
          <a:custGeom>
            <a:avLst/>
            <a:gdLst/>
            <a:ahLst/>
            <a:cxnLst/>
            <a:rect l="l" t="t" r="r" b="b"/>
            <a:pathLst>
              <a:path w="181609" h="1149350">
                <a:moveTo>
                  <a:pt x="181356" y="0"/>
                </a:moveTo>
                <a:lnTo>
                  <a:pt x="0" y="0"/>
                </a:lnTo>
                <a:lnTo>
                  <a:pt x="0" y="1149096"/>
                </a:lnTo>
                <a:lnTo>
                  <a:pt x="181356" y="1149096"/>
                </a:lnTo>
                <a:lnTo>
                  <a:pt x="1813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7792211" y="3322320"/>
            <a:ext cx="181610" cy="1175385"/>
          </a:xfrm>
          <a:custGeom>
            <a:avLst/>
            <a:gdLst/>
            <a:ahLst/>
            <a:cxnLst/>
            <a:rect l="l" t="t" r="r" b="b"/>
            <a:pathLst>
              <a:path w="181609" h="1175385">
                <a:moveTo>
                  <a:pt x="181356" y="0"/>
                </a:moveTo>
                <a:lnTo>
                  <a:pt x="0" y="0"/>
                </a:lnTo>
                <a:lnTo>
                  <a:pt x="0" y="1175003"/>
                </a:lnTo>
                <a:lnTo>
                  <a:pt x="181356" y="1175003"/>
                </a:lnTo>
                <a:lnTo>
                  <a:pt x="1813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8089392" y="3168395"/>
            <a:ext cx="181610" cy="1329055"/>
          </a:xfrm>
          <a:custGeom>
            <a:avLst/>
            <a:gdLst/>
            <a:ahLst/>
            <a:cxnLst/>
            <a:rect l="l" t="t" r="r" b="b"/>
            <a:pathLst>
              <a:path w="181609" h="1329054">
                <a:moveTo>
                  <a:pt x="181355" y="0"/>
                </a:moveTo>
                <a:lnTo>
                  <a:pt x="0" y="0"/>
                </a:lnTo>
                <a:lnTo>
                  <a:pt x="0" y="1328927"/>
                </a:lnTo>
                <a:lnTo>
                  <a:pt x="181355" y="1328927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8388095" y="3150107"/>
            <a:ext cx="181610" cy="1347470"/>
          </a:xfrm>
          <a:custGeom>
            <a:avLst/>
            <a:gdLst/>
            <a:ahLst/>
            <a:cxnLst/>
            <a:rect l="l" t="t" r="r" b="b"/>
            <a:pathLst>
              <a:path w="181609" h="1347470">
                <a:moveTo>
                  <a:pt x="181355" y="0"/>
                </a:moveTo>
                <a:lnTo>
                  <a:pt x="0" y="0"/>
                </a:lnTo>
                <a:lnTo>
                  <a:pt x="0" y="1347215"/>
                </a:lnTo>
                <a:lnTo>
                  <a:pt x="181355" y="1347215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8685276" y="2927604"/>
            <a:ext cx="181610" cy="1569720"/>
          </a:xfrm>
          <a:custGeom>
            <a:avLst/>
            <a:gdLst/>
            <a:ahLst/>
            <a:cxnLst/>
            <a:rect l="l" t="t" r="r" b="b"/>
            <a:pathLst>
              <a:path w="181609" h="1569720">
                <a:moveTo>
                  <a:pt x="181355" y="0"/>
                </a:moveTo>
                <a:lnTo>
                  <a:pt x="0" y="0"/>
                </a:lnTo>
                <a:lnTo>
                  <a:pt x="0" y="1569720"/>
                </a:lnTo>
                <a:lnTo>
                  <a:pt x="181355" y="1569720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8982456" y="2697479"/>
            <a:ext cx="182880" cy="1800225"/>
          </a:xfrm>
          <a:custGeom>
            <a:avLst/>
            <a:gdLst/>
            <a:ahLst/>
            <a:cxnLst/>
            <a:rect l="l" t="t" r="r" b="b"/>
            <a:pathLst>
              <a:path w="182879" h="1800225">
                <a:moveTo>
                  <a:pt x="182879" y="0"/>
                </a:moveTo>
                <a:lnTo>
                  <a:pt x="0" y="0"/>
                </a:lnTo>
                <a:lnTo>
                  <a:pt x="0" y="1799844"/>
                </a:lnTo>
                <a:lnTo>
                  <a:pt x="182879" y="1799844"/>
                </a:lnTo>
                <a:lnTo>
                  <a:pt x="18287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9281159" y="2555748"/>
            <a:ext cx="181610" cy="1941830"/>
          </a:xfrm>
          <a:custGeom>
            <a:avLst/>
            <a:gdLst/>
            <a:ahLst/>
            <a:cxnLst/>
            <a:rect l="l" t="t" r="r" b="b"/>
            <a:pathLst>
              <a:path w="181609" h="1941829">
                <a:moveTo>
                  <a:pt x="181356" y="0"/>
                </a:moveTo>
                <a:lnTo>
                  <a:pt x="0" y="0"/>
                </a:lnTo>
                <a:lnTo>
                  <a:pt x="0" y="1941576"/>
                </a:lnTo>
                <a:lnTo>
                  <a:pt x="181356" y="1941576"/>
                </a:lnTo>
                <a:lnTo>
                  <a:pt x="18135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578340" y="2418588"/>
            <a:ext cx="181610" cy="2078989"/>
          </a:xfrm>
          <a:custGeom>
            <a:avLst/>
            <a:gdLst/>
            <a:ahLst/>
            <a:cxnLst/>
            <a:rect l="l" t="t" r="r" b="b"/>
            <a:pathLst>
              <a:path w="181609" h="2078989">
                <a:moveTo>
                  <a:pt x="181355" y="0"/>
                </a:moveTo>
                <a:lnTo>
                  <a:pt x="0" y="0"/>
                </a:lnTo>
                <a:lnTo>
                  <a:pt x="0" y="2078736"/>
                </a:lnTo>
                <a:lnTo>
                  <a:pt x="181355" y="2078736"/>
                </a:lnTo>
                <a:lnTo>
                  <a:pt x="1813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6863842" y="1823973"/>
            <a:ext cx="2921000" cy="108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Hourly</a:t>
            </a:r>
            <a:r>
              <a:rPr dirty="0" sz="1200" spc="-110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workers</a:t>
            </a:r>
            <a:r>
              <a:rPr dirty="0" sz="1200" spc="-114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&amp;</a:t>
            </a:r>
            <a:r>
              <a:rPr dirty="0" sz="1200" spc="-95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4D4D4D"/>
                </a:solidFill>
                <a:latin typeface="Tahoma"/>
                <a:cs typeface="Tahoma"/>
              </a:rPr>
              <a:t>salaried</a:t>
            </a:r>
            <a:r>
              <a:rPr dirty="0" sz="1200" spc="-80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4D4D4D"/>
                </a:solidFill>
                <a:latin typeface="Tahoma"/>
                <a:cs typeface="Tahoma"/>
              </a:rPr>
              <a:t>employees*</a:t>
            </a:r>
            <a:endParaRPr sz="1200">
              <a:latin typeface="Tahoma"/>
              <a:cs typeface="Tahoma"/>
            </a:endParaRPr>
          </a:p>
          <a:p>
            <a:pPr marL="100965">
              <a:lnSpc>
                <a:spcPct val="100000"/>
              </a:lnSpc>
              <a:spcBef>
                <a:spcPts val="680"/>
              </a:spcBef>
            </a:pPr>
            <a:r>
              <a:rPr dirty="0" sz="900" spc="-25">
                <a:solidFill>
                  <a:srgbClr val="4D4D4D"/>
                </a:solidFill>
                <a:latin typeface="Tahoma"/>
                <a:cs typeface="Tahoma"/>
              </a:rPr>
              <a:t>*mainly</a:t>
            </a:r>
            <a:r>
              <a:rPr dirty="0" sz="900" spc="-70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4D4D4D"/>
                </a:solidFill>
                <a:latin typeface="Tahoma"/>
                <a:cs typeface="Tahoma"/>
              </a:rPr>
              <a:t>outside</a:t>
            </a:r>
            <a:r>
              <a:rPr dirty="0" sz="900" spc="-65">
                <a:solidFill>
                  <a:srgbClr val="4D4D4D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4D4D4D"/>
                </a:solidFill>
                <a:latin typeface="Tahoma"/>
                <a:cs typeface="Tahoma"/>
              </a:rPr>
              <a:t>Germany</a:t>
            </a:r>
            <a:endParaRPr sz="900">
              <a:latin typeface="Tahoma"/>
              <a:cs typeface="Tahoma"/>
            </a:endParaRPr>
          </a:p>
          <a:p>
            <a:pPr marL="2706370">
              <a:lnSpc>
                <a:spcPts val="985"/>
              </a:lnSpc>
              <a:spcBef>
                <a:spcPts val="155"/>
              </a:spcBef>
            </a:pPr>
            <a:r>
              <a:rPr dirty="0" sz="900" spc="40">
                <a:latin typeface="Calibri"/>
                <a:cs typeface="Calibri"/>
              </a:rPr>
              <a:t>543</a:t>
            </a:r>
            <a:endParaRPr sz="900">
              <a:latin typeface="Calibri"/>
              <a:cs typeface="Calibri"/>
            </a:endParaRPr>
          </a:p>
          <a:p>
            <a:pPr marL="2408555">
              <a:lnSpc>
                <a:spcPts val="985"/>
              </a:lnSpc>
            </a:pPr>
            <a:r>
              <a:rPr dirty="0" sz="900" spc="40">
                <a:latin typeface="Calibri"/>
                <a:cs typeface="Calibri"/>
              </a:rPr>
              <a:t>507</a:t>
            </a:r>
            <a:endParaRPr sz="900">
              <a:latin typeface="Calibri"/>
              <a:cs typeface="Calibri"/>
            </a:endParaRPr>
          </a:p>
          <a:p>
            <a:pPr marL="2096135">
              <a:lnSpc>
                <a:spcPct val="100000"/>
              </a:lnSpc>
              <a:spcBef>
                <a:spcPts val="110"/>
              </a:spcBef>
            </a:pPr>
            <a:r>
              <a:rPr dirty="0" sz="900" spc="40">
                <a:latin typeface="Calibri"/>
                <a:cs typeface="Calibri"/>
              </a:rPr>
              <a:t>470</a:t>
            </a:r>
            <a:endParaRPr sz="900">
              <a:latin typeface="Calibri"/>
              <a:cs typeface="Calibri"/>
            </a:endParaRPr>
          </a:p>
          <a:p>
            <a:pPr marL="1812925">
              <a:lnSpc>
                <a:spcPct val="100000"/>
              </a:lnSpc>
              <a:spcBef>
                <a:spcPts val="725"/>
              </a:spcBef>
            </a:pPr>
            <a:r>
              <a:rPr dirty="0" sz="900" spc="40">
                <a:latin typeface="Calibri"/>
                <a:cs typeface="Calibri"/>
              </a:rPr>
              <a:t>410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861682" y="3096895"/>
            <a:ext cx="565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65">
                <a:latin typeface="Calibri"/>
                <a:cs typeface="Calibri"/>
              </a:rPr>
              <a:t>317</a:t>
            </a:r>
            <a:r>
              <a:rPr dirty="0" sz="900" spc="484">
                <a:latin typeface="Calibri"/>
                <a:cs typeface="Calibri"/>
              </a:rPr>
              <a:t> </a:t>
            </a:r>
            <a:r>
              <a:rPr dirty="0" baseline="-30864" sz="1350" spc="60">
                <a:latin typeface="Calibri"/>
                <a:cs typeface="Calibri"/>
              </a:rPr>
              <a:t>305</a:t>
            </a:r>
            <a:endParaRPr baseline="-30864" sz="13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473188" y="3175508"/>
            <a:ext cx="524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5">
                <a:latin typeface="Calibri"/>
                <a:cs typeface="Calibri"/>
              </a:rPr>
              <a:t>300</a:t>
            </a:r>
            <a:r>
              <a:rPr dirty="0" sz="900" spc="180">
                <a:latin typeface="Calibri"/>
                <a:cs typeface="Calibri"/>
              </a:rPr>
              <a:t>  </a:t>
            </a:r>
            <a:r>
              <a:rPr dirty="0" baseline="3086" sz="1350" spc="60">
                <a:latin typeface="Calibri"/>
                <a:cs typeface="Calibri"/>
              </a:rPr>
              <a:t>307</a:t>
            </a:r>
            <a:endParaRPr baseline="3086" sz="13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063610" y="299288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347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366506" y="2998089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40">
                <a:latin typeface="Calibri"/>
                <a:cs typeface="Calibri"/>
              </a:rPr>
              <a:t>352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842886" y="4551933"/>
            <a:ext cx="2976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70">
                <a:latin typeface="Calibri"/>
                <a:cs typeface="Calibri"/>
              </a:rPr>
              <a:t>2015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2016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2017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2018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2019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2020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2021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2022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70">
                <a:latin typeface="Calibri"/>
                <a:cs typeface="Calibri"/>
              </a:rPr>
              <a:t>2023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50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432003" y="5160390"/>
          <a:ext cx="9443085" cy="87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385"/>
                <a:gridCol w="1557019"/>
                <a:gridCol w="1477010"/>
                <a:gridCol w="1442719"/>
                <a:gridCol w="2776220"/>
              </a:tblGrid>
              <a:tr h="315595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45" b="1">
                          <a:latin typeface="Calibri"/>
                          <a:cs typeface="Calibri"/>
                        </a:rPr>
                        <a:t>Discount</a:t>
                      </a:r>
                      <a:r>
                        <a:rPr dirty="0" sz="13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b="1">
                          <a:latin typeface="Calibri"/>
                          <a:cs typeface="Calibri"/>
                        </a:rPr>
                        <a:t>Rate</a:t>
                      </a:r>
                      <a:r>
                        <a:rPr dirty="0" sz="1300" spc="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60" b="1">
                          <a:latin typeface="Calibri"/>
                          <a:cs typeface="Calibri"/>
                        </a:rPr>
                        <a:t>(DBO)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T w="12700">
                      <a:solidFill>
                        <a:srgbClr val="E4E4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174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35" b="1">
                          <a:latin typeface="Calibri"/>
                          <a:cs typeface="Calibri"/>
                        </a:rPr>
                        <a:t>Germany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T w="12700">
                      <a:solidFill>
                        <a:srgbClr val="E4E4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60" b="1">
                          <a:latin typeface="Calibri"/>
                          <a:cs typeface="Calibri"/>
                        </a:rPr>
                        <a:t>UK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T w="12700">
                      <a:solidFill>
                        <a:srgbClr val="E4E4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72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-10" b="1">
                          <a:latin typeface="Calibri"/>
                          <a:cs typeface="Calibri"/>
                        </a:rPr>
                        <a:t>Other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T w="12700">
                      <a:solidFill>
                        <a:srgbClr val="E4E4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300" spc="5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13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45" b="1">
                          <a:latin typeface="Calibri"/>
                          <a:cs typeface="Calibri"/>
                        </a:rPr>
                        <a:t>(Weighted</a:t>
                      </a:r>
                      <a:r>
                        <a:rPr dirty="0" sz="13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45" b="1">
                          <a:latin typeface="Calibri"/>
                          <a:cs typeface="Calibri"/>
                        </a:rPr>
                        <a:t>Average)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T w="12700">
                      <a:solidFill>
                        <a:srgbClr val="E4E4E4"/>
                      </a:solidFill>
                      <a:prstDash val="solid"/>
                    </a:lnT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December</a:t>
                      </a:r>
                      <a:r>
                        <a:rPr dirty="0" sz="13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65">
                          <a:latin typeface="Calibri"/>
                          <a:cs typeface="Calibri"/>
                        </a:rPr>
                        <a:t>31</a:t>
                      </a:r>
                      <a:r>
                        <a:rPr dirty="0" baseline="26143" sz="1275" spc="97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6143" sz="1275" spc="36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85">
                          <a:latin typeface="Calibri"/>
                          <a:cs typeface="Calibri"/>
                        </a:rPr>
                        <a:t>2024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R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3.50%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5.30%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r" marR="46100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3.25%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L="74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4.00%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</a:tr>
              <a:tr h="255904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September</a:t>
                      </a:r>
                      <a:r>
                        <a:rPr dirty="0" sz="13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65">
                          <a:latin typeface="Calibri"/>
                          <a:cs typeface="Calibri"/>
                        </a:rPr>
                        <a:t>30</a:t>
                      </a:r>
                      <a:r>
                        <a:rPr dirty="0" baseline="26143" sz="1275" spc="97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6143" sz="1275" spc="412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85">
                          <a:latin typeface="Calibri"/>
                          <a:cs typeface="Calibri"/>
                        </a:rPr>
                        <a:t>2024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R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3.50%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4.90%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r" marR="46100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3.17%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L="74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300" spc="40">
                          <a:latin typeface="Calibri"/>
                          <a:cs typeface="Calibri"/>
                        </a:rPr>
                        <a:t>3.88%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40005"/>
                </a:tc>
              </a:tr>
            </a:tbl>
          </a:graphicData>
        </a:graphic>
      </p:graphicFrame>
      <p:sp>
        <p:nvSpPr>
          <p:cNvPr id="39" name="object 39" descr=""/>
          <p:cNvSpPr txBox="1"/>
          <p:nvPr/>
        </p:nvSpPr>
        <p:spPr>
          <a:xfrm>
            <a:off x="510946" y="1720088"/>
            <a:ext cx="1849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D4D4D"/>
                </a:solidFill>
                <a:latin typeface="Calibri"/>
                <a:cs typeface="Calibri"/>
              </a:rPr>
              <a:t>Defined</a:t>
            </a:r>
            <a:r>
              <a:rPr dirty="0" sz="1200" spc="275" b="1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4D4D4D"/>
                </a:solidFill>
                <a:latin typeface="Calibri"/>
                <a:cs typeface="Calibri"/>
              </a:rPr>
              <a:t>Benefit</a:t>
            </a:r>
            <a:r>
              <a:rPr dirty="0" sz="1200" spc="240" b="1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4D4D4D"/>
                </a:solidFill>
                <a:latin typeface="Calibri"/>
                <a:cs typeface="Calibri"/>
              </a:rPr>
              <a:t>Obligation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25780" y="2924555"/>
            <a:ext cx="2699385" cy="1541145"/>
            <a:chOff x="525780" y="2924555"/>
            <a:chExt cx="2699385" cy="1541145"/>
          </a:xfrm>
        </p:grpSpPr>
        <p:sp>
          <p:nvSpPr>
            <p:cNvPr id="41" name="object 41" descr=""/>
            <p:cNvSpPr/>
            <p:nvPr/>
          </p:nvSpPr>
          <p:spPr>
            <a:xfrm>
              <a:off x="719328" y="2924555"/>
              <a:ext cx="2313940" cy="1536700"/>
            </a:xfrm>
            <a:custGeom>
              <a:avLst/>
              <a:gdLst/>
              <a:ahLst/>
              <a:cxnLst/>
              <a:rect l="l" t="t" r="r" b="b"/>
              <a:pathLst>
                <a:path w="2313940" h="1536700">
                  <a:moveTo>
                    <a:pt x="963168" y="0"/>
                  </a:moveTo>
                  <a:lnTo>
                    <a:pt x="0" y="0"/>
                  </a:lnTo>
                  <a:lnTo>
                    <a:pt x="0" y="1536192"/>
                  </a:lnTo>
                  <a:lnTo>
                    <a:pt x="963168" y="1536192"/>
                  </a:lnTo>
                  <a:lnTo>
                    <a:pt x="963168" y="0"/>
                  </a:lnTo>
                  <a:close/>
                </a:path>
                <a:path w="2313940" h="1536700">
                  <a:moveTo>
                    <a:pt x="2313432" y="47244"/>
                  </a:moveTo>
                  <a:lnTo>
                    <a:pt x="1348740" y="47244"/>
                  </a:lnTo>
                  <a:lnTo>
                    <a:pt x="1348740" y="1536192"/>
                  </a:lnTo>
                  <a:lnTo>
                    <a:pt x="2313432" y="1536192"/>
                  </a:lnTo>
                  <a:lnTo>
                    <a:pt x="2313432" y="47244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25780" y="4460747"/>
              <a:ext cx="2699385" cy="0"/>
            </a:xfrm>
            <a:custGeom>
              <a:avLst/>
              <a:gdLst/>
              <a:ahLst/>
              <a:cxnLst/>
              <a:rect l="l" t="t" r="r" b="b"/>
              <a:pathLst>
                <a:path w="2699385" h="0">
                  <a:moveTo>
                    <a:pt x="0" y="0"/>
                  </a:moveTo>
                  <a:lnTo>
                    <a:pt x="269900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018032" y="3603497"/>
            <a:ext cx="379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45" b="1">
                <a:solidFill>
                  <a:srgbClr val="404040"/>
                </a:solidFill>
                <a:latin typeface="Calibri"/>
                <a:cs typeface="Calibri"/>
              </a:rPr>
              <a:t>10,934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367026" y="3627501"/>
            <a:ext cx="379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45" b="1">
                <a:solidFill>
                  <a:srgbClr val="404040"/>
                </a:solidFill>
                <a:latin typeface="Calibri"/>
                <a:cs typeface="Calibri"/>
              </a:rPr>
              <a:t>10,592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9327" y="2669285"/>
            <a:ext cx="963294" cy="27940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900" spc="45" b="1">
                <a:solidFill>
                  <a:srgbClr val="404040"/>
                </a:solidFill>
                <a:latin typeface="Calibri"/>
                <a:cs typeface="Calibri"/>
              </a:rPr>
              <a:t>1,919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068067" y="2669285"/>
            <a:ext cx="965200" cy="279400"/>
          </a:xfrm>
          <a:prstGeom prst="rect">
            <a:avLst/>
          </a:prstGeom>
          <a:solidFill>
            <a:srgbClr val="FFCC00"/>
          </a:solidFill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900" spc="45" b="1">
                <a:solidFill>
                  <a:srgbClr val="404040"/>
                </a:solidFill>
                <a:latin typeface="Calibri"/>
                <a:cs typeface="Calibri"/>
              </a:rPr>
              <a:t>2,054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6206" y="4507229"/>
            <a:ext cx="10287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Calibri"/>
                <a:cs typeface="Calibri"/>
              </a:rPr>
              <a:t>September</a:t>
            </a:r>
            <a:r>
              <a:rPr dirty="0" sz="800" spc="200" b="1">
                <a:latin typeface="Calibri"/>
                <a:cs typeface="Calibri"/>
              </a:rPr>
              <a:t> </a:t>
            </a:r>
            <a:r>
              <a:rPr dirty="0" sz="800" b="1">
                <a:latin typeface="Calibri"/>
                <a:cs typeface="Calibri"/>
              </a:rPr>
              <a:t>30th</a:t>
            </a:r>
            <a:r>
              <a:rPr dirty="0" sz="800" spc="204" b="1">
                <a:latin typeface="Calibri"/>
                <a:cs typeface="Calibri"/>
              </a:rPr>
              <a:t> </a:t>
            </a:r>
            <a:r>
              <a:rPr dirty="0" sz="800" spc="3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055622" y="4507229"/>
            <a:ext cx="990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Calibri"/>
                <a:cs typeface="Calibri"/>
              </a:rPr>
              <a:t>December</a:t>
            </a:r>
            <a:r>
              <a:rPr dirty="0" sz="800" spc="185" b="1">
                <a:latin typeface="Calibri"/>
                <a:cs typeface="Calibri"/>
              </a:rPr>
              <a:t> </a:t>
            </a:r>
            <a:r>
              <a:rPr dirty="0" sz="800" b="1">
                <a:latin typeface="Calibri"/>
                <a:cs typeface="Calibri"/>
              </a:rPr>
              <a:t>31th</a:t>
            </a:r>
            <a:r>
              <a:rPr dirty="0" sz="800" spc="185" b="1">
                <a:latin typeface="Calibri"/>
                <a:cs typeface="Calibri"/>
              </a:rPr>
              <a:t> </a:t>
            </a:r>
            <a:r>
              <a:rPr dirty="0" sz="800" spc="35" b="1">
                <a:latin typeface="Calibri"/>
                <a:cs typeface="Calibri"/>
              </a:rPr>
              <a:t>2024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1132332" y="223570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1210462" y="2096135"/>
            <a:ext cx="1462405" cy="45085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Net</a:t>
            </a:r>
            <a:r>
              <a:rPr dirty="0" sz="900" spc="1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Pension</a:t>
            </a:r>
            <a:r>
              <a:rPr dirty="0" sz="900" spc="1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Provision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Plan</a:t>
            </a:r>
            <a:r>
              <a:rPr dirty="0" sz="900" spc="1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Assets</a:t>
            </a:r>
            <a:r>
              <a:rPr dirty="0" sz="900" spc="1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incl.</a:t>
            </a:r>
            <a:r>
              <a:rPr dirty="0" sz="900" spc="114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Asset</a:t>
            </a:r>
            <a:r>
              <a:rPr dirty="0" sz="900" spc="1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ceiling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132332" y="2447544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494537" y="2052066"/>
            <a:ext cx="2560320" cy="0"/>
          </a:xfrm>
          <a:custGeom>
            <a:avLst/>
            <a:gdLst/>
            <a:ahLst/>
            <a:cxnLst/>
            <a:rect l="l" t="t" r="r" b="b"/>
            <a:pathLst>
              <a:path w="2560320" h="0">
                <a:moveTo>
                  <a:pt x="0" y="0"/>
                </a:moveTo>
                <a:lnTo>
                  <a:pt x="2560320" y="0"/>
                </a:lnTo>
              </a:path>
            </a:pathLst>
          </a:custGeom>
          <a:ln w="2857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510946" y="1312926"/>
            <a:ext cx="2787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€m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3352038" y="2059685"/>
            <a:ext cx="6527800" cy="0"/>
          </a:xfrm>
          <a:custGeom>
            <a:avLst/>
            <a:gdLst/>
            <a:ahLst/>
            <a:cxnLst/>
            <a:rect l="l" t="t" r="r" b="b"/>
            <a:pathLst>
              <a:path w="6527800" h="0">
                <a:moveTo>
                  <a:pt x="0" y="0"/>
                </a:moveTo>
                <a:lnTo>
                  <a:pt x="6527800" y="0"/>
                </a:lnTo>
              </a:path>
            </a:pathLst>
          </a:custGeom>
          <a:ln w="28575">
            <a:solidFill>
              <a:srgbClr val="D304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6" name="object 5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8800" y="4167073"/>
            <a:ext cx="1694180" cy="640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D30411"/>
                </a:solidFill>
                <a:latin typeface="Calibri"/>
                <a:cs typeface="Calibri"/>
              </a:rPr>
              <a:t>Martin</a:t>
            </a:r>
            <a:r>
              <a:rPr dirty="0" sz="1600" spc="185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D30411"/>
                </a:solidFill>
                <a:latin typeface="Calibri"/>
                <a:cs typeface="Calibri"/>
              </a:rPr>
              <a:t>Ziegenbalg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1200" spc="100">
                <a:latin typeface="Calibri"/>
                <a:cs typeface="Calibri"/>
              </a:rPr>
              <a:t>+49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228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189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63000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  <a:hlinkClick r:id="rId2"/>
              </a:rPr>
              <a:t>m.ziegenbalg@dhl.com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42641" y="4166997"/>
            <a:ext cx="1821180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5"/>
              </a:spcBef>
            </a:pPr>
            <a:r>
              <a:rPr dirty="0" sz="1600" spc="60" b="1">
                <a:solidFill>
                  <a:srgbClr val="D30411"/>
                </a:solidFill>
                <a:latin typeface="Calibri"/>
                <a:cs typeface="Calibri"/>
              </a:rPr>
              <a:t>Robert</a:t>
            </a:r>
            <a:r>
              <a:rPr dirty="0" sz="1600" spc="-3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D30411"/>
                </a:solidFill>
                <a:latin typeface="Calibri"/>
                <a:cs typeface="Calibri"/>
              </a:rPr>
              <a:t>Schneider</a:t>
            </a:r>
            <a:endParaRPr sz="16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  <a:spcBef>
                <a:spcPts val="40"/>
              </a:spcBef>
            </a:pPr>
            <a:r>
              <a:rPr dirty="0" sz="1200" spc="100">
                <a:latin typeface="Calibri"/>
                <a:cs typeface="Calibri"/>
              </a:rPr>
              <a:t>+49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228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189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63201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  <a:hlinkClick r:id="rId3"/>
              </a:rPr>
              <a:t>robert.schneider@dhl.com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53609" y="4166997"/>
            <a:ext cx="1771014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solidFill>
                  <a:srgbClr val="D30411"/>
                </a:solidFill>
                <a:latin typeface="Calibri"/>
                <a:cs typeface="Calibri"/>
              </a:rPr>
              <a:t>Sebastian</a:t>
            </a:r>
            <a:r>
              <a:rPr dirty="0" sz="1600" spc="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D30411"/>
                </a:solidFill>
                <a:latin typeface="Calibri"/>
                <a:cs typeface="Calibri"/>
              </a:rPr>
              <a:t>Slania</a:t>
            </a:r>
            <a:endParaRPr sz="16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40"/>
              </a:spcBef>
            </a:pPr>
            <a:r>
              <a:rPr dirty="0" sz="1200" spc="100">
                <a:latin typeface="Calibri"/>
                <a:cs typeface="Calibri"/>
              </a:rPr>
              <a:t>+49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228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189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63203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  <a:hlinkClick r:id="rId4"/>
              </a:rPr>
              <a:t>sebastian.slania@dhl.com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51140" y="4166997"/>
            <a:ext cx="1203325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dirty="0" sz="1600" spc="85" b="1">
                <a:solidFill>
                  <a:srgbClr val="D30411"/>
                </a:solidFill>
                <a:latin typeface="Calibri"/>
                <a:cs typeface="Calibri"/>
              </a:rPr>
              <a:t>Agnes</a:t>
            </a:r>
            <a:r>
              <a:rPr dirty="0" sz="1600" spc="-4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45" b="1">
                <a:solidFill>
                  <a:srgbClr val="D30411"/>
                </a:solidFill>
                <a:latin typeface="Calibri"/>
                <a:cs typeface="Calibri"/>
              </a:rPr>
              <a:t>Putri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100">
                <a:latin typeface="Calibri"/>
                <a:cs typeface="Calibri"/>
              </a:rPr>
              <a:t>+1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954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651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75">
                <a:latin typeface="Calibri"/>
                <a:cs typeface="Calibri"/>
              </a:rPr>
              <a:t>7399</a:t>
            </a:r>
            <a:endParaRPr sz="12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  <a:hlinkClick r:id="rId5"/>
              </a:rPr>
              <a:t>a.putri@dhl.com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81641" y="4166997"/>
            <a:ext cx="1426845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solidFill>
                  <a:srgbClr val="D30411"/>
                </a:solidFill>
                <a:latin typeface="Calibri"/>
                <a:cs typeface="Calibri"/>
              </a:rPr>
              <a:t>Sebastian</a:t>
            </a:r>
            <a:r>
              <a:rPr dirty="0" sz="1600" spc="10" b="1">
                <a:solidFill>
                  <a:srgbClr val="D30411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D30411"/>
                </a:solidFill>
                <a:latin typeface="Calibri"/>
                <a:cs typeface="Calibri"/>
              </a:rPr>
              <a:t>Horn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1200" spc="100">
                <a:latin typeface="Calibri"/>
                <a:cs typeface="Calibri"/>
              </a:rPr>
              <a:t>+49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228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95">
                <a:latin typeface="Calibri"/>
                <a:cs typeface="Calibri"/>
              </a:rPr>
              <a:t>189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85">
                <a:latin typeface="Calibri"/>
                <a:cs typeface="Calibri"/>
              </a:rPr>
              <a:t>63206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  <a:hlinkClick r:id="rId6"/>
              </a:rPr>
              <a:t>s.horn@dhl.com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8515" y="2554223"/>
            <a:ext cx="2174748" cy="1581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7000" y="2554223"/>
            <a:ext cx="2173224" cy="1577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04815" y="2554223"/>
            <a:ext cx="2182367" cy="15819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59395" y="2554223"/>
            <a:ext cx="2174748" cy="157733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506" y="733170"/>
            <a:ext cx="3964940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Investor</a:t>
            </a:r>
            <a:r>
              <a:rPr dirty="0" spc="-65"/>
              <a:t> </a:t>
            </a:r>
            <a:r>
              <a:rPr dirty="0" spc="114"/>
              <a:t>Relations</a:t>
            </a:r>
            <a:r>
              <a:rPr dirty="0" spc="-60"/>
              <a:t> </a:t>
            </a:r>
            <a:r>
              <a:rPr dirty="0" spc="90"/>
              <a:t>Contact</a:t>
            </a: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07880" y="2554223"/>
            <a:ext cx="2173224" cy="1575815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56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4909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0"/>
              <a:t>Disclaimer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419506" y="1499971"/>
            <a:ext cx="11355705" cy="4403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400" spc="60">
                <a:latin typeface="Calibri"/>
                <a:cs typeface="Calibri"/>
              </a:rPr>
              <a:t>This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presentation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contains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certain</a:t>
            </a:r>
            <a:r>
              <a:rPr dirty="0" sz="1400" spc="2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statements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neither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reported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results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nor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other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historical</a:t>
            </a:r>
            <a:r>
              <a:rPr dirty="0" sz="1400" spc="2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information.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These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forward-looking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statements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subject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risks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uncertainties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could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cause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actual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results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differ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materially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from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those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expressed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forward-looking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statements. </a:t>
            </a:r>
            <a:r>
              <a:rPr dirty="0" sz="1400">
                <a:latin typeface="Calibri"/>
                <a:cs typeface="Calibri"/>
              </a:rPr>
              <a:t>Many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these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risks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uncertainties</a:t>
            </a:r>
            <a:r>
              <a:rPr dirty="0" sz="1400" spc="25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relate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factors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beyond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Deutsche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Post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AG’s</a:t>
            </a:r>
            <a:r>
              <a:rPr dirty="0" sz="1400" spc="25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ability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control</a:t>
            </a:r>
            <a:r>
              <a:rPr dirty="0" sz="1400" spc="25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estimate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precisely,</a:t>
            </a:r>
            <a:r>
              <a:rPr dirty="0" sz="1400" spc="26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such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as</a:t>
            </a:r>
            <a:r>
              <a:rPr dirty="0" sz="1400" spc="2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future </a:t>
            </a:r>
            <a:r>
              <a:rPr dirty="0" sz="1400">
                <a:latin typeface="Calibri"/>
                <a:cs typeface="Calibri"/>
              </a:rPr>
              <a:t>market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economic</a:t>
            </a:r>
            <a:r>
              <a:rPr dirty="0" sz="1400" spc="3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conditions,</a:t>
            </a:r>
            <a:r>
              <a:rPr dirty="0" sz="1400" spc="2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behavior</a:t>
            </a:r>
            <a:r>
              <a:rPr dirty="0" sz="1400" spc="2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other</a:t>
            </a:r>
            <a:r>
              <a:rPr dirty="0" sz="1400" spc="2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market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participants,</a:t>
            </a:r>
            <a:r>
              <a:rPr dirty="0" sz="1400" spc="3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ability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successfully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integrate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acquired</a:t>
            </a:r>
            <a:r>
              <a:rPr dirty="0" sz="1400" spc="29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businesses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achieve </a:t>
            </a:r>
            <a:r>
              <a:rPr dirty="0" sz="1400">
                <a:latin typeface="Calibri"/>
                <a:cs typeface="Calibri"/>
              </a:rPr>
              <a:t>anticipated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synergies</a:t>
            </a:r>
            <a:r>
              <a:rPr dirty="0" sz="1400" spc="3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actions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government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regulators.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Readers</a:t>
            </a:r>
            <a:r>
              <a:rPr dirty="0" sz="1400" spc="3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cautioned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3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place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undue</a:t>
            </a:r>
            <a:r>
              <a:rPr dirty="0" sz="1400" spc="3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reliance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these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forward-</a:t>
            </a:r>
            <a:r>
              <a:rPr dirty="0" sz="1400" spc="35">
                <a:latin typeface="Calibri"/>
                <a:cs typeface="Calibri"/>
              </a:rPr>
              <a:t>looking </a:t>
            </a:r>
            <a:r>
              <a:rPr dirty="0" sz="1400">
                <a:latin typeface="Calibri"/>
                <a:cs typeface="Calibri"/>
              </a:rPr>
              <a:t>statements,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which</a:t>
            </a:r>
            <a:r>
              <a:rPr dirty="0" sz="1400" spc="3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apply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only</a:t>
            </a:r>
            <a:r>
              <a:rPr dirty="0" sz="1400" spc="395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as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date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this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presentation.</a:t>
            </a:r>
            <a:r>
              <a:rPr dirty="0" sz="1400" spc="3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Deutsche</a:t>
            </a:r>
            <a:r>
              <a:rPr dirty="0" sz="1400" spc="38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Post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AG</a:t>
            </a:r>
            <a:r>
              <a:rPr dirty="0" sz="1400" spc="3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does</a:t>
            </a:r>
            <a:r>
              <a:rPr dirty="0" sz="1400" spc="3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3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undertake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obligation</a:t>
            </a:r>
            <a:r>
              <a:rPr dirty="0" sz="1400" spc="3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3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publicly</a:t>
            </a:r>
            <a:r>
              <a:rPr dirty="0" sz="1400" spc="3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release</a:t>
            </a:r>
            <a:r>
              <a:rPr dirty="0" sz="1400" spc="37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any </a:t>
            </a:r>
            <a:r>
              <a:rPr dirty="0" sz="1400">
                <a:latin typeface="Calibri"/>
                <a:cs typeface="Calibri"/>
              </a:rPr>
              <a:t>revisions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these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forward-looking </a:t>
            </a:r>
            <a:r>
              <a:rPr dirty="0" sz="1400">
                <a:latin typeface="Calibri"/>
                <a:cs typeface="Calibri"/>
              </a:rPr>
              <a:t>statements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reflect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events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circumstances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after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date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this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presentation.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algn="just" marL="12700" marR="7620">
              <a:lnSpc>
                <a:spcPct val="110000"/>
              </a:lnSpc>
              <a:spcBef>
                <a:spcPts val="1165"/>
              </a:spcBef>
            </a:pPr>
            <a:r>
              <a:rPr dirty="0" sz="1400" spc="60">
                <a:latin typeface="Calibri"/>
                <a:cs typeface="Calibri"/>
              </a:rPr>
              <a:t>This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presentation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does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constitute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offer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sell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solicitation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offer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subscribe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buy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security,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nor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shall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there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sale, </a:t>
            </a:r>
            <a:r>
              <a:rPr dirty="0" sz="1400" spc="45">
                <a:latin typeface="Calibri"/>
                <a:cs typeface="Calibri"/>
              </a:rPr>
              <a:t>issuance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transfer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securities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referred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this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presentation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jurisdiction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contravention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applicable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law.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400">
                <a:latin typeface="Calibri"/>
                <a:cs typeface="Calibri"/>
              </a:rPr>
              <a:t>Copies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this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presentation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documentation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relating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Offer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being,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must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be,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directly</a:t>
            </a:r>
            <a:r>
              <a:rPr dirty="0" sz="1400" spc="2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2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indirectly,</a:t>
            </a:r>
            <a:r>
              <a:rPr dirty="0" sz="1400" spc="2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mailed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21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otherwise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400">
                <a:latin typeface="Calibri"/>
                <a:cs typeface="Calibri"/>
              </a:rPr>
              <a:t>forwarded,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distributed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sent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into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from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Australia,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Canada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Japan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other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jurisdiction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where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do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so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would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unlawful.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400" spc="60">
                <a:latin typeface="Calibri"/>
                <a:cs typeface="Calibri"/>
              </a:rPr>
              <a:t>This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document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represents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Company‘s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judgment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60">
                <a:latin typeface="Calibri"/>
                <a:cs typeface="Calibri"/>
              </a:rPr>
              <a:t>as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this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presentation.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400" spc="50">
                <a:latin typeface="Calibri"/>
                <a:cs typeface="Calibri"/>
              </a:rPr>
              <a:t>Please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find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our</a:t>
            </a:r>
            <a:r>
              <a:rPr dirty="0" sz="1400" spc="2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privacy</a:t>
            </a:r>
            <a:r>
              <a:rPr dirty="0" sz="1400" spc="2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notice</a:t>
            </a:r>
            <a:r>
              <a:rPr dirty="0" sz="1400" spc="2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here: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https://group.dhl.com/en/data-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protection.html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103390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90"/>
              <a:t>2024</a:t>
            </a:r>
            <a:r>
              <a:rPr dirty="0" sz="2400" spc="-65"/>
              <a:t> </a:t>
            </a:r>
            <a:r>
              <a:rPr dirty="0" sz="2400" spc="114"/>
              <a:t>results</a:t>
            </a:r>
            <a:r>
              <a:rPr dirty="0" sz="2400" spc="-30"/>
              <a:t> </a:t>
            </a:r>
            <a:r>
              <a:rPr dirty="0" sz="2400" spc="85"/>
              <a:t>driven</a:t>
            </a:r>
            <a:r>
              <a:rPr dirty="0" sz="2400" spc="-25"/>
              <a:t> </a:t>
            </a:r>
            <a:r>
              <a:rPr dirty="0" sz="2400" spc="120"/>
              <a:t>by</a:t>
            </a:r>
            <a:r>
              <a:rPr dirty="0" sz="2400" spc="-30"/>
              <a:t> </a:t>
            </a:r>
            <a:r>
              <a:rPr dirty="0" sz="2400" spc="125"/>
              <a:t>strong</a:t>
            </a:r>
            <a:r>
              <a:rPr dirty="0" sz="2400" spc="-35"/>
              <a:t> </a:t>
            </a:r>
            <a:r>
              <a:rPr dirty="0" sz="2400" spc="90"/>
              <a:t>peak</a:t>
            </a:r>
            <a:r>
              <a:rPr dirty="0" sz="2400" spc="-30"/>
              <a:t> </a:t>
            </a:r>
            <a:r>
              <a:rPr dirty="0" sz="2400" spc="114"/>
              <a:t>season</a:t>
            </a:r>
            <a:r>
              <a:rPr dirty="0" sz="2400" spc="-35"/>
              <a:t> </a:t>
            </a:r>
            <a:r>
              <a:rPr dirty="0" sz="2400" spc="95"/>
              <a:t>performance</a:t>
            </a:r>
            <a:r>
              <a:rPr dirty="0" sz="2400" spc="-15"/>
              <a:t> </a:t>
            </a:r>
            <a:r>
              <a:rPr dirty="0" sz="2400" spc="125"/>
              <a:t>across</a:t>
            </a:r>
            <a:r>
              <a:rPr dirty="0" sz="2400" spc="-45"/>
              <a:t> </a:t>
            </a:r>
            <a:r>
              <a:rPr dirty="0" sz="2400" spc="100"/>
              <a:t>all</a:t>
            </a:r>
            <a:r>
              <a:rPr dirty="0" sz="2400" spc="-45"/>
              <a:t> </a:t>
            </a:r>
            <a:r>
              <a:rPr dirty="0" sz="2400" spc="100"/>
              <a:t>divisions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413004" y="3622547"/>
            <a:ext cx="2165985" cy="2546985"/>
          </a:xfrm>
          <a:custGeom>
            <a:avLst/>
            <a:gdLst/>
            <a:ahLst/>
            <a:cxnLst/>
            <a:rect l="l" t="t" r="r" b="b"/>
            <a:pathLst>
              <a:path w="2165985" h="2546985">
                <a:moveTo>
                  <a:pt x="2165604" y="0"/>
                </a:moveTo>
                <a:lnTo>
                  <a:pt x="0" y="0"/>
                </a:lnTo>
                <a:lnTo>
                  <a:pt x="0" y="2546604"/>
                </a:lnTo>
                <a:lnTo>
                  <a:pt x="2165604" y="2546604"/>
                </a:lnTo>
                <a:lnTo>
                  <a:pt x="2165604" y="0"/>
                </a:lnTo>
                <a:close/>
              </a:path>
            </a:pathLst>
          </a:custGeom>
          <a:solidFill>
            <a:srgbClr val="E4E4E4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13004" y="3629659"/>
            <a:ext cx="2165985" cy="2236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marR="337185" indent="-178435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Wingdings"/>
              <a:buChar char=""/>
              <a:tabLst>
                <a:tab pos="215265" algn="l"/>
              </a:tabLst>
            </a:pPr>
            <a:r>
              <a:rPr dirty="0" sz="1400" spc="45">
                <a:latin typeface="Calibri"/>
                <a:cs typeface="Calibri"/>
              </a:rPr>
              <a:t>Expected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strong </a:t>
            </a:r>
            <a:r>
              <a:rPr dirty="0" sz="1400">
                <a:latin typeface="Calibri"/>
                <a:cs typeface="Calibri"/>
              </a:rPr>
              <a:t>seasonal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uplift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Q4, </a:t>
            </a:r>
            <a:r>
              <a:rPr dirty="0" sz="1400">
                <a:latin typeface="Calibri"/>
                <a:cs typeface="Calibri"/>
              </a:rPr>
              <a:t>supported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by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strict </a:t>
            </a:r>
            <a:r>
              <a:rPr dirty="0" sz="1400">
                <a:latin typeface="Calibri"/>
                <a:cs typeface="Calibri"/>
              </a:rPr>
              <a:t>network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yield </a:t>
            </a:r>
            <a:r>
              <a:rPr dirty="0" sz="1400" spc="40"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  <a:p>
            <a:pPr marL="214629" marR="49530" indent="-178435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15265" algn="l"/>
              </a:tabLst>
            </a:pPr>
            <a:r>
              <a:rPr dirty="0" sz="1400" spc="65">
                <a:latin typeface="Calibri"/>
                <a:cs typeface="Calibri"/>
              </a:rPr>
              <a:t>Q4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TDI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Shipments/Day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90">
                <a:latin typeface="Calibri"/>
                <a:cs typeface="Calibri"/>
              </a:rPr>
              <a:t>-</a:t>
            </a:r>
            <a:r>
              <a:rPr dirty="0" sz="1400" spc="50">
                <a:latin typeface="Calibri"/>
                <a:cs typeface="Calibri"/>
              </a:rPr>
              <a:t>8%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yoy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reflecting </a:t>
            </a:r>
            <a:r>
              <a:rPr dirty="0" sz="1400">
                <a:latin typeface="Calibri"/>
                <a:cs typeface="Calibri"/>
              </a:rPr>
              <a:t>continued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soft</a:t>
            </a:r>
            <a:r>
              <a:rPr dirty="0" sz="1400" spc="235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B2B </a:t>
            </a:r>
            <a:r>
              <a:rPr dirty="0" sz="1400">
                <a:latin typeface="Calibri"/>
                <a:cs typeface="Calibri"/>
              </a:rPr>
              <a:t>demand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100">
                <a:latin typeface="Calibri"/>
                <a:cs typeface="Calibri"/>
              </a:rPr>
              <a:t>B2C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base </a:t>
            </a:r>
            <a:r>
              <a:rPr dirty="0" sz="1400">
                <a:latin typeface="Calibri"/>
                <a:cs typeface="Calibri"/>
              </a:rPr>
              <a:t>effects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from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Q4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last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705100" y="3622547"/>
            <a:ext cx="2156460" cy="2546985"/>
          </a:xfrm>
          <a:custGeom>
            <a:avLst/>
            <a:gdLst/>
            <a:ahLst/>
            <a:cxnLst/>
            <a:rect l="l" t="t" r="r" b="b"/>
            <a:pathLst>
              <a:path w="2156460" h="2546985">
                <a:moveTo>
                  <a:pt x="2156460" y="0"/>
                </a:moveTo>
                <a:lnTo>
                  <a:pt x="0" y="0"/>
                </a:lnTo>
                <a:lnTo>
                  <a:pt x="0" y="2546604"/>
                </a:lnTo>
                <a:lnTo>
                  <a:pt x="2156460" y="2546604"/>
                </a:lnTo>
                <a:lnTo>
                  <a:pt x="2156460" y="0"/>
                </a:lnTo>
                <a:close/>
              </a:path>
            </a:pathLst>
          </a:custGeom>
          <a:solidFill>
            <a:srgbClr val="E4E4E4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705100" y="3629659"/>
            <a:ext cx="2156460" cy="2236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marR="151765" indent="-178435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Wingdings"/>
              <a:buChar char=""/>
              <a:tabLst>
                <a:tab pos="215265" algn="l"/>
              </a:tabLst>
            </a:pPr>
            <a:r>
              <a:rPr dirty="0" sz="1400">
                <a:latin typeface="Calibri"/>
                <a:cs typeface="Calibri"/>
              </a:rPr>
              <a:t>Above-market</a:t>
            </a:r>
            <a:r>
              <a:rPr dirty="0" sz="1400" spc="4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volume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Q4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with </a:t>
            </a:r>
            <a:r>
              <a:rPr dirty="0" sz="1400">
                <a:latin typeface="Calibri"/>
                <a:cs typeface="Calibri"/>
              </a:rPr>
              <a:t>improvements</a:t>
            </a:r>
            <a:r>
              <a:rPr dirty="0" sz="1400" spc="49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in </a:t>
            </a:r>
            <a:r>
              <a:rPr dirty="0" sz="1400">
                <a:latin typeface="Calibri"/>
                <a:cs typeface="Calibri"/>
              </a:rPr>
              <a:t>GP/unit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(Air: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+12%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yoy; </a:t>
            </a:r>
            <a:r>
              <a:rPr dirty="0" sz="1400">
                <a:latin typeface="Calibri"/>
                <a:cs typeface="Calibri"/>
              </a:rPr>
              <a:t>Sea: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+10%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30">
                <a:latin typeface="Calibri"/>
                <a:cs typeface="Calibri"/>
              </a:rPr>
              <a:t>yoy) </a:t>
            </a:r>
            <a:r>
              <a:rPr dirty="0" sz="1400">
                <a:latin typeface="Calibri"/>
                <a:cs typeface="Calibri"/>
              </a:rPr>
              <a:t>reflecting</a:t>
            </a:r>
            <a:r>
              <a:rPr dirty="0" sz="1400" spc="2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peak</a:t>
            </a:r>
            <a:r>
              <a:rPr dirty="0" sz="1400" spc="26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season</a:t>
            </a:r>
            <a:endParaRPr sz="1400">
              <a:latin typeface="Calibri"/>
              <a:cs typeface="Calibri"/>
            </a:endParaRPr>
          </a:p>
          <a:p>
            <a:pPr marL="214629" marR="68580" indent="-178435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15265" algn="l"/>
              </a:tabLst>
            </a:pPr>
            <a:r>
              <a:rPr dirty="0" sz="1400">
                <a:latin typeface="Calibri"/>
                <a:cs typeface="Calibri"/>
              </a:rPr>
              <a:t>Excl.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last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year’s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one-</a:t>
            </a:r>
            <a:r>
              <a:rPr dirty="0" sz="1400" spc="-20">
                <a:latin typeface="Calibri"/>
                <a:cs typeface="Calibri"/>
              </a:rPr>
              <a:t>offs </a:t>
            </a:r>
            <a:r>
              <a:rPr dirty="0" sz="1400" spc="60">
                <a:latin typeface="Calibri"/>
                <a:cs typeface="Calibri"/>
              </a:rPr>
              <a:t>(Q4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2023: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85">
                <a:latin typeface="Calibri"/>
                <a:cs typeface="Calibri"/>
              </a:rPr>
              <a:t>€+114m),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Q4 </a:t>
            </a:r>
            <a:r>
              <a:rPr dirty="0" sz="1400" spc="110">
                <a:latin typeface="Calibri"/>
                <a:cs typeface="Calibri"/>
              </a:rPr>
              <a:t>2024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EBIT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grew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+13% </a:t>
            </a:r>
            <a:r>
              <a:rPr dirty="0" sz="1400" spc="-25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988052" y="3622547"/>
            <a:ext cx="2169160" cy="2546985"/>
          </a:xfrm>
          <a:custGeom>
            <a:avLst/>
            <a:gdLst/>
            <a:ahLst/>
            <a:cxnLst/>
            <a:rect l="l" t="t" r="r" b="b"/>
            <a:pathLst>
              <a:path w="2169159" h="2546985">
                <a:moveTo>
                  <a:pt x="2168652" y="0"/>
                </a:moveTo>
                <a:lnTo>
                  <a:pt x="0" y="0"/>
                </a:lnTo>
                <a:lnTo>
                  <a:pt x="0" y="2546604"/>
                </a:lnTo>
                <a:lnTo>
                  <a:pt x="2168652" y="2546604"/>
                </a:lnTo>
                <a:lnTo>
                  <a:pt x="2168652" y="0"/>
                </a:lnTo>
                <a:close/>
              </a:path>
            </a:pathLst>
          </a:custGeom>
          <a:solidFill>
            <a:srgbClr val="E4E4E4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988052" y="3629659"/>
            <a:ext cx="2169160" cy="1596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265" marR="120014" indent="-179070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Wingdings"/>
              <a:buChar char=""/>
              <a:tabLst>
                <a:tab pos="215900" algn="l"/>
              </a:tabLst>
            </a:pPr>
            <a:r>
              <a:rPr dirty="0" sz="1400">
                <a:latin typeface="Calibri"/>
                <a:cs typeface="Calibri"/>
              </a:rPr>
              <a:t>Continued</a:t>
            </a:r>
            <a:r>
              <a:rPr dirty="0" sz="1400" spc="29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profitable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5%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35">
                <a:latin typeface="Calibri"/>
                <a:cs typeface="Calibri"/>
              </a:rPr>
              <a:t>organic </a:t>
            </a:r>
            <a:r>
              <a:rPr dirty="0" sz="1400">
                <a:latin typeface="Calibri"/>
                <a:cs typeface="Calibri"/>
              </a:rPr>
              <a:t>revenue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 spc="25">
                <a:latin typeface="Calibri"/>
                <a:cs typeface="Calibri"/>
              </a:rPr>
              <a:t>6% </a:t>
            </a:r>
            <a:r>
              <a:rPr dirty="0" sz="1400" spc="60">
                <a:latin typeface="Calibri"/>
                <a:cs typeface="Calibri"/>
              </a:rPr>
              <a:t>margin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30">
                <a:latin typeface="Calibri"/>
                <a:cs typeface="Calibri"/>
              </a:rPr>
              <a:t>Q4</a:t>
            </a:r>
            <a:endParaRPr sz="1400">
              <a:latin typeface="Calibri"/>
              <a:cs typeface="Calibri"/>
            </a:endParaRPr>
          </a:p>
          <a:p>
            <a:pPr marL="215265" marR="165735" indent="-179070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15900" algn="l"/>
              </a:tabLst>
            </a:pPr>
            <a:r>
              <a:rPr dirty="0" sz="1400" spc="65">
                <a:latin typeface="Calibri"/>
                <a:cs typeface="Calibri"/>
              </a:rPr>
              <a:t>Strong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double-</a:t>
            </a:r>
            <a:r>
              <a:rPr dirty="0" sz="1400" spc="-20">
                <a:latin typeface="Calibri"/>
                <a:cs typeface="Calibri"/>
              </a:rPr>
              <a:t>digit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Life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Sciences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Healthcare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283195" y="3622547"/>
            <a:ext cx="2169160" cy="2546985"/>
          </a:xfrm>
          <a:custGeom>
            <a:avLst/>
            <a:gdLst/>
            <a:ahLst/>
            <a:cxnLst/>
            <a:rect l="l" t="t" r="r" b="b"/>
            <a:pathLst>
              <a:path w="2169159" h="2546985">
                <a:moveTo>
                  <a:pt x="2168652" y="0"/>
                </a:moveTo>
                <a:lnTo>
                  <a:pt x="0" y="0"/>
                </a:lnTo>
                <a:lnTo>
                  <a:pt x="0" y="2546604"/>
                </a:lnTo>
                <a:lnTo>
                  <a:pt x="2168652" y="2546604"/>
                </a:lnTo>
                <a:lnTo>
                  <a:pt x="2168652" y="0"/>
                </a:lnTo>
                <a:close/>
              </a:path>
            </a:pathLst>
          </a:custGeom>
          <a:solidFill>
            <a:srgbClr val="E4E4E4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283195" y="3629659"/>
            <a:ext cx="2169160" cy="2312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265" marR="85725" indent="-178435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Wingdings"/>
              <a:buChar char=""/>
              <a:tabLst>
                <a:tab pos="215900" algn="l"/>
              </a:tabLst>
            </a:pPr>
            <a:r>
              <a:rPr dirty="0" sz="1400" spc="65">
                <a:latin typeface="Calibri"/>
                <a:cs typeface="Calibri"/>
              </a:rPr>
              <a:t>Strong</a:t>
            </a:r>
            <a:r>
              <a:rPr dirty="0" sz="1400" spc="1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year-end</a:t>
            </a:r>
            <a:r>
              <a:rPr dirty="0" sz="1400" spc="1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driven </a:t>
            </a:r>
            <a:r>
              <a:rPr dirty="0" sz="1400" spc="50">
                <a:latin typeface="Calibri"/>
                <a:cs typeface="Calibri"/>
              </a:rPr>
              <a:t>by</a:t>
            </a:r>
            <a:r>
              <a:rPr dirty="0" sz="1400" spc="1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seasonal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uplift</a:t>
            </a:r>
            <a:r>
              <a:rPr dirty="0" sz="1400" spc="15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targeted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yield</a:t>
            </a:r>
            <a:r>
              <a:rPr dirty="0" sz="1400" spc="229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measures</a:t>
            </a:r>
            <a:endParaRPr sz="1400">
              <a:latin typeface="Calibri"/>
              <a:cs typeface="Calibri"/>
            </a:endParaRPr>
          </a:p>
          <a:p>
            <a:pPr marL="215265" marR="123189" indent="-178435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15900" algn="l"/>
              </a:tabLst>
            </a:pPr>
            <a:r>
              <a:rPr dirty="0" sz="1400" spc="100">
                <a:latin typeface="Calibri"/>
                <a:cs typeface="Calibri"/>
              </a:rPr>
              <a:t>B2C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volumes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grew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45">
                <a:latin typeface="Calibri"/>
                <a:cs typeface="Calibri"/>
              </a:rPr>
              <a:t>+9% </a:t>
            </a:r>
            <a:r>
              <a:rPr dirty="0" sz="1400">
                <a:latin typeface="Calibri"/>
                <a:cs typeface="Calibri"/>
              </a:rPr>
              <a:t>yoy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Q4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90">
                <a:latin typeface="Calibri"/>
                <a:cs typeface="Calibri"/>
              </a:rPr>
              <a:t>2024</a:t>
            </a:r>
            <a:endParaRPr sz="1400">
              <a:latin typeface="Calibri"/>
              <a:cs typeface="Calibri"/>
            </a:endParaRPr>
          </a:p>
          <a:p>
            <a:pPr marL="215265" marR="153035" indent="-178435">
              <a:lnSpc>
                <a:spcPct val="100000"/>
              </a:lnSpc>
              <a:spcBef>
                <a:spcPts val="600"/>
              </a:spcBef>
              <a:buClr>
                <a:srgbClr val="D30411"/>
              </a:buClr>
              <a:buFont typeface="Wingdings"/>
              <a:buChar char=""/>
              <a:tabLst>
                <a:tab pos="215900" algn="l"/>
              </a:tabLst>
            </a:pPr>
            <a:r>
              <a:rPr dirty="0" sz="1400" spc="55">
                <a:latin typeface="Calibri"/>
                <a:cs typeface="Calibri"/>
              </a:rPr>
              <a:t>Ongoing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investments </a:t>
            </a:r>
            <a:r>
              <a:rPr dirty="0" sz="1400">
                <a:latin typeface="Calibri"/>
                <a:cs typeface="Calibri"/>
              </a:rPr>
              <a:t>into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networks</a:t>
            </a:r>
            <a:r>
              <a:rPr dirty="0" sz="1400" spc="1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reflected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 spc="55">
                <a:latin typeface="Calibri"/>
                <a:cs typeface="Calibri"/>
              </a:rPr>
              <a:t>gradual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increase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in </a:t>
            </a:r>
            <a:r>
              <a:rPr dirty="0" sz="1400">
                <a:latin typeface="Calibri"/>
                <a:cs typeface="Calibri"/>
              </a:rPr>
              <a:t>depreciation,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holding </a:t>
            </a:r>
            <a:r>
              <a:rPr dirty="0" sz="1400" spc="50">
                <a:latin typeface="Calibri"/>
                <a:cs typeface="Calibri"/>
              </a:rPr>
              <a:t>back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EBIT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growth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9578340" y="3622547"/>
            <a:ext cx="2169160" cy="2546985"/>
          </a:xfrm>
          <a:custGeom>
            <a:avLst/>
            <a:gdLst/>
            <a:ahLst/>
            <a:cxnLst/>
            <a:rect l="l" t="t" r="r" b="b"/>
            <a:pathLst>
              <a:path w="2169159" h="2546985">
                <a:moveTo>
                  <a:pt x="2168652" y="0"/>
                </a:moveTo>
                <a:lnTo>
                  <a:pt x="0" y="0"/>
                </a:lnTo>
                <a:lnTo>
                  <a:pt x="0" y="2546604"/>
                </a:lnTo>
                <a:lnTo>
                  <a:pt x="2168652" y="2546604"/>
                </a:lnTo>
                <a:lnTo>
                  <a:pt x="2168652" y="0"/>
                </a:lnTo>
                <a:close/>
              </a:path>
            </a:pathLst>
          </a:custGeom>
          <a:solidFill>
            <a:srgbClr val="E4E4E4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578340" y="3629659"/>
            <a:ext cx="2169160" cy="244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 marR="55244" indent="-178435">
              <a:lnSpc>
                <a:spcPct val="100000"/>
              </a:lnSpc>
              <a:spcBef>
                <a:spcPts val="100"/>
              </a:spcBef>
              <a:buClr>
                <a:srgbClr val="D30411"/>
              </a:buClr>
              <a:buFont typeface="Wingdings"/>
              <a:buChar char=""/>
              <a:tabLst>
                <a:tab pos="216535" algn="l"/>
              </a:tabLst>
            </a:pPr>
            <a:r>
              <a:rPr dirty="0" sz="1400" spc="65">
                <a:latin typeface="Calibri"/>
                <a:cs typeface="Calibri"/>
              </a:rPr>
              <a:t>Q4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80">
                <a:latin typeface="Calibri"/>
                <a:cs typeface="Calibri"/>
              </a:rPr>
              <a:t>EBIT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driven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25">
                <a:latin typeface="Calibri"/>
                <a:cs typeface="Calibri"/>
              </a:rPr>
              <a:t>by </a:t>
            </a:r>
            <a:r>
              <a:rPr dirty="0" sz="1400">
                <a:latin typeface="Calibri"/>
                <a:cs typeface="Calibri"/>
              </a:rPr>
              <a:t>seasonal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uplift</a:t>
            </a:r>
            <a:r>
              <a:rPr dirty="0" sz="1400" spc="1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 spc="40">
                <a:latin typeface="Calibri"/>
                <a:cs typeface="Calibri"/>
              </a:rPr>
              <a:t>Parcel </a:t>
            </a:r>
            <a:r>
              <a:rPr dirty="0" sz="1400">
                <a:latin typeface="Calibri"/>
                <a:cs typeface="Calibri"/>
              </a:rPr>
              <a:t>revenue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 spc="70">
                <a:latin typeface="Calibri"/>
                <a:cs typeface="Calibri"/>
              </a:rPr>
              <a:t>(+8%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yoy,</a:t>
            </a:r>
            <a:r>
              <a:rPr dirty="0" sz="1400" spc="65">
                <a:latin typeface="Calibri"/>
                <a:cs typeface="Calibri"/>
              </a:rPr>
              <a:t> +25% </a:t>
            </a:r>
            <a:r>
              <a:rPr dirty="0" sz="1400">
                <a:latin typeface="Calibri"/>
                <a:cs typeface="Calibri"/>
              </a:rPr>
              <a:t>qoq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incl.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peak</a:t>
            </a:r>
            <a:r>
              <a:rPr dirty="0" sz="1400" spc="500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surcharge)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ongoing </a:t>
            </a:r>
            <a:r>
              <a:rPr dirty="0" sz="1400">
                <a:latin typeface="Calibri"/>
                <a:cs typeface="Calibri"/>
              </a:rPr>
              <a:t>cost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  <a:p>
            <a:pPr marL="215900" marR="225425" indent="-178435">
              <a:lnSpc>
                <a:spcPct val="100000"/>
              </a:lnSpc>
              <a:spcBef>
                <a:spcPts val="605"/>
              </a:spcBef>
              <a:buClr>
                <a:srgbClr val="D30411"/>
              </a:buClr>
              <a:buFont typeface="Wingdings"/>
              <a:buChar char=""/>
              <a:tabLst>
                <a:tab pos="216535" algn="l"/>
              </a:tabLst>
            </a:pPr>
            <a:r>
              <a:rPr dirty="0" sz="1400" spc="55">
                <a:latin typeface="Calibri"/>
                <a:cs typeface="Calibri"/>
              </a:rPr>
              <a:t>Parcel-</a:t>
            </a:r>
            <a:r>
              <a:rPr dirty="0" sz="1400">
                <a:latin typeface="Calibri"/>
                <a:cs typeface="Calibri"/>
              </a:rPr>
              <a:t>driven</a:t>
            </a:r>
            <a:r>
              <a:rPr dirty="0" sz="1400" spc="1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revenue </a:t>
            </a:r>
            <a:r>
              <a:rPr dirty="0" sz="1400" spc="50">
                <a:latin typeface="Calibri"/>
                <a:cs typeface="Calibri"/>
              </a:rPr>
              <a:t>growth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however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not </a:t>
            </a:r>
            <a:r>
              <a:rPr dirty="0" sz="1400" spc="45">
                <a:latin typeface="Calibri"/>
                <a:cs typeface="Calibri"/>
              </a:rPr>
              <a:t>covering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yoy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cost </a:t>
            </a:r>
            <a:r>
              <a:rPr dirty="0" sz="1400">
                <a:latin typeface="Calibri"/>
                <a:cs typeface="Calibri"/>
              </a:rPr>
              <a:t>increase,</a:t>
            </a:r>
            <a:r>
              <a:rPr dirty="0" sz="1400" spc="3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especially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on </a:t>
            </a:r>
            <a:r>
              <a:rPr dirty="0" sz="1400" spc="60">
                <a:latin typeface="Calibri"/>
                <a:cs typeface="Calibri"/>
              </a:rPr>
              <a:t>wages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623" y="2263139"/>
            <a:ext cx="2156460" cy="128320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893314" y="2325116"/>
            <a:ext cx="178435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GLOBAL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FORWARDING, FREIGHT</a:t>
            </a:r>
            <a:endParaRPr sz="1400">
              <a:latin typeface="Calibri"/>
              <a:cs typeface="Calibri"/>
            </a:endParaRPr>
          </a:p>
          <a:p>
            <a:pPr algn="ctr" marL="1270">
              <a:lnSpc>
                <a:spcPts val="3229"/>
              </a:lnSpc>
            </a:pPr>
            <a:r>
              <a:rPr dirty="0" sz="2800" spc="190" b="1">
                <a:latin typeface="Calibri"/>
                <a:cs typeface="Calibri"/>
              </a:rPr>
              <a:t>255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400" spc="80" b="1">
                <a:latin typeface="Calibri"/>
                <a:cs typeface="Calibri"/>
              </a:rPr>
              <a:t>-</a:t>
            </a:r>
            <a:r>
              <a:rPr dirty="0" sz="1400" spc="70" b="1">
                <a:latin typeface="Calibri"/>
                <a:cs typeface="Calibri"/>
              </a:rPr>
              <a:t>25%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08" y="2263139"/>
            <a:ext cx="2165604" cy="128777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125118" y="2325116"/>
            <a:ext cx="7308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 b="1">
                <a:latin typeface="Calibri"/>
                <a:cs typeface="Calibri"/>
              </a:rPr>
              <a:t>EXPRESS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12342" y="2705481"/>
            <a:ext cx="956944" cy="71310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2800" spc="170" b="1">
                <a:latin typeface="Calibri"/>
                <a:cs typeface="Calibri"/>
              </a:rPr>
              <a:t>1,083</a:t>
            </a:r>
            <a:endParaRPr sz="28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125"/>
              </a:spcBef>
            </a:pPr>
            <a:r>
              <a:rPr dirty="0" sz="1400" spc="85" b="1">
                <a:latin typeface="Calibri"/>
                <a:cs typeface="Calibri"/>
              </a:rPr>
              <a:t>+43%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8340" y="2263139"/>
            <a:ext cx="2156459" cy="1283208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0055479" y="2325116"/>
            <a:ext cx="120586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POST </a:t>
            </a:r>
            <a:r>
              <a:rPr dirty="0" sz="1400" spc="-114" b="1">
                <a:latin typeface="Calibri"/>
                <a:cs typeface="Calibri"/>
              </a:rPr>
              <a:t>&amp;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PARCEL GERMANY</a:t>
            </a:r>
            <a:endParaRPr sz="1400">
              <a:latin typeface="Calibri"/>
              <a:cs typeface="Calibri"/>
            </a:endParaRPr>
          </a:p>
          <a:p>
            <a:pPr algn="ctr" marL="635">
              <a:lnSpc>
                <a:spcPts val="3229"/>
              </a:lnSpc>
            </a:pPr>
            <a:r>
              <a:rPr dirty="0" sz="2800" spc="190" b="1">
                <a:latin typeface="Calibri"/>
                <a:cs typeface="Calibri"/>
              </a:rPr>
              <a:t>326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400" spc="80" b="1">
                <a:latin typeface="Calibri"/>
                <a:cs typeface="Calibri"/>
              </a:rPr>
              <a:t>-</a:t>
            </a:r>
            <a:r>
              <a:rPr dirty="0" sz="1400" spc="70" b="1">
                <a:latin typeface="Calibri"/>
                <a:cs typeface="Calibri"/>
              </a:rPr>
              <a:t>19%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7196" y="2263139"/>
            <a:ext cx="2156459" cy="128320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676391" y="2325116"/>
            <a:ext cx="79883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94615" marR="85090">
              <a:lnSpc>
                <a:spcPct val="100000"/>
              </a:lnSpc>
              <a:spcBef>
                <a:spcPts val="105"/>
              </a:spcBef>
            </a:pPr>
            <a:r>
              <a:rPr dirty="0" sz="1400" spc="50" b="1">
                <a:latin typeface="Calibri"/>
                <a:cs typeface="Calibri"/>
              </a:rPr>
              <a:t>SUPPLY </a:t>
            </a:r>
            <a:r>
              <a:rPr dirty="0" sz="1400" spc="-10" b="1">
                <a:latin typeface="Calibri"/>
                <a:cs typeface="Calibri"/>
              </a:rPr>
              <a:t>CHAIN</a:t>
            </a:r>
            <a:endParaRPr sz="1400">
              <a:latin typeface="Calibri"/>
              <a:cs typeface="Calibri"/>
            </a:endParaRPr>
          </a:p>
          <a:p>
            <a:pPr algn="ctr" marL="1905">
              <a:lnSpc>
                <a:spcPts val="3229"/>
              </a:lnSpc>
            </a:pPr>
            <a:r>
              <a:rPr dirty="0" sz="2800" spc="190" b="1">
                <a:latin typeface="Calibri"/>
                <a:cs typeface="Calibri"/>
              </a:rPr>
              <a:t>259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400" spc="80" b="1">
                <a:latin typeface="Calibri"/>
                <a:cs typeface="Calibri"/>
              </a:rPr>
              <a:t>+18%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7768" y="2263139"/>
            <a:ext cx="2156460" cy="1283208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7857490" y="2325116"/>
            <a:ext cx="1018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Calibri"/>
                <a:cs typeface="Calibri"/>
              </a:rPr>
              <a:t>ECOMMERCE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24" name="object 24" descr=""/>
          <p:cNvSpPr txBox="1"/>
          <p:nvPr/>
        </p:nvSpPr>
        <p:spPr>
          <a:xfrm>
            <a:off x="7967218" y="2705481"/>
            <a:ext cx="798830" cy="71310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340"/>
              </a:spcBef>
            </a:pPr>
            <a:r>
              <a:rPr dirty="0" sz="2800" spc="190" b="1">
                <a:latin typeface="Calibri"/>
                <a:cs typeface="Calibri"/>
              </a:rPr>
              <a:t>106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80" b="1">
                <a:latin typeface="Calibri"/>
                <a:cs typeface="Calibri"/>
              </a:rPr>
              <a:t>+39%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6908" y="1530096"/>
            <a:ext cx="7894320" cy="433070"/>
          </a:xfrm>
          <a:prstGeom prst="rect">
            <a:avLst/>
          </a:prstGeom>
          <a:solidFill>
            <a:srgbClr val="D30411"/>
          </a:solidFill>
        </p:spPr>
        <p:txBody>
          <a:bodyPr wrap="square" lIns="0" tIns="419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dirty="0" sz="2000" spc="80" b="1">
                <a:solidFill>
                  <a:srgbClr val="FFFFFF"/>
                </a:solidFill>
                <a:latin typeface="Calibri"/>
                <a:cs typeface="Calibri"/>
              </a:rPr>
              <a:t>Q4</a:t>
            </a:r>
            <a:r>
              <a:rPr dirty="0" sz="20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60" b="1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r>
              <a:rPr dirty="0" sz="20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65" b="1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35" b="1">
                <a:solidFill>
                  <a:srgbClr val="FFFFFF"/>
                </a:solidFill>
                <a:latin typeface="Calibri"/>
                <a:cs typeface="Calibri"/>
              </a:rPr>
              <a:t>EBIT</a:t>
            </a:r>
            <a:r>
              <a:rPr dirty="0" sz="20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8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14" b="1">
                <a:solidFill>
                  <a:srgbClr val="FFFFFF"/>
                </a:solidFill>
                <a:latin typeface="Calibri"/>
                <a:cs typeface="Calibri"/>
              </a:rPr>
              <a:t>€1,851m,</a:t>
            </a:r>
            <a:r>
              <a:rPr dirty="0" sz="20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25" b="1">
                <a:solidFill>
                  <a:srgbClr val="FFFFFF"/>
                </a:solidFill>
                <a:latin typeface="Calibri"/>
                <a:cs typeface="Calibri"/>
              </a:rPr>
              <a:t>+13%</a:t>
            </a:r>
            <a:r>
              <a:rPr dirty="0" sz="20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95" b="1">
                <a:solidFill>
                  <a:srgbClr val="FFFFFF"/>
                </a:solidFill>
                <a:latin typeface="Calibri"/>
                <a:cs typeface="Calibri"/>
              </a:rPr>
              <a:t>yoy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20" b="1">
                <a:solidFill>
                  <a:srgbClr val="FFFFFF"/>
                </a:solidFill>
                <a:latin typeface="Calibri"/>
                <a:cs typeface="Calibri"/>
              </a:rPr>
              <a:t>(FY: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14" b="1">
                <a:solidFill>
                  <a:srgbClr val="FFFFFF"/>
                </a:solidFill>
                <a:latin typeface="Calibri"/>
                <a:cs typeface="Calibri"/>
              </a:rPr>
              <a:t>€5,886m,</a:t>
            </a:r>
            <a:r>
              <a:rPr dirty="0" sz="20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25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000" spc="70" b="1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90" b="1">
                <a:solidFill>
                  <a:srgbClr val="FFFFFF"/>
                </a:solidFill>
                <a:latin typeface="Calibri"/>
                <a:cs typeface="Calibri"/>
              </a:rPr>
              <a:t>yoy)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86257" y="2002917"/>
            <a:ext cx="11963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 b="1">
                <a:latin typeface="Calibri"/>
                <a:cs typeface="Calibri"/>
              </a:rPr>
              <a:t>Q4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EBIT,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75" b="1">
                <a:latin typeface="Calibri"/>
                <a:cs typeface="Calibri"/>
              </a:rPr>
              <a:t>€m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99237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4"/>
              <a:t>Strategic</a:t>
            </a:r>
            <a:r>
              <a:rPr dirty="0" sz="2400" spc="-45"/>
              <a:t> </a:t>
            </a:r>
            <a:r>
              <a:rPr dirty="0" sz="2400" spc="125"/>
              <a:t>focus</a:t>
            </a:r>
            <a:r>
              <a:rPr dirty="0" sz="2400" spc="-40"/>
              <a:t> </a:t>
            </a:r>
            <a:r>
              <a:rPr dirty="0" sz="2400" spc="110"/>
              <a:t>has</a:t>
            </a:r>
            <a:r>
              <a:rPr dirty="0" sz="2400" spc="-45"/>
              <a:t> </a:t>
            </a:r>
            <a:r>
              <a:rPr dirty="0" sz="2400" spc="85"/>
              <a:t>driven</a:t>
            </a:r>
            <a:r>
              <a:rPr dirty="0" sz="2400" spc="-20"/>
              <a:t> </a:t>
            </a:r>
            <a:r>
              <a:rPr dirty="0" sz="2400" spc="95"/>
              <a:t>structurally</a:t>
            </a:r>
            <a:r>
              <a:rPr dirty="0" sz="2400" spc="-15"/>
              <a:t> </a:t>
            </a:r>
            <a:r>
              <a:rPr dirty="0" sz="2400" spc="110"/>
              <a:t>higher</a:t>
            </a:r>
            <a:r>
              <a:rPr dirty="0" sz="2400" spc="-40"/>
              <a:t> </a:t>
            </a:r>
            <a:r>
              <a:rPr dirty="0" sz="2400" spc="105"/>
              <a:t>Free</a:t>
            </a:r>
            <a:r>
              <a:rPr dirty="0" sz="2400" spc="-40"/>
              <a:t> </a:t>
            </a:r>
            <a:r>
              <a:rPr dirty="0" sz="2400" spc="125"/>
              <a:t>Cash</a:t>
            </a:r>
            <a:r>
              <a:rPr dirty="0" sz="2400" spc="-45"/>
              <a:t> </a:t>
            </a:r>
            <a:r>
              <a:rPr dirty="0" sz="2400" spc="125"/>
              <a:t>Flow</a:t>
            </a:r>
            <a:r>
              <a:rPr dirty="0" sz="2400" spc="-40"/>
              <a:t> </a:t>
            </a:r>
            <a:r>
              <a:rPr dirty="0" sz="2400" spc="80"/>
              <a:t>generation</a:t>
            </a:r>
            <a:endParaRPr sz="2400"/>
          </a:p>
        </p:txBody>
      </p:sp>
      <p:grpSp>
        <p:nvGrpSpPr>
          <p:cNvPr id="6" name="object 6" descr=""/>
          <p:cNvGrpSpPr/>
          <p:nvPr/>
        </p:nvGrpSpPr>
        <p:grpSpPr>
          <a:xfrm>
            <a:off x="467868" y="2212848"/>
            <a:ext cx="11241405" cy="3991610"/>
            <a:chOff x="467868" y="2212848"/>
            <a:chExt cx="11241405" cy="3991610"/>
          </a:xfrm>
        </p:grpSpPr>
        <p:sp>
          <p:nvSpPr>
            <p:cNvPr id="7" name="object 7" descr=""/>
            <p:cNvSpPr/>
            <p:nvPr/>
          </p:nvSpPr>
          <p:spPr>
            <a:xfrm>
              <a:off x="467868" y="2212848"/>
              <a:ext cx="11241405" cy="3991610"/>
            </a:xfrm>
            <a:custGeom>
              <a:avLst/>
              <a:gdLst/>
              <a:ahLst/>
              <a:cxnLst/>
              <a:rect l="l" t="t" r="r" b="b"/>
              <a:pathLst>
                <a:path w="11241405" h="3991610">
                  <a:moveTo>
                    <a:pt x="11241024" y="0"/>
                  </a:moveTo>
                  <a:lnTo>
                    <a:pt x="0" y="0"/>
                  </a:lnTo>
                  <a:lnTo>
                    <a:pt x="0" y="3991355"/>
                  </a:lnTo>
                  <a:lnTo>
                    <a:pt x="11241024" y="3991355"/>
                  </a:lnTo>
                  <a:lnTo>
                    <a:pt x="11241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65392" y="3845051"/>
              <a:ext cx="4834255" cy="1678305"/>
            </a:xfrm>
            <a:custGeom>
              <a:avLst/>
              <a:gdLst/>
              <a:ahLst/>
              <a:cxnLst/>
              <a:rect l="l" t="t" r="r" b="b"/>
              <a:pathLst>
                <a:path w="4834255" h="1678304">
                  <a:moveTo>
                    <a:pt x="585216" y="856488"/>
                  </a:moveTo>
                  <a:lnTo>
                    <a:pt x="0" y="856488"/>
                  </a:lnTo>
                  <a:lnTo>
                    <a:pt x="0" y="1677924"/>
                  </a:lnTo>
                  <a:lnTo>
                    <a:pt x="585216" y="1677924"/>
                  </a:lnTo>
                  <a:lnTo>
                    <a:pt x="585216" y="856488"/>
                  </a:lnTo>
                  <a:close/>
                </a:path>
                <a:path w="4834255" h="1678304">
                  <a:moveTo>
                    <a:pt x="1435608" y="713232"/>
                  </a:moveTo>
                  <a:lnTo>
                    <a:pt x="848868" y="713232"/>
                  </a:lnTo>
                  <a:lnTo>
                    <a:pt x="848868" y="1677924"/>
                  </a:lnTo>
                  <a:lnTo>
                    <a:pt x="1435608" y="1677924"/>
                  </a:lnTo>
                  <a:lnTo>
                    <a:pt x="1435608" y="713232"/>
                  </a:lnTo>
                  <a:close/>
                </a:path>
                <a:path w="4834255" h="1678304">
                  <a:moveTo>
                    <a:pt x="2284476" y="89916"/>
                  </a:moveTo>
                  <a:lnTo>
                    <a:pt x="1699260" y="89916"/>
                  </a:lnTo>
                  <a:lnTo>
                    <a:pt x="1699260" y="1677924"/>
                  </a:lnTo>
                  <a:lnTo>
                    <a:pt x="2284476" y="1677924"/>
                  </a:lnTo>
                  <a:lnTo>
                    <a:pt x="2284476" y="89916"/>
                  </a:lnTo>
                  <a:close/>
                </a:path>
                <a:path w="4834255" h="1678304">
                  <a:moveTo>
                    <a:pt x="3134868" y="0"/>
                  </a:moveTo>
                  <a:lnTo>
                    <a:pt x="2548128" y="0"/>
                  </a:lnTo>
                  <a:lnTo>
                    <a:pt x="2548128" y="1677924"/>
                  </a:lnTo>
                  <a:lnTo>
                    <a:pt x="3134868" y="1677924"/>
                  </a:lnTo>
                  <a:lnTo>
                    <a:pt x="3134868" y="0"/>
                  </a:lnTo>
                  <a:close/>
                </a:path>
                <a:path w="4834255" h="1678304">
                  <a:moveTo>
                    <a:pt x="3983736" y="416052"/>
                  </a:moveTo>
                  <a:lnTo>
                    <a:pt x="3398520" y="416052"/>
                  </a:lnTo>
                  <a:lnTo>
                    <a:pt x="3398520" y="1677924"/>
                  </a:lnTo>
                  <a:lnTo>
                    <a:pt x="3983736" y="1677924"/>
                  </a:lnTo>
                  <a:lnTo>
                    <a:pt x="3983736" y="416052"/>
                  </a:lnTo>
                  <a:close/>
                </a:path>
                <a:path w="4834255" h="1678304">
                  <a:moveTo>
                    <a:pt x="4834128" y="507492"/>
                  </a:moveTo>
                  <a:lnTo>
                    <a:pt x="4248912" y="507492"/>
                  </a:lnTo>
                  <a:lnTo>
                    <a:pt x="4248912" y="1677924"/>
                  </a:lnTo>
                  <a:lnTo>
                    <a:pt x="4834128" y="1677924"/>
                  </a:lnTo>
                  <a:lnTo>
                    <a:pt x="4834128" y="507492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32803" y="5522976"/>
              <a:ext cx="5099685" cy="0"/>
            </a:xfrm>
            <a:custGeom>
              <a:avLst/>
              <a:gdLst/>
              <a:ahLst/>
              <a:cxnLst/>
              <a:rect l="l" t="t" r="r" b="b"/>
              <a:pathLst>
                <a:path w="5099684" h="0">
                  <a:moveTo>
                    <a:pt x="0" y="0"/>
                  </a:moveTo>
                  <a:lnTo>
                    <a:pt x="50993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58762" y="3370323"/>
              <a:ext cx="4247515" cy="1986280"/>
            </a:xfrm>
            <a:custGeom>
              <a:avLst/>
              <a:gdLst/>
              <a:ahLst/>
              <a:cxnLst/>
              <a:rect l="l" t="t" r="r" b="b"/>
              <a:pathLst>
                <a:path w="4247515" h="1986279">
                  <a:moveTo>
                    <a:pt x="0" y="1985774"/>
                  </a:moveTo>
                  <a:lnTo>
                    <a:pt x="20722" y="1939755"/>
                  </a:lnTo>
                  <a:lnTo>
                    <a:pt x="41444" y="1892656"/>
                  </a:lnTo>
                  <a:lnTo>
                    <a:pt x="62166" y="1844563"/>
                  </a:lnTo>
                  <a:lnTo>
                    <a:pt x="82887" y="1795561"/>
                  </a:lnTo>
                  <a:lnTo>
                    <a:pt x="103608" y="1745735"/>
                  </a:lnTo>
                  <a:lnTo>
                    <a:pt x="124328" y="1695170"/>
                  </a:lnTo>
                  <a:lnTo>
                    <a:pt x="145048" y="1643952"/>
                  </a:lnTo>
                  <a:lnTo>
                    <a:pt x="165768" y="1592165"/>
                  </a:lnTo>
                  <a:lnTo>
                    <a:pt x="186488" y="1539896"/>
                  </a:lnTo>
                  <a:lnTo>
                    <a:pt x="207207" y="1487228"/>
                  </a:lnTo>
                  <a:lnTo>
                    <a:pt x="227926" y="1434249"/>
                  </a:lnTo>
                  <a:lnTo>
                    <a:pt x="248645" y="1381042"/>
                  </a:lnTo>
                  <a:lnTo>
                    <a:pt x="269364" y="1327693"/>
                  </a:lnTo>
                  <a:lnTo>
                    <a:pt x="290083" y="1274287"/>
                  </a:lnTo>
                  <a:lnTo>
                    <a:pt x="310801" y="1220911"/>
                  </a:lnTo>
                  <a:lnTo>
                    <a:pt x="331519" y="1167647"/>
                  </a:lnTo>
                  <a:lnTo>
                    <a:pt x="352238" y="1114583"/>
                  </a:lnTo>
                  <a:lnTo>
                    <a:pt x="372956" y="1061804"/>
                  </a:lnTo>
                  <a:lnTo>
                    <a:pt x="393674" y="1009394"/>
                  </a:lnTo>
                  <a:lnTo>
                    <a:pt x="414392" y="957438"/>
                  </a:lnTo>
                  <a:lnTo>
                    <a:pt x="435110" y="906023"/>
                  </a:lnTo>
                  <a:lnTo>
                    <a:pt x="455828" y="855233"/>
                  </a:lnTo>
                  <a:lnTo>
                    <a:pt x="476546" y="805154"/>
                  </a:lnTo>
                  <a:lnTo>
                    <a:pt x="497264" y="755871"/>
                  </a:lnTo>
                  <a:lnTo>
                    <a:pt x="517983" y="707468"/>
                  </a:lnTo>
                  <a:lnTo>
                    <a:pt x="538701" y="660032"/>
                  </a:lnTo>
                  <a:lnTo>
                    <a:pt x="559419" y="613648"/>
                  </a:lnTo>
                  <a:lnTo>
                    <a:pt x="580138" y="568401"/>
                  </a:lnTo>
                  <a:lnTo>
                    <a:pt x="600857" y="524375"/>
                  </a:lnTo>
                  <a:lnTo>
                    <a:pt x="621576" y="481657"/>
                  </a:lnTo>
                  <a:lnTo>
                    <a:pt x="642295" y="440332"/>
                  </a:lnTo>
                  <a:lnTo>
                    <a:pt x="663014" y="400485"/>
                  </a:lnTo>
                  <a:lnTo>
                    <a:pt x="683734" y="362200"/>
                  </a:lnTo>
                  <a:lnTo>
                    <a:pt x="704454" y="325565"/>
                  </a:lnTo>
                  <a:lnTo>
                    <a:pt x="725174" y="290662"/>
                  </a:lnTo>
                  <a:lnTo>
                    <a:pt x="745894" y="257579"/>
                  </a:lnTo>
                  <a:lnTo>
                    <a:pt x="787336" y="197210"/>
                  </a:lnTo>
                  <a:lnTo>
                    <a:pt x="828780" y="145140"/>
                  </a:lnTo>
                  <a:lnTo>
                    <a:pt x="886427" y="87816"/>
                  </a:lnTo>
                  <a:lnTo>
                    <a:pt x="923353" y="60478"/>
                  </a:lnTo>
                  <a:lnTo>
                    <a:pt x="960280" y="39882"/>
                  </a:lnTo>
                  <a:lnTo>
                    <a:pt x="997209" y="25490"/>
                  </a:lnTo>
                  <a:lnTo>
                    <a:pt x="1071069" y="13177"/>
                  </a:lnTo>
                  <a:lnTo>
                    <a:pt x="1108001" y="14183"/>
                  </a:lnTo>
                  <a:lnTo>
                    <a:pt x="1181868" y="27839"/>
                  </a:lnTo>
                  <a:lnTo>
                    <a:pt x="1218803" y="39418"/>
                  </a:lnTo>
                  <a:lnTo>
                    <a:pt x="1255738" y="53448"/>
                  </a:lnTo>
                  <a:lnTo>
                    <a:pt x="1292675" y="69395"/>
                  </a:lnTo>
                  <a:lnTo>
                    <a:pt x="1329612" y="86721"/>
                  </a:lnTo>
                  <a:lnTo>
                    <a:pt x="1366549" y="104891"/>
                  </a:lnTo>
                  <a:lnTo>
                    <a:pt x="1403487" y="123369"/>
                  </a:lnTo>
                  <a:lnTo>
                    <a:pt x="1440426" y="141618"/>
                  </a:lnTo>
                  <a:lnTo>
                    <a:pt x="1477365" y="159103"/>
                  </a:lnTo>
                  <a:lnTo>
                    <a:pt x="1514305" y="175287"/>
                  </a:lnTo>
                  <a:lnTo>
                    <a:pt x="1551244" y="189634"/>
                  </a:lnTo>
                  <a:lnTo>
                    <a:pt x="1588184" y="201609"/>
                  </a:lnTo>
                  <a:lnTo>
                    <a:pt x="1662065" y="216295"/>
                  </a:lnTo>
                  <a:lnTo>
                    <a:pt x="1699006" y="217934"/>
                  </a:lnTo>
                  <a:lnTo>
                    <a:pt x="1748963" y="216478"/>
                  </a:lnTo>
                  <a:lnTo>
                    <a:pt x="1798922" y="213596"/>
                  </a:lnTo>
                  <a:lnTo>
                    <a:pt x="1848883" y="209435"/>
                  </a:lnTo>
                  <a:lnTo>
                    <a:pt x="1898847" y="204140"/>
                  </a:lnTo>
                  <a:lnTo>
                    <a:pt x="1948811" y="197857"/>
                  </a:lnTo>
                  <a:lnTo>
                    <a:pt x="1998777" y="190733"/>
                  </a:lnTo>
                  <a:lnTo>
                    <a:pt x="2048743" y="182913"/>
                  </a:lnTo>
                  <a:lnTo>
                    <a:pt x="2098710" y="174543"/>
                  </a:lnTo>
                  <a:lnTo>
                    <a:pt x="2148677" y="165769"/>
                  </a:lnTo>
                  <a:lnTo>
                    <a:pt x="2198644" y="156738"/>
                  </a:lnTo>
                  <a:lnTo>
                    <a:pt x="2248610" y="147594"/>
                  </a:lnTo>
                  <a:lnTo>
                    <a:pt x="2298576" y="138484"/>
                  </a:lnTo>
                  <a:lnTo>
                    <a:pt x="2348540" y="129555"/>
                  </a:lnTo>
                  <a:lnTo>
                    <a:pt x="2398504" y="120951"/>
                  </a:lnTo>
                  <a:lnTo>
                    <a:pt x="2448465" y="112819"/>
                  </a:lnTo>
                  <a:lnTo>
                    <a:pt x="2498424" y="105304"/>
                  </a:lnTo>
                  <a:lnTo>
                    <a:pt x="2548382" y="98554"/>
                  </a:lnTo>
                  <a:lnTo>
                    <a:pt x="2598360" y="92118"/>
                  </a:lnTo>
                  <a:lnTo>
                    <a:pt x="2648338" y="85491"/>
                  </a:lnTo>
                  <a:lnTo>
                    <a:pt x="2698316" y="78730"/>
                  </a:lnTo>
                  <a:lnTo>
                    <a:pt x="2748293" y="71895"/>
                  </a:lnTo>
                  <a:lnTo>
                    <a:pt x="2798269" y="65043"/>
                  </a:lnTo>
                  <a:lnTo>
                    <a:pt x="2848245" y="58235"/>
                  </a:lnTo>
                  <a:lnTo>
                    <a:pt x="2898220" y="51528"/>
                  </a:lnTo>
                  <a:lnTo>
                    <a:pt x="2948194" y="44980"/>
                  </a:lnTo>
                  <a:lnTo>
                    <a:pt x="2998167" y="38651"/>
                  </a:lnTo>
                  <a:lnTo>
                    <a:pt x="3048138" y="32600"/>
                  </a:lnTo>
                  <a:lnTo>
                    <a:pt x="3098108" y="26884"/>
                  </a:lnTo>
                  <a:lnTo>
                    <a:pt x="3148076" y="21562"/>
                  </a:lnTo>
                  <a:lnTo>
                    <a:pt x="3198042" y="16694"/>
                  </a:lnTo>
                  <a:lnTo>
                    <a:pt x="3248006" y="12337"/>
                  </a:lnTo>
                  <a:lnTo>
                    <a:pt x="3297968" y="8550"/>
                  </a:lnTo>
                  <a:lnTo>
                    <a:pt x="3347927" y="5393"/>
                  </a:lnTo>
                  <a:lnTo>
                    <a:pt x="3397885" y="2923"/>
                  </a:lnTo>
                  <a:lnTo>
                    <a:pt x="3447861" y="1218"/>
                  </a:lnTo>
                  <a:lnTo>
                    <a:pt x="3497836" y="268"/>
                  </a:lnTo>
                  <a:lnTo>
                    <a:pt x="3547809" y="0"/>
                  </a:lnTo>
                  <a:lnTo>
                    <a:pt x="3597780" y="340"/>
                  </a:lnTo>
                  <a:lnTo>
                    <a:pt x="3647749" y="1216"/>
                  </a:lnTo>
                  <a:lnTo>
                    <a:pt x="3697718" y="2555"/>
                  </a:lnTo>
                  <a:lnTo>
                    <a:pt x="3747685" y="4284"/>
                  </a:lnTo>
                  <a:lnTo>
                    <a:pt x="3797652" y="6329"/>
                  </a:lnTo>
                  <a:lnTo>
                    <a:pt x="3847620" y="8617"/>
                  </a:lnTo>
                  <a:lnTo>
                    <a:pt x="3897587" y="11076"/>
                  </a:lnTo>
                  <a:lnTo>
                    <a:pt x="3947554" y="13633"/>
                  </a:lnTo>
                  <a:lnTo>
                    <a:pt x="3997523" y="16213"/>
                  </a:lnTo>
                  <a:lnTo>
                    <a:pt x="4047492" y="18746"/>
                  </a:lnTo>
                  <a:lnTo>
                    <a:pt x="4097463" y="21156"/>
                  </a:lnTo>
                  <a:lnTo>
                    <a:pt x="4147436" y="23371"/>
                  </a:lnTo>
                  <a:lnTo>
                    <a:pt x="4197411" y="25319"/>
                  </a:lnTo>
                  <a:lnTo>
                    <a:pt x="4247388" y="26926"/>
                  </a:lnTo>
                </a:path>
              </a:pathLst>
            </a:custGeom>
            <a:ln w="508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747636" y="4435220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latin typeface="Calibri"/>
                <a:cs typeface="Calibri"/>
              </a:rPr>
              <a:t>4.1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97393" y="4291965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latin typeface="Calibri"/>
                <a:cs typeface="Calibri"/>
              </a:rPr>
              <a:t>4.8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447278" y="3668648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latin typeface="Calibri"/>
                <a:cs typeface="Calibri"/>
              </a:rPr>
              <a:t>8.0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97034" y="3577590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latin typeface="Calibri"/>
                <a:cs typeface="Calibri"/>
              </a:rPr>
              <a:t>8.4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146792" y="3994150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latin typeface="Calibri"/>
                <a:cs typeface="Calibri"/>
              </a:rPr>
              <a:t>6.3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996548" y="4084777"/>
            <a:ext cx="23367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latin typeface="Calibri"/>
                <a:cs typeface="Calibri"/>
              </a:rPr>
              <a:t>5.9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82105" y="5038470"/>
            <a:ext cx="213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404040"/>
                </a:solidFill>
                <a:latin typeface="Calibri"/>
                <a:cs typeface="Calibri"/>
              </a:rPr>
              <a:t>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563866" y="3194430"/>
            <a:ext cx="30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85%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413750" y="3290061"/>
            <a:ext cx="30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81%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263506" y="3170682"/>
            <a:ext cx="30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86%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113264" y="3074923"/>
            <a:ext cx="30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90%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963020" y="3099053"/>
            <a:ext cx="30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89%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670443" y="3085337"/>
            <a:ext cx="48260" cy="8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00" spc="-1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08902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59040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408796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258554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108438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958194" y="5585866"/>
            <a:ext cx="313055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FY 2024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493764" y="2840735"/>
            <a:ext cx="1568450" cy="85725"/>
            <a:chOff x="6493764" y="2840735"/>
            <a:chExt cx="1568450" cy="85725"/>
          </a:xfrm>
        </p:grpSpPr>
        <p:sp>
          <p:nvSpPr>
            <p:cNvPr id="31" name="object 31" descr=""/>
            <p:cNvSpPr/>
            <p:nvPr/>
          </p:nvSpPr>
          <p:spPr>
            <a:xfrm>
              <a:off x="6493764" y="2840735"/>
              <a:ext cx="243840" cy="85725"/>
            </a:xfrm>
            <a:custGeom>
              <a:avLst/>
              <a:gdLst/>
              <a:ahLst/>
              <a:cxnLst/>
              <a:rect l="l" t="t" r="r" b="b"/>
              <a:pathLst>
                <a:path w="243840" h="85725">
                  <a:moveTo>
                    <a:pt x="243839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243839" y="853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792974" y="288264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50800">
              <a:solidFill>
                <a:srgbClr val="D30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764401" y="2757932"/>
            <a:ext cx="38341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99210" algn="l"/>
              </a:tabLst>
            </a:pPr>
            <a:r>
              <a:rPr dirty="0" sz="1200" spc="70">
                <a:latin typeface="Calibri"/>
                <a:cs typeface="Calibri"/>
              </a:rPr>
              <a:t>EBIT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(in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35">
                <a:latin typeface="Calibri"/>
                <a:cs typeface="Calibri"/>
              </a:rPr>
              <a:t>€bn)</a:t>
            </a:r>
            <a:r>
              <a:rPr dirty="0" sz="1200">
                <a:latin typeface="Calibri"/>
                <a:cs typeface="Calibri"/>
              </a:rPr>
              <a:t>	Group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 spc="80">
                <a:latin typeface="Calibri"/>
                <a:cs typeface="Calibri"/>
              </a:rPr>
              <a:t>FCF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(excl.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M&amp;A)/Net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profit*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312408" y="2270760"/>
            <a:ext cx="5364480" cy="36766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4381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345"/>
              </a:spcBef>
            </a:pP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Maintaining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85" b="1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130" b="1">
                <a:solidFill>
                  <a:srgbClr val="FFFFFF"/>
                </a:solidFill>
                <a:latin typeface="Calibri"/>
                <a:cs typeface="Calibri"/>
              </a:rPr>
              <a:t>FCF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ratio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15695" y="2871216"/>
            <a:ext cx="5165090" cy="2629535"/>
            <a:chOff x="615695" y="2871216"/>
            <a:chExt cx="5165090" cy="2629535"/>
          </a:xfrm>
        </p:grpSpPr>
        <p:sp>
          <p:nvSpPr>
            <p:cNvPr id="36" name="object 36" descr=""/>
            <p:cNvSpPr/>
            <p:nvPr/>
          </p:nvSpPr>
          <p:spPr>
            <a:xfrm>
              <a:off x="687324" y="3380231"/>
              <a:ext cx="5020310" cy="2115820"/>
            </a:xfrm>
            <a:custGeom>
              <a:avLst/>
              <a:gdLst/>
              <a:ahLst/>
              <a:cxnLst/>
              <a:rect l="l" t="t" r="r" b="b"/>
              <a:pathLst>
                <a:path w="5020310" h="2115820">
                  <a:moveTo>
                    <a:pt x="324612" y="1496568"/>
                  </a:moveTo>
                  <a:lnTo>
                    <a:pt x="0" y="1496568"/>
                  </a:lnTo>
                  <a:lnTo>
                    <a:pt x="0" y="2115312"/>
                  </a:lnTo>
                  <a:lnTo>
                    <a:pt x="324612" y="2115312"/>
                  </a:lnTo>
                  <a:lnTo>
                    <a:pt x="324612" y="1496568"/>
                  </a:lnTo>
                  <a:close/>
                </a:path>
                <a:path w="5020310" h="2115820">
                  <a:moveTo>
                    <a:pt x="794004" y="1434084"/>
                  </a:moveTo>
                  <a:lnTo>
                    <a:pt x="470916" y="1434084"/>
                  </a:lnTo>
                  <a:lnTo>
                    <a:pt x="470916" y="2115312"/>
                  </a:lnTo>
                  <a:lnTo>
                    <a:pt x="794004" y="2115312"/>
                  </a:lnTo>
                  <a:lnTo>
                    <a:pt x="794004" y="1434084"/>
                  </a:lnTo>
                  <a:close/>
                </a:path>
                <a:path w="5020310" h="2115820">
                  <a:moveTo>
                    <a:pt x="1263396" y="1816608"/>
                  </a:moveTo>
                  <a:lnTo>
                    <a:pt x="940308" y="1816608"/>
                  </a:lnTo>
                  <a:lnTo>
                    <a:pt x="940308" y="2115312"/>
                  </a:lnTo>
                  <a:lnTo>
                    <a:pt x="1263396" y="2115312"/>
                  </a:lnTo>
                  <a:lnTo>
                    <a:pt x="1263396" y="1816608"/>
                  </a:lnTo>
                  <a:close/>
                </a:path>
                <a:path w="5020310" h="2115820">
                  <a:moveTo>
                    <a:pt x="1732788" y="1554480"/>
                  </a:moveTo>
                  <a:lnTo>
                    <a:pt x="1409700" y="1554480"/>
                  </a:lnTo>
                  <a:lnTo>
                    <a:pt x="1409700" y="2115312"/>
                  </a:lnTo>
                  <a:lnTo>
                    <a:pt x="1732788" y="2115312"/>
                  </a:lnTo>
                  <a:lnTo>
                    <a:pt x="1732788" y="1554480"/>
                  </a:lnTo>
                  <a:close/>
                </a:path>
                <a:path w="5020310" h="2115820">
                  <a:moveTo>
                    <a:pt x="2202180" y="1601724"/>
                  </a:moveTo>
                  <a:lnTo>
                    <a:pt x="1879092" y="1601724"/>
                  </a:lnTo>
                  <a:lnTo>
                    <a:pt x="1879092" y="2115312"/>
                  </a:lnTo>
                  <a:lnTo>
                    <a:pt x="2202180" y="2115312"/>
                  </a:lnTo>
                  <a:lnTo>
                    <a:pt x="2202180" y="1601724"/>
                  </a:lnTo>
                  <a:close/>
                </a:path>
                <a:path w="5020310" h="2115820">
                  <a:moveTo>
                    <a:pt x="2671572" y="2029968"/>
                  </a:moveTo>
                  <a:lnTo>
                    <a:pt x="2348484" y="2029968"/>
                  </a:lnTo>
                  <a:lnTo>
                    <a:pt x="2348484" y="2115312"/>
                  </a:lnTo>
                  <a:lnTo>
                    <a:pt x="2671572" y="2115312"/>
                  </a:lnTo>
                  <a:lnTo>
                    <a:pt x="2671572" y="2029968"/>
                  </a:lnTo>
                  <a:close/>
                </a:path>
                <a:path w="5020310" h="2115820">
                  <a:moveTo>
                    <a:pt x="3142488" y="947928"/>
                  </a:moveTo>
                  <a:lnTo>
                    <a:pt x="2817876" y="947928"/>
                  </a:lnTo>
                  <a:lnTo>
                    <a:pt x="2817876" y="2115312"/>
                  </a:lnTo>
                  <a:lnTo>
                    <a:pt x="3142488" y="2115312"/>
                  </a:lnTo>
                  <a:lnTo>
                    <a:pt x="3142488" y="947928"/>
                  </a:lnTo>
                  <a:close/>
                </a:path>
                <a:path w="5020310" h="2115820">
                  <a:moveTo>
                    <a:pt x="3611880" y="242316"/>
                  </a:moveTo>
                  <a:lnTo>
                    <a:pt x="3287268" y="242316"/>
                  </a:lnTo>
                  <a:lnTo>
                    <a:pt x="3287268" y="2115312"/>
                  </a:lnTo>
                  <a:lnTo>
                    <a:pt x="3611880" y="2115312"/>
                  </a:lnTo>
                  <a:lnTo>
                    <a:pt x="3611880" y="242316"/>
                  </a:lnTo>
                  <a:close/>
                </a:path>
                <a:path w="5020310" h="2115820">
                  <a:moveTo>
                    <a:pt x="4081272" y="0"/>
                  </a:moveTo>
                  <a:lnTo>
                    <a:pt x="3756660" y="0"/>
                  </a:lnTo>
                  <a:lnTo>
                    <a:pt x="3756660" y="2115312"/>
                  </a:lnTo>
                  <a:lnTo>
                    <a:pt x="4081272" y="2115312"/>
                  </a:lnTo>
                  <a:lnTo>
                    <a:pt x="4081272" y="0"/>
                  </a:lnTo>
                  <a:close/>
                </a:path>
                <a:path w="5020310" h="2115820">
                  <a:moveTo>
                    <a:pt x="4550664" y="589788"/>
                  </a:moveTo>
                  <a:lnTo>
                    <a:pt x="4226052" y="589788"/>
                  </a:lnTo>
                  <a:lnTo>
                    <a:pt x="4226052" y="2115312"/>
                  </a:lnTo>
                  <a:lnTo>
                    <a:pt x="4550664" y="2115312"/>
                  </a:lnTo>
                  <a:lnTo>
                    <a:pt x="4550664" y="589788"/>
                  </a:lnTo>
                  <a:close/>
                </a:path>
                <a:path w="5020310" h="2115820">
                  <a:moveTo>
                    <a:pt x="5020056" y="758952"/>
                  </a:moveTo>
                  <a:lnTo>
                    <a:pt x="4696968" y="758952"/>
                  </a:lnTo>
                  <a:lnTo>
                    <a:pt x="4696968" y="2115312"/>
                  </a:lnTo>
                  <a:lnTo>
                    <a:pt x="5020056" y="2115312"/>
                  </a:lnTo>
                  <a:lnTo>
                    <a:pt x="5020056" y="758952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5695" y="5495544"/>
              <a:ext cx="5165090" cy="0"/>
            </a:xfrm>
            <a:custGeom>
              <a:avLst/>
              <a:gdLst/>
              <a:ahLst/>
              <a:cxnLst/>
              <a:rect l="l" t="t" r="r" b="b"/>
              <a:pathLst>
                <a:path w="5165090" h="0">
                  <a:moveTo>
                    <a:pt x="0" y="0"/>
                  </a:moveTo>
                  <a:lnTo>
                    <a:pt x="516483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51331" y="287121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43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5343" y="8534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738530" y="4610861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1.3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55" name="object 5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  <p:sp>
        <p:nvSpPr>
          <p:cNvPr id="40" name="object 40" descr=""/>
          <p:cNvSpPr txBox="1"/>
          <p:nvPr/>
        </p:nvSpPr>
        <p:spPr>
          <a:xfrm>
            <a:off x="1208227" y="4547107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1.5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77923" y="4931155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0.7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147316" y="4667834"/>
            <a:ext cx="23367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solidFill>
                  <a:srgbClr val="404040"/>
                </a:solidFill>
                <a:latin typeface="Calibri"/>
                <a:cs typeface="Calibri"/>
              </a:rPr>
              <a:t>1.2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616961" y="4715636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1.1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086735" y="5143880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0.2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556380" y="4061205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2.5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025772" y="3355085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4.1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495546" y="3113023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4.6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965191" y="3702811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3.3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434838" y="3871976"/>
            <a:ext cx="233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404040"/>
                </a:solidFill>
                <a:latin typeface="Calibri"/>
                <a:cs typeface="Calibri"/>
              </a:rPr>
              <a:t>3.0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00125" y="5558434"/>
            <a:ext cx="5010150" cy="3352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75565">
              <a:lnSpc>
                <a:spcPct val="103600"/>
              </a:lnSpc>
              <a:spcBef>
                <a:spcPts val="50"/>
              </a:spcBef>
              <a:tabLst>
                <a:tab pos="469265" algn="l"/>
                <a:tab pos="545465" algn="l"/>
                <a:tab pos="938530" algn="l"/>
                <a:tab pos="1014730" algn="l"/>
                <a:tab pos="1408430" algn="l"/>
                <a:tab pos="1483995" algn="l"/>
                <a:tab pos="1878330" algn="l"/>
                <a:tab pos="1953895" algn="l"/>
                <a:tab pos="2347595" algn="l"/>
                <a:tab pos="2423795" algn="l"/>
                <a:tab pos="2816860" algn="l"/>
                <a:tab pos="2893060" algn="l"/>
                <a:tab pos="3286760" algn="l"/>
                <a:tab pos="3362960" algn="l"/>
                <a:tab pos="3756660" algn="l"/>
                <a:tab pos="3832225" algn="l"/>
                <a:tab pos="4226560" algn="l"/>
                <a:tab pos="4302125" algn="l"/>
                <a:tab pos="4695825" algn="l"/>
                <a:tab pos="4771390" algn="l"/>
              </a:tabLst>
            </a:pP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5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60" b="1">
                <a:latin typeface="Calibri"/>
                <a:cs typeface="Calibri"/>
              </a:rPr>
              <a:t>FY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 spc="55" b="1">
                <a:latin typeface="Calibri"/>
                <a:cs typeface="Calibri"/>
              </a:rPr>
              <a:t>FY 2014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2015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2016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2017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2018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2019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2020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2021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2022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2023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55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74775" y="2787853"/>
            <a:ext cx="16224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latin typeface="Calibri"/>
                <a:cs typeface="Calibri"/>
              </a:rPr>
              <a:t>FCF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excl.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M&amp;A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35">
                <a:latin typeface="Calibri"/>
                <a:cs typeface="Calibri"/>
              </a:rPr>
              <a:t>(€bn)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5112" y="2275332"/>
            <a:ext cx="5364480" cy="36766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43815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345"/>
              </a:spcBef>
            </a:pP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Structurally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Calibri"/>
                <a:cs typeface="Calibri"/>
              </a:rPr>
              <a:t>cash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883775" y="6029350"/>
            <a:ext cx="17557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*attributable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to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DPAG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shareholders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506" y="766698"/>
            <a:ext cx="95516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0"/>
              <a:t>Greater</a:t>
            </a:r>
            <a:r>
              <a:rPr dirty="0" sz="2400" spc="-30"/>
              <a:t> </a:t>
            </a:r>
            <a:r>
              <a:rPr dirty="0" sz="2400" spc="114"/>
              <a:t>emphasis</a:t>
            </a:r>
            <a:r>
              <a:rPr dirty="0" sz="2400" spc="-50"/>
              <a:t> </a:t>
            </a:r>
            <a:r>
              <a:rPr dirty="0" sz="2400" spc="90"/>
              <a:t>on</a:t>
            </a:r>
            <a:r>
              <a:rPr dirty="0" sz="2400" spc="-50"/>
              <a:t> </a:t>
            </a:r>
            <a:r>
              <a:rPr dirty="0" sz="2400" spc="114"/>
              <a:t>ROIC</a:t>
            </a:r>
            <a:r>
              <a:rPr dirty="0" sz="2400" spc="-50"/>
              <a:t> </a:t>
            </a:r>
            <a:r>
              <a:rPr dirty="0" sz="2400" spc="60"/>
              <a:t>to</a:t>
            </a:r>
            <a:r>
              <a:rPr dirty="0" sz="2400" spc="-50"/>
              <a:t> </a:t>
            </a:r>
            <a:r>
              <a:rPr dirty="0" sz="2400" spc="95"/>
              <a:t>keep</a:t>
            </a:r>
            <a:r>
              <a:rPr dirty="0" sz="2400" spc="-30"/>
              <a:t> </a:t>
            </a:r>
            <a:r>
              <a:rPr dirty="0" sz="2400" spc="100"/>
              <a:t>optimizing</a:t>
            </a:r>
            <a:r>
              <a:rPr dirty="0" sz="2400" spc="-15"/>
              <a:t> </a:t>
            </a:r>
            <a:r>
              <a:rPr dirty="0" sz="2400" spc="75"/>
              <a:t>Group</a:t>
            </a:r>
            <a:r>
              <a:rPr dirty="0" sz="2400" spc="-35"/>
              <a:t> </a:t>
            </a:r>
            <a:r>
              <a:rPr dirty="0" sz="2400" spc="80"/>
              <a:t>capital</a:t>
            </a:r>
            <a:r>
              <a:rPr dirty="0" sz="2400" spc="-40"/>
              <a:t> </a:t>
            </a:r>
            <a:r>
              <a:rPr dirty="0" sz="2400" spc="70"/>
              <a:t>allocation</a:t>
            </a:r>
            <a:endParaRPr sz="2400"/>
          </a:p>
        </p:txBody>
      </p:sp>
      <p:sp>
        <p:nvSpPr>
          <p:cNvPr id="6" name="object 6" descr=""/>
          <p:cNvSpPr/>
          <p:nvPr/>
        </p:nvSpPr>
        <p:spPr>
          <a:xfrm>
            <a:off x="467868" y="2194560"/>
            <a:ext cx="11241405" cy="4010025"/>
          </a:xfrm>
          <a:custGeom>
            <a:avLst/>
            <a:gdLst/>
            <a:ahLst/>
            <a:cxnLst/>
            <a:rect l="l" t="t" r="r" b="b"/>
            <a:pathLst>
              <a:path w="11241405" h="4010025">
                <a:moveTo>
                  <a:pt x="11241024" y="0"/>
                </a:moveTo>
                <a:lnTo>
                  <a:pt x="0" y="0"/>
                </a:lnTo>
                <a:lnTo>
                  <a:pt x="0" y="4009644"/>
                </a:lnTo>
                <a:lnTo>
                  <a:pt x="11241024" y="4009644"/>
                </a:lnTo>
                <a:lnTo>
                  <a:pt x="112410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312408" y="2275332"/>
            <a:ext cx="5364480" cy="84137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58750" rIns="0" bIns="0" rtlCol="0" vert="horz">
            <a:spAutoFit/>
          </a:bodyPr>
          <a:lstStyle/>
          <a:p>
            <a:pPr marL="72390" marR="253365">
              <a:lnSpc>
                <a:spcPct val="100000"/>
              </a:lnSpc>
              <a:spcBef>
                <a:spcPts val="1250"/>
              </a:spcBef>
            </a:pP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Proposal</a:t>
            </a:r>
            <a:r>
              <a:rPr dirty="0" sz="16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upcoming</a:t>
            </a:r>
            <a:r>
              <a:rPr dirty="0" sz="160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AGM to</a:t>
            </a:r>
            <a:r>
              <a:rPr dirty="0" sz="16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integrate</a:t>
            </a:r>
            <a:r>
              <a:rPr dirty="0" sz="1600" spc="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Calibri"/>
                <a:cs typeface="Calibri"/>
              </a:rPr>
              <a:t>ROIC</a:t>
            </a:r>
            <a:r>
              <a:rPr dirty="0" sz="16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long-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incentive</a:t>
            </a:r>
            <a:r>
              <a:rPr dirty="0" sz="16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Corporate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5112" y="2275332"/>
            <a:ext cx="5364480" cy="841375"/>
          </a:xfrm>
          <a:prstGeom prst="rect">
            <a:avLst/>
          </a:prstGeom>
          <a:solidFill>
            <a:srgbClr val="D30411"/>
          </a:solidFill>
        </p:spPr>
        <p:txBody>
          <a:bodyPr wrap="square" lIns="0" tIns="158750" rIns="0" bIns="0" rtlCol="0" vert="horz">
            <a:spAutoFit/>
          </a:bodyPr>
          <a:lstStyle/>
          <a:p>
            <a:pPr marL="71120" marR="821055">
              <a:lnSpc>
                <a:spcPct val="100000"/>
              </a:lnSpc>
              <a:spcBef>
                <a:spcPts val="1250"/>
              </a:spcBef>
            </a:pPr>
            <a:r>
              <a:rPr dirty="0" sz="1600" spc="85" b="1">
                <a:solidFill>
                  <a:srgbClr val="FFFFFF"/>
                </a:solidFill>
                <a:latin typeface="Calibri"/>
                <a:cs typeface="Calibri"/>
              </a:rPr>
              <a:t>Leveraging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capex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flexibility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Calibri"/>
                <a:cs typeface="Calibri"/>
              </a:rPr>
              <a:t>topline </a:t>
            </a:r>
            <a:r>
              <a:rPr dirty="0" sz="1600" spc="55" b="1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Calibri"/>
                <a:cs typeface="Calibri"/>
              </a:rPr>
              <a:t>safeguard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Calibri"/>
                <a:cs typeface="Calibri"/>
              </a:rPr>
              <a:t>Free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85" b="1">
                <a:solidFill>
                  <a:srgbClr val="FFFFFF"/>
                </a:solidFill>
                <a:latin typeface="Calibri"/>
                <a:cs typeface="Calibri"/>
              </a:rPr>
              <a:t>Cash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0369" y="3238500"/>
            <a:ext cx="5053965" cy="2400935"/>
            <a:chOff x="670369" y="3238500"/>
            <a:chExt cx="5053965" cy="2400935"/>
          </a:xfrm>
        </p:grpSpPr>
        <p:sp>
          <p:nvSpPr>
            <p:cNvPr id="10" name="object 10" descr=""/>
            <p:cNvSpPr/>
            <p:nvPr/>
          </p:nvSpPr>
          <p:spPr>
            <a:xfrm>
              <a:off x="769620" y="5199887"/>
              <a:ext cx="4855845" cy="434340"/>
            </a:xfrm>
            <a:custGeom>
              <a:avLst/>
              <a:gdLst/>
              <a:ahLst/>
              <a:cxnLst/>
              <a:rect l="l" t="t" r="r" b="b"/>
              <a:pathLst>
                <a:path w="4855845" h="434339">
                  <a:moveTo>
                    <a:pt x="652272" y="0"/>
                  </a:moveTo>
                  <a:lnTo>
                    <a:pt x="0" y="0"/>
                  </a:lnTo>
                  <a:lnTo>
                    <a:pt x="0" y="434340"/>
                  </a:lnTo>
                  <a:lnTo>
                    <a:pt x="652272" y="434340"/>
                  </a:lnTo>
                  <a:lnTo>
                    <a:pt x="652272" y="0"/>
                  </a:lnTo>
                  <a:close/>
                </a:path>
                <a:path w="4855845" h="434339">
                  <a:moveTo>
                    <a:pt x="1491996" y="129540"/>
                  </a:moveTo>
                  <a:lnTo>
                    <a:pt x="841248" y="129540"/>
                  </a:lnTo>
                  <a:lnTo>
                    <a:pt x="841248" y="434340"/>
                  </a:lnTo>
                  <a:lnTo>
                    <a:pt x="1491996" y="434340"/>
                  </a:lnTo>
                  <a:lnTo>
                    <a:pt x="1491996" y="129540"/>
                  </a:lnTo>
                  <a:close/>
                </a:path>
                <a:path w="4855845" h="434339">
                  <a:moveTo>
                    <a:pt x="2333244" y="71628"/>
                  </a:moveTo>
                  <a:lnTo>
                    <a:pt x="1680972" y="71628"/>
                  </a:lnTo>
                  <a:lnTo>
                    <a:pt x="1680972" y="434340"/>
                  </a:lnTo>
                  <a:lnTo>
                    <a:pt x="2333244" y="434340"/>
                  </a:lnTo>
                  <a:lnTo>
                    <a:pt x="2333244" y="71628"/>
                  </a:lnTo>
                  <a:close/>
                </a:path>
                <a:path w="4855845" h="434339">
                  <a:moveTo>
                    <a:pt x="3174492" y="102108"/>
                  </a:moveTo>
                  <a:lnTo>
                    <a:pt x="2522220" y="102108"/>
                  </a:lnTo>
                  <a:lnTo>
                    <a:pt x="2522220" y="434340"/>
                  </a:lnTo>
                  <a:lnTo>
                    <a:pt x="3174492" y="434340"/>
                  </a:lnTo>
                  <a:lnTo>
                    <a:pt x="3174492" y="102108"/>
                  </a:lnTo>
                  <a:close/>
                </a:path>
                <a:path w="4855845" h="434339">
                  <a:moveTo>
                    <a:pt x="4014216" y="120396"/>
                  </a:moveTo>
                  <a:lnTo>
                    <a:pt x="3363468" y="120396"/>
                  </a:lnTo>
                  <a:lnTo>
                    <a:pt x="3363468" y="434340"/>
                  </a:lnTo>
                  <a:lnTo>
                    <a:pt x="4014216" y="434340"/>
                  </a:lnTo>
                  <a:lnTo>
                    <a:pt x="4014216" y="120396"/>
                  </a:lnTo>
                  <a:close/>
                </a:path>
                <a:path w="4855845" h="434339">
                  <a:moveTo>
                    <a:pt x="4855464" y="129540"/>
                  </a:moveTo>
                  <a:lnTo>
                    <a:pt x="4203192" y="129540"/>
                  </a:lnTo>
                  <a:lnTo>
                    <a:pt x="4203192" y="434340"/>
                  </a:lnTo>
                  <a:lnTo>
                    <a:pt x="4855464" y="434340"/>
                  </a:lnTo>
                  <a:lnTo>
                    <a:pt x="4855464" y="12954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75131" y="5634227"/>
              <a:ext cx="5044440" cy="0"/>
            </a:xfrm>
            <a:custGeom>
              <a:avLst/>
              <a:gdLst/>
              <a:ahLst/>
              <a:cxnLst/>
              <a:rect l="l" t="t" r="r" b="b"/>
              <a:pathLst>
                <a:path w="5044440" h="0">
                  <a:moveTo>
                    <a:pt x="0" y="0"/>
                  </a:moveTo>
                  <a:lnTo>
                    <a:pt x="504444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46759" y="323850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43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5343" y="8534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78103" y="4899786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19020" y="5030215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59633" y="4972303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00628" y="5001895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341621" y="5021071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82489" y="5030215"/>
            <a:ext cx="24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404040"/>
                </a:solidFill>
                <a:latin typeface="Calibri"/>
                <a:cs typeface="Calibri"/>
              </a:rPr>
              <a:t>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5152" y="5702300"/>
            <a:ext cx="53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75764" y="5702300"/>
            <a:ext cx="5365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16758" y="5702300"/>
            <a:ext cx="53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57626" y="5702300"/>
            <a:ext cx="53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198620" y="5702300"/>
            <a:ext cx="53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39614" y="5702300"/>
            <a:ext cx="53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2024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69594" y="3156965"/>
            <a:ext cx="1538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Capex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owned/Revenue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467665" y="3813047"/>
            <a:ext cx="5053965" cy="1830705"/>
            <a:chOff x="6467665" y="3813047"/>
            <a:chExt cx="5053965" cy="1830705"/>
          </a:xfrm>
        </p:grpSpPr>
        <p:sp>
          <p:nvSpPr>
            <p:cNvPr id="27" name="object 27" descr=""/>
            <p:cNvSpPr/>
            <p:nvPr/>
          </p:nvSpPr>
          <p:spPr>
            <a:xfrm>
              <a:off x="6566916" y="3813047"/>
              <a:ext cx="4855845" cy="1826260"/>
            </a:xfrm>
            <a:custGeom>
              <a:avLst/>
              <a:gdLst/>
              <a:ahLst/>
              <a:cxnLst/>
              <a:rect l="l" t="t" r="r" b="b"/>
              <a:pathLst>
                <a:path w="4855845" h="1826260">
                  <a:moveTo>
                    <a:pt x="652272" y="815340"/>
                  </a:moveTo>
                  <a:lnTo>
                    <a:pt x="0" y="815340"/>
                  </a:lnTo>
                  <a:lnTo>
                    <a:pt x="0" y="1825752"/>
                  </a:lnTo>
                  <a:lnTo>
                    <a:pt x="652272" y="1825752"/>
                  </a:lnTo>
                  <a:lnTo>
                    <a:pt x="652272" y="815340"/>
                  </a:lnTo>
                  <a:close/>
                </a:path>
                <a:path w="4855845" h="1826260">
                  <a:moveTo>
                    <a:pt x="1491996" y="650748"/>
                  </a:moveTo>
                  <a:lnTo>
                    <a:pt x="841248" y="650748"/>
                  </a:lnTo>
                  <a:lnTo>
                    <a:pt x="841248" y="1825752"/>
                  </a:lnTo>
                  <a:lnTo>
                    <a:pt x="1491996" y="1825752"/>
                  </a:lnTo>
                  <a:lnTo>
                    <a:pt x="1491996" y="650748"/>
                  </a:lnTo>
                  <a:close/>
                </a:path>
                <a:path w="4855845" h="1826260">
                  <a:moveTo>
                    <a:pt x="2333244" y="0"/>
                  </a:moveTo>
                  <a:lnTo>
                    <a:pt x="1680972" y="0"/>
                  </a:lnTo>
                  <a:lnTo>
                    <a:pt x="1680972" y="1825752"/>
                  </a:lnTo>
                  <a:lnTo>
                    <a:pt x="2333244" y="1825752"/>
                  </a:lnTo>
                  <a:lnTo>
                    <a:pt x="2333244" y="0"/>
                  </a:lnTo>
                  <a:close/>
                </a:path>
                <a:path w="4855845" h="1826260">
                  <a:moveTo>
                    <a:pt x="3174492" y="201168"/>
                  </a:moveTo>
                  <a:lnTo>
                    <a:pt x="2522220" y="201168"/>
                  </a:lnTo>
                  <a:lnTo>
                    <a:pt x="2522220" y="1825752"/>
                  </a:lnTo>
                  <a:lnTo>
                    <a:pt x="3174492" y="1825752"/>
                  </a:lnTo>
                  <a:lnTo>
                    <a:pt x="3174492" y="201168"/>
                  </a:lnTo>
                  <a:close/>
                </a:path>
                <a:path w="4855845" h="1826260">
                  <a:moveTo>
                    <a:pt x="4014216" y="665988"/>
                  </a:moveTo>
                  <a:lnTo>
                    <a:pt x="3363468" y="665988"/>
                  </a:lnTo>
                  <a:lnTo>
                    <a:pt x="3363468" y="1825752"/>
                  </a:lnTo>
                  <a:lnTo>
                    <a:pt x="4014216" y="1825752"/>
                  </a:lnTo>
                  <a:lnTo>
                    <a:pt x="4014216" y="665988"/>
                  </a:lnTo>
                  <a:close/>
                </a:path>
                <a:path w="4855845" h="1826260">
                  <a:moveTo>
                    <a:pt x="4855464" y="800100"/>
                  </a:moveTo>
                  <a:lnTo>
                    <a:pt x="4203192" y="800100"/>
                  </a:lnTo>
                  <a:lnTo>
                    <a:pt x="4203192" y="1825752"/>
                  </a:lnTo>
                  <a:lnTo>
                    <a:pt x="4855464" y="1825752"/>
                  </a:lnTo>
                  <a:lnTo>
                    <a:pt x="4855464" y="80010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472428" y="5638799"/>
              <a:ext cx="5044440" cy="0"/>
            </a:xfrm>
            <a:custGeom>
              <a:avLst/>
              <a:gdLst/>
              <a:ahLst/>
              <a:cxnLst/>
              <a:rect l="l" t="t" r="r" b="b"/>
              <a:pathLst>
                <a:path w="5044440" h="0">
                  <a:moveTo>
                    <a:pt x="0" y="0"/>
                  </a:moveTo>
                  <a:lnTo>
                    <a:pt x="504444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6722998" y="4328286"/>
            <a:ext cx="3524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404040"/>
                </a:solidFill>
                <a:latin typeface="Calibri"/>
                <a:cs typeface="Calibri"/>
              </a:rPr>
              <a:t>14%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563866" y="4163695"/>
            <a:ext cx="3524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404040"/>
                </a:solidFill>
                <a:latin typeface="Calibri"/>
                <a:cs typeface="Calibri"/>
              </a:rPr>
              <a:t>16%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04606" y="3512311"/>
            <a:ext cx="1193165" cy="44195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1635"/>
              </a:lnSpc>
              <a:spcBef>
                <a:spcPts val="105"/>
              </a:spcBef>
            </a:pPr>
            <a:r>
              <a:rPr dirty="0" sz="1400" spc="45" b="1">
                <a:solidFill>
                  <a:srgbClr val="404040"/>
                </a:solidFill>
                <a:latin typeface="Calibri"/>
                <a:cs typeface="Calibri"/>
              </a:rPr>
              <a:t>24%</a:t>
            </a:r>
            <a:endParaRPr sz="1400">
              <a:latin typeface="Calibri"/>
              <a:cs typeface="Calibri"/>
            </a:endParaRPr>
          </a:p>
          <a:p>
            <a:pPr marL="840740">
              <a:lnSpc>
                <a:spcPts val="1635"/>
              </a:lnSpc>
            </a:pPr>
            <a:r>
              <a:rPr dirty="0" sz="1400" spc="40" b="1">
                <a:solidFill>
                  <a:srgbClr val="404040"/>
                </a:solidFill>
                <a:latin typeface="Calibri"/>
                <a:cs typeface="Calibri"/>
              </a:rPr>
              <a:t>22%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086467" y="4178553"/>
            <a:ext cx="3524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404040"/>
                </a:solidFill>
                <a:latin typeface="Calibri"/>
                <a:cs typeface="Calibri"/>
              </a:rPr>
              <a:t>16%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927333" y="4313301"/>
            <a:ext cx="3524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solidFill>
                  <a:srgbClr val="404040"/>
                </a:solidFill>
                <a:latin typeface="Calibri"/>
                <a:cs typeface="Calibri"/>
              </a:rPr>
              <a:t>14%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633336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474331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314943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155938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996805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837798" y="5705652"/>
            <a:ext cx="5346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100" b="1">
                <a:latin typeface="Calibri"/>
                <a:cs typeface="Calibri"/>
              </a:rPr>
              <a:t>FY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2024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577583" y="3265932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344" y="0"/>
                </a:moveTo>
                <a:lnTo>
                  <a:pt x="0" y="0"/>
                </a:lnTo>
                <a:lnTo>
                  <a:pt x="0" y="85344"/>
                </a:lnTo>
                <a:lnTo>
                  <a:pt x="85344" y="85344"/>
                </a:lnTo>
                <a:lnTo>
                  <a:pt x="8534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6701917" y="3183763"/>
            <a:ext cx="784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Group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ROIC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60"/>
              <a:t>INVESTOR</a:t>
            </a:r>
            <a:r>
              <a:rPr dirty="0" spc="10"/>
              <a:t> </a:t>
            </a:r>
            <a:r>
              <a:rPr dirty="0" spc="65"/>
              <a:t>PRESENTATION</a:t>
            </a:r>
            <a:r>
              <a:rPr dirty="0" spc="15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90"/>
              <a:t>DHL</a:t>
            </a:r>
            <a:r>
              <a:rPr dirty="0" spc="20"/>
              <a:t> </a:t>
            </a:r>
            <a:r>
              <a:rPr dirty="0"/>
              <a:t>GROUP</a:t>
            </a:r>
            <a:r>
              <a:rPr dirty="0" spc="40"/>
              <a:t> </a:t>
            </a:r>
            <a:r>
              <a:rPr dirty="0" spc="-225"/>
              <a:t>|</a:t>
            </a:r>
            <a:r>
              <a:rPr dirty="0" spc="15"/>
              <a:t> </a:t>
            </a:r>
            <a:r>
              <a:rPr dirty="0" spc="50"/>
              <a:t>MARCH</a:t>
            </a:r>
            <a:r>
              <a:rPr dirty="0"/>
              <a:t> </a:t>
            </a:r>
            <a:r>
              <a:rPr dirty="0" spc="75"/>
              <a:t>2025</a:t>
            </a:r>
          </a:p>
        </p:txBody>
      </p:sp>
      <p:sp>
        <p:nvSpPr>
          <p:cNvPr id="43" name="object 4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70"/>
              <a:t>18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Leonie Theisen (DPDHL DE)</dc:creator>
  <dc:title>DHL Group Investor Presentation</dc:title>
  <dcterms:created xsi:type="dcterms:W3CDTF">2025-07-10T01:58:57Z</dcterms:created>
  <dcterms:modified xsi:type="dcterms:W3CDTF">2025-07-10T01:58:57Z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2025-07-10T00:00:00Z</vt:filetime>
  </property>
</Properties>
</file>